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56B9D0F-1CF2-450A-8D08-75F4D06B71EF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4473E6F-12BE-44BA-AE8E-B171C20D8D7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540568" y="5085184"/>
            <a:ext cx="360040" cy="1159867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-1116632" y="3573016"/>
            <a:ext cx="8458200" cy="914400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331640" y="2708920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effectLst/>
                <a:latin typeface="Calibri"/>
                <a:ea typeface="Calibri"/>
                <a:cs typeface="Times New Roman"/>
              </a:rPr>
              <a:t>Тема</a:t>
            </a:r>
            <a:r>
              <a:rPr lang="ru-RU" sz="4800" dirty="0" smtClean="0">
                <a:effectLst/>
                <a:latin typeface="Calibri"/>
                <a:ea typeface="Calibri"/>
                <a:cs typeface="Times New Roman"/>
              </a:rPr>
              <a:t>: Делимость чисел</a:t>
            </a:r>
            <a:br>
              <a:rPr lang="ru-RU" sz="48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14988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1111" y="908720"/>
            <a:ext cx="80648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effectLst/>
                <a:latin typeface="Calibri"/>
                <a:ea typeface="Calibri"/>
                <a:cs typeface="Times New Roman"/>
              </a:rPr>
              <a:t>Цели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: обобщить имеющиеся у учащихся</a:t>
            </a:r>
          </a:p>
          <a:p>
            <a:r>
              <a:rPr lang="ru-RU" sz="3600" dirty="0"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latin typeface="Calibri"/>
                <a:ea typeface="Calibri"/>
                <a:cs typeface="Times New Roman"/>
              </a:rPr>
              <a:t>         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 знания о признаках делимости на</a:t>
            </a:r>
          </a:p>
          <a:p>
            <a:r>
              <a:rPr lang="ru-RU" sz="3600" dirty="0"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latin typeface="Calibri"/>
                <a:ea typeface="Calibri"/>
                <a:cs typeface="Times New Roman"/>
              </a:rPr>
              <a:t>         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 2, на 5, на 10, на 3 и на 9;</a:t>
            </a:r>
          </a:p>
          <a:p>
            <a:r>
              <a:rPr lang="ru-RU" sz="3600" dirty="0"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latin typeface="Calibri"/>
                <a:ea typeface="Calibri"/>
                <a:cs typeface="Times New Roman"/>
              </a:rPr>
              <a:t>         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 Познакомить с признаками  </a:t>
            </a:r>
          </a:p>
          <a:p>
            <a:r>
              <a:rPr lang="ru-RU" sz="3600" dirty="0"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latin typeface="Calibri"/>
                <a:ea typeface="Calibri"/>
                <a:cs typeface="Times New Roman"/>
              </a:rPr>
              <a:t>          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делимости на 4, 6 и 25.             </a:t>
            </a:r>
          </a:p>
          <a:p>
            <a:r>
              <a:rPr lang="ru-RU" sz="3600" dirty="0"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latin typeface="Calibri"/>
                <a:ea typeface="Calibri"/>
                <a:cs typeface="Times New Roman"/>
              </a:rPr>
              <a:t>          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Сформировать умение решать </a:t>
            </a:r>
          </a:p>
          <a:p>
            <a:r>
              <a:rPr lang="ru-RU" sz="3600" dirty="0"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latin typeface="Calibri"/>
                <a:ea typeface="Calibri"/>
                <a:cs typeface="Times New Roman"/>
              </a:rPr>
              <a:t>          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задачи с использованием этих </a:t>
            </a:r>
          </a:p>
          <a:p>
            <a:r>
              <a:rPr lang="ru-RU" sz="3600" dirty="0">
                <a:latin typeface="Calibri"/>
                <a:ea typeface="Calibri"/>
                <a:cs typeface="Times New Roman"/>
              </a:rPr>
              <a:t> </a:t>
            </a:r>
            <a:r>
              <a:rPr lang="ru-RU" sz="3600" dirty="0" smtClean="0">
                <a:latin typeface="Calibri"/>
                <a:ea typeface="Calibri"/>
                <a:cs typeface="Times New Roman"/>
              </a:rPr>
              <a:t>          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признаков.</a:t>
            </a:r>
            <a:br>
              <a:rPr lang="ru-RU" sz="36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076786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980728"/>
            <a:ext cx="76328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/>
                <a:latin typeface="Calibri"/>
                <a:ea typeface="Calibri"/>
                <a:cs typeface="Times New Roman"/>
              </a:rPr>
              <a:t>Задачи урока</a:t>
            </a: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: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u="sng" dirty="0" smtClean="0">
                <a:effectLst/>
                <a:latin typeface="Calibri"/>
                <a:ea typeface="Calibri"/>
                <a:cs typeface="Times New Roman"/>
              </a:rPr>
              <a:t>Образовательные:</a:t>
            </a: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 закрепить теоретические знания и отрабатывать умение решать задачи по данной теме.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u="sng" dirty="0" smtClean="0">
                <a:effectLst/>
                <a:latin typeface="Calibri"/>
                <a:ea typeface="Calibri"/>
                <a:cs typeface="Times New Roman"/>
              </a:rPr>
              <a:t>Развивающие:</a:t>
            </a: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 развивать мышление и грамотную математическую речь, внимание и память.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u="sng" dirty="0" smtClean="0">
                <a:effectLst/>
                <a:latin typeface="Calibri"/>
                <a:ea typeface="Calibri"/>
                <a:cs typeface="Times New Roman"/>
              </a:rPr>
              <a:t>Воспитательные:</a:t>
            </a: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 расширять кругозор, содействовать воспитанию интереса к математике, активности и умению общаться.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6317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712968" cy="592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b="1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b="1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b="1" dirty="0">
                <a:latin typeface="Calibri"/>
                <a:ea typeface="Calibri"/>
                <a:cs typeface="Times New Roman"/>
              </a:rPr>
              <a:t> </a:t>
            </a:r>
            <a:r>
              <a:rPr lang="ru-RU" sz="2800" b="1" dirty="0" smtClean="0">
                <a:latin typeface="Calibri"/>
                <a:ea typeface="Calibri"/>
                <a:cs typeface="Times New Roman"/>
              </a:rPr>
              <a:t>  </a:t>
            </a:r>
            <a:r>
              <a:rPr lang="en-US" sz="2800" b="1" dirty="0" smtClean="0">
                <a:latin typeface="Calibri"/>
                <a:ea typeface="Calibri"/>
                <a:cs typeface="Times New Roman"/>
              </a:rPr>
              <a:t>I. </a:t>
            </a:r>
            <a:r>
              <a:rPr lang="ru-RU" sz="2800" b="1" dirty="0" smtClean="0">
                <a:effectLst/>
                <a:latin typeface="Calibri"/>
                <a:ea typeface="Calibri"/>
                <a:cs typeface="Times New Roman"/>
              </a:rPr>
              <a:t>Устный счёт.</a:t>
            </a: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 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1. Придумайте числа, которые делятся: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 а) на 2; б) на 5; в) на 10; г) на 3; д) на 9; е) на 3 и на 5;                               ж) на 5 и на 9; з) на 2 и 3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2. Не выполняя вычитания, определите, делится ли разность: 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а) 124-98 на 2; б) 86750-2345 на 5; в) 349000-2340 на 1000; г) 99999-11111 на 3.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793659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1072" y="1844824"/>
            <a:ext cx="83529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effectLst/>
                <a:latin typeface="Calibri"/>
                <a:ea typeface="Calibri"/>
                <a:cs typeface="Times New Roman"/>
              </a:rPr>
              <a:t>II. Сообщение темы урока.</a:t>
            </a:r>
            <a:r>
              <a:rPr lang="ru-RU" sz="4400" dirty="0" smtClean="0">
                <a:effectLst/>
                <a:latin typeface="Calibri"/>
                <a:ea typeface="Calibri"/>
                <a:cs typeface="Times New Roman"/>
              </a:rPr>
              <a:t> </a:t>
            </a:r>
            <a:br>
              <a:rPr lang="ru-RU" sz="4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4400" dirty="0" smtClean="0">
                <a:effectLst/>
                <a:latin typeface="Calibri"/>
                <a:ea typeface="Calibri"/>
                <a:cs typeface="Times New Roman"/>
              </a:rPr>
              <a:t>На этом уроке мы продолжим признаки делимости.</a:t>
            </a:r>
            <a:br>
              <a:rPr lang="ru-RU" sz="44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9570361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5400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/>
                <a:latin typeface="Calibri"/>
                <a:ea typeface="Calibri"/>
                <a:cs typeface="Times New Roman"/>
              </a:rPr>
              <a:t>I</a:t>
            </a:r>
            <a:r>
              <a:rPr lang="en-US" sz="2400" b="1" dirty="0" smtClean="0">
                <a:effectLst/>
                <a:latin typeface="Calibri"/>
                <a:ea typeface="Calibri"/>
                <a:cs typeface="Times New Roman"/>
              </a:rPr>
              <a:t>II</a:t>
            </a:r>
            <a:r>
              <a:rPr lang="ru-RU" sz="2400" b="1" dirty="0" smtClean="0">
                <a:effectLst/>
                <a:latin typeface="Calibri"/>
                <a:ea typeface="Calibri"/>
                <a:cs typeface="Times New Roman"/>
              </a:rPr>
              <a:t>. Историческая справка.</a:t>
            </a: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Признаки делимости на 2, на 3, на 5 были известны с древних времён. Так, например, признак делимости на 2 знали древние египтяне в II веке до н.э., а признак делимости на 9 был известен грекам в III веке до н.э. Впервые признаки делимости были обстоятельно изложены итальянским математиком Леонардом Пизанским (1180-1240).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Выдающийся французский математик и физик </a:t>
            </a:r>
            <a:r>
              <a:rPr lang="ru-RU" sz="2400" dirty="0" err="1" smtClean="0">
                <a:effectLst/>
                <a:latin typeface="Calibri"/>
                <a:ea typeface="Calibri"/>
                <a:cs typeface="Times New Roman"/>
              </a:rPr>
              <a:t>Блез</a:t>
            </a: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 Паскаль (1623-1662) ещё в раннем возрасте вывел общий признак делимости чисел, из которого следует все частные признаки.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403" y="1389112"/>
            <a:ext cx="3060131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15340" y="4635991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latin typeface="Calibri" pitchFamily="34" charset="0"/>
                <a:cs typeface="Calibri" pitchFamily="34" charset="0"/>
              </a:rPr>
              <a:t>Блез</a:t>
            </a: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 Паскаль</a:t>
            </a:r>
            <a:endParaRPr lang="ru-RU" sz="24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72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496944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effectLst/>
                <a:latin typeface="Calibri"/>
                <a:ea typeface="Calibri"/>
                <a:cs typeface="Times New Roman"/>
              </a:rPr>
              <a:t>I</a:t>
            </a:r>
            <a:r>
              <a:rPr lang="ru-RU" sz="2200" b="1" dirty="0" smtClean="0">
                <a:effectLst/>
                <a:latin typeface="Calibri"/>
                <a:ea typeface="Calibri"/>
                <a:cs typeface="Times New Roman"/>
              </a:rPr>
              <a:t>V. Изучение материала.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 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Рассмотрим </a:t>
            </a:r>
            <a:r>
              <a:rPr lang="ru-RU" sz="2200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признак делимости на 4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: число делится на 4 в том и только в том случае, если две его 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последние 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цифры образуют число, делящееся на 4.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Определите, какие из чисел </a:t>
            </a:r>
            <a:r>
              <a:rPr lang="ru-RU" sz="2200" b="1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164,230,1124,2080, 3118 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делятся на 4?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2200" dirty="0" smtClean="0">
              <a:effectLst/>
              <a:latin typeface="Calibri"/>
              <a:ea typeface="Calibri"/>
              <a:cs typeface="Times New Roman"/>
            </a:endParaRPr>
          </a:p>
          <a:p>
            <a:r>
              <a:rPr lang="ru-RU" sz="2200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Признак делимости на 6.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Если запись натурального числа оканчивается чётной цифрой и сумма его цифр делится на 3, то это число делится без остатка на 6.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Примеры.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Какие из чисел </a:t>
            </a:r>
            <a:r>
              <a:rPr lang="ru-RU" sz="2200" b="1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7024, 2127, 14768, 32526, 50171, 63012 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делятся на 6?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Признак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 </a:t>
            </a:r>
            <a:r>
              <a:rPr lang="ru-RU" sz="2200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делимости на 25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.                                                                                                     Число делится на 25 в том и только в том случае, если оно оканчивается на 00, 25, 50 или 75.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Определите, какие из чисел </a:t>
            </a:r>
            <a:r>
              <a:rPr lang="ru-RU" sz="2200" b="1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6425, 3005, 12475, 8000, 7555 </a:t>
            </a:r>
            <a:r>
              <a:rPr lang="ru-RU" sz="2200" dirty="0" smtClean="0">
                <a:effectLst/>
                <a:latin typeface="Calibri"/>
                <a:ea typeface="Calibri"/>
                <a:cs typeface="Times New Roman"/>
              </a:rPr>
              <a:t>делятся на 25?</a:t>
            </a:r>
            <a:br>
              <a:rPr lang="ru-RU" sz="22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b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V. </a:t>
            </a:r>
            <a:r>
              <a:rPr lang="ru-RU" sz="2800" b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Физкультминутка. 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203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396" y="548680"/>
            <a:ext cx="84249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b="1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b="1" dirty="0" smtClean="0">
                <a:effectLst/>
                <a:latin typeface="Calibri"/>
                <a:ea typeface="Calibri"/>
                <a:cs typeface="Times New Roman"/>
              </a:rPr>
              <a:t>VI. Самостоятельная работа.</a:t>
            </a: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 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Вариант 1.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Запишите наименьшее 10-значное число в котором: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а) все цифры различны и оно делится на 4;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б) все цифры различны и оно делится на 25.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Вариант 2. 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Запишите наибольшее 10-значное число в котором: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а) все цифры различны и оно делится на 4;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б) все цифры различны и оно делится на 25.</a:t>
            </a:r>
            <a:br>
              <a:rPr lang="ru-RU" sz="28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079247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/>
                <a:latin typeface="Calibri"/>
                <a:ea typeface="Calibri"/>
                <a:cs typeface="Times New Roman"/>
              </a:rPr>
              <a:t>VII. Разберём </a:t>
            </a:r>
            <a:r>
              <a:rPr lang="ru-RU" sz="2400" b="1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признак делимости на 11</a:t>
            </a:r>
            <a:r>
              <a:rPr lang="ru-RU" sz="2400" b="1" dirty="0" smtClean="0">
                <a:effectLst/>
                <a:latin typeface="Calibri"/>
                <a:ea typeface="Calibri"/>
                <a:cs typeface="Times New Roman"/>
              </a:rPr>
              <a:t>.</a:t>
            </a: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                                                                               Чтобы узнать делится ли число на 11, надо: 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-Сложить все цифры числа, стоящие на нечетных местах, начиная с разряда единиц (т.е. справа налево), сделать тоже самое для цифр, стоящих на четных местах;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-Из большей полученной суммы вычесть меньшую и определить, делится ли разность на 11;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-Если ответ «да», то и само число делится на 11; если «нет», то число на 11 не делится.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Например. Определим, делится ли число 374715 на 11.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Решение:                                                                                                                         5+7+7=19 и 1+4+3=8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19-8=11;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11 делится на 11;                                                                                                 Следовательно, число 374715 делится на 11.</a:t>
            </a:r>
            <a:endParaRPr lang="en-US" sz="2400" dirty="0" smtClean="0">
              <a:effectLst/>
              <a:latin typeface="Calibri"/>
              <a:ea typeface="Calibri"/>
              <a:cs typeface="Times New Roman"/>
            </a:endParaRPr>
          </a:p>
          <a:p>
            <a:r>
              <a:rPr lang="ru-RU" sz="220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Определите, делится ли число </a:t>
            </a:r>
            <a:r>
              <a:rPr lang="ru-RU" sz="2200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4217532 </a:t>
            </a:r>
            <a:r>
              <a:rPr lang="ru-RU" sz="2200" dirty="0" smtClean="0">
                <a:latin typeface="Calibri"/>
                <a:ea typeface="Calibri"/>
                <a:cs typeface="Times New Roman"/>
              </a:rPr>
              <a:t>на 11.</a:t>
            </a:r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dirty="0" smtClean="0">
                <a:effectLst/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1174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980728"/>
            <a:ext cx="813690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alibri"/>
                <a:ea typeface="Calibri"/>
                <a:cs typeface="Times New Roman"/>
              </a:rPr>
              <a:t>VII</a:t>
            </a:r>
            <a:r>
              <a:rPr lang="ru-RU" sz="3600" b="1" dirty="0" smtClean="0">
                <a:effectLst/>
                <a:latin typeface="Calibri"/>
                <a:ea typeface="Calibri"/>
                <a:cs typeface="Times New Roman"/>
              </a:rPr>
              <a:t>I. Подведение итогов урока.</a:t>
            </a:r>
            <a:br>
              <a:rPr lang="ru-RU" sz="3600" b="1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В четырёхзначным числе </a:t>
            </a:r>
            <a:r>
              <a:rPr lang="ru-RU" sz="3600" dirty="0" smtClean="0">
                <a:solidFill>
                  <a:srgbClr val="FF0000"/>
                </a:solidFill>
                <a:effectLst/>
                <a:latin typeface="Calibri"/>
                <a:ea typeface="Calibri"/>
                <a:cs typeface="Times New Roman"/>
              </a:rPr>
              <a:t>273* </a:t>
            </a: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вместо последней цифры стоит звёздочка. Какой может быть эта цифра, чтобы число делилось:</a:t>
            </a:r>
            <a:br>
              <a:rPr lang="ru-RU" sz="36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3600" dirty="0" smtClean="0">
                <a:effectLst/>
                <a:latin typeface="Calibri"/>
                <a:ea typeface="Calibri"/>
                <a:cs typeface="Times New Roman"/>
              </a:rPr>
              <a:t>а) на 2; б) на 5; в) на 3; г) на 9?</a:t>
            </a:r>
            <a:br>
              <a:rPr lang="ru-RU" sz="36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en-US" sz="3600" dirty="0" smtClean="0">
                <a:effectLst/>
                <a:latin typeface="Calibri"/>
                <a:ea typeface="Calibri"/>
                <a:cs typeface="Times New Roman"/>
              </a:rPr>
              <a:t>I</a:t>
            </a:r>
            <a:r>
              <a:rPr lang="en-US" sz="3600" b="1" dirty="0" smtClean="0">
                <a:effectLst/>
                <a:latin typeface="Calibri"/>
                <a:ea typeface="Calibri"/>
                <a:cs typeface="Times New Roman"/>
              </a:rPr>
              <a:t>X. </a:t>
            </a:r>
            <a:r>
              <a:rPr lang="ru-RU" sz="3600" b="1" dirty="0" smtClean="0">
                <a:effectLst/>
                <a:latin typeface="Calibri"/>
                <a:ea typeface="Calibri"/>
                <a:cs typeface="Times New Roman"/>
              </a:rPr>
              <a:t>Рефлексия.</a:t>
            </a: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84524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05" y="1916832"/>
            <a:ext cx="806489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Calibri"/>
                <a:ea typeface="Calibri"/>
                <a:cs typeface="Times New Roman"/>
              </a:rPr>
              <a:t>X</a:t>
            </a:r>
            <a:r>
              <a:rPr lang="ru-RU" sz="3200" b="1" dirty="0">
                <a:latin typeface="Calibri"/>
                <a:ea typeface="Calibri"/>
                <a:cs typeface="Times New Roman"/>
              </a:rPr>
              <a:t>. </a:t>
            </a:r>
            <a:r>
              <a:rPr lang="ru-RU" sz="3200" b="1" dirty="0" smtClean="0">
                <a:effectLst/>
                <a:latin typeface="Calibri"/>
                <a:ea typeface="Calibri"/>
                <a:cs typeface="Times New Roman"/>
              </a:rPr>
              <a:t>Домашнее задание.</a:t>
            </a:r>
            <a:r>
              <a:rPr lang="ru-RU" sz="3200" dirty="0" smtClean="0">
                <a:effectLst/>
                <a:latin typeface="Calibri"/>
                <a:ea typeface="Calibri"/>
                <a:cs typeface="Times New Roman"/>
              </a:rPr>
              <a:t>                                                                                             Приведите примеры из жизни, где могут применяться признаки деления чисел, в чем они там помогают.</a:t>
            </a:r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dirty="0" smtClean="0">
                <a:effectLst/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72310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340768"/>
            <a:ext cx="7560840" cy="4290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510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Литература.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1. Математика. Арифметика. Геометрия- 5 класс. Е. А. </a:t>
            </a:r>
            <a:r>
              <a:rPr lang="ru-RU" sz="2400" dirty="0" err="1" smtClean="0">
                <a:effectLst/>
                <a:latin typeface="Calibri"/>
                <a:ea typeface="Calibri"/>
                <a:cs typeface="Times New Roman"/>
              </a:rPr>
              <a:t>Бунимович</a:t>
            </a: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, Г. В. Дорофеев, С. Б. Суворова и др. М: Просвещение, 2016 г.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2. Математика. Задачник 5 класс. Е. А. </a:t>
            </a:r>
            <a:r>
              <a:rPr lang="ru-RU" sz="2400" dirty="0" err="1" smtClean="0">
                <a:effectLst/>
                <a:latin typeface="Calibri"/>
                <a:ea typeface="Calibri"/>
                <a:cs typeface="Times New Roman"/>
              </a:rPr>
              <a:t>Бунимович</a:t>
            </a: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, Л. В. Кузнецова, С. С. Минаева и др. М: Просвещение, 2017 г.</a:t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3. Поурочные разработки по математике 6 класс. В. В. Выговская. Москва «ВАКО» 2008 г.</a:t>
            </a:r>
            <a:endParaRPr lang="ru-RU" dirty="0" smtClean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smtClean="0">
                <a:effectLst/>
                <a:latin typeface="Calibri"/>
                <a:ea typeface="Calibri"/>
                <a:cs typeface="Times New Roman"/>
              </a:rPr>
              <a:t> 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175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2729068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Calibri"/>
                <a:cs typeface="Times New Roman"/>
              </a:rPr>
              <a:t>Спасибо за внимание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4917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83</TotalTime>
  <Words>134</Words>
  <Application>Microsoft Office PowerPoint</Application>
  <PresentationFormat>Экран (4:3)</PresentationFormat>
  <Paragraphs>28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UralSOFT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</dc:title>
  <dc:creator>Пользователь Windows</dc:creator>
  <cp:lastModifiedBy>Хамдия</cp:lastModifiedBy>
  <cp:revision>10</cp:revision>
  <dcterms:created xsi:type="dcterms:W3CDTF">2018-01-07T00:47:47Z</dcterms:created>
  <dcterms:modified xsi:type="dcterms:W3CDTF">2018-01-29T18:16:39Z</dcterms:modified>
</cp:coreProperties>
</file>