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1" r:id="rId3"/>
    <p:sldId id="257" r:id="rId4"/>
    <p:sldId id="269" r:id="rId5"/>
    <p:sldId id="256" r:id="rId6"/>
    <p:sldId id="268" r:id="rId7"/>
    <p:sldId id="270" r:id="rId8"/>
    <p:sldId id="266" r:id="rId9"/>
    <p:sldId id="271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71" autoAdjust="0"/>
    <p:restoredTop sz="94660"/>
  </p:normalViewPr>
  <p:slideViewPr>
    <p:cSldViewPr>
      <p:cViewPr varScale="1">
        <p:scale>
          <a:sx n="64" d="100"/>
          <a:sy n="64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E948-109F-4A99-8C2C-92A1427A89C0}" type="datetimeFigureOut">
              <a:rPr lang="ru-RU" smtClean="0"/>
              <a:pPr/>
              <a:t>24.12.2017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4697-D1A4-405C-A555-D6AAB210C0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E948-109F-4A99-8C2C-92A1427A89C0}" type="datetimeFigureOut">
              <a:rPr lang="ru-RU" smtClean="0"/>
              <a:pPr/>
              <a:t>24.12.2017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4697-D1A4-405C-A555-D6AAB210C0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E948-109F-4A99-8C2C-92A1427A89C0}" type="datetimeFigureOut">
              <a:rPr lang="ru-RU" smtClean="0"/>
              <a:pPr/>
              <a:t>24.12.2017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4697-D1A4-405C-A555-D6AAB210C0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E948-109F-4A99-8C2C-92A1427A89C0}" type="datetimeFigureOut">
              <a:rPr lang="ru-RU" smtClean="0"/>
              <a:pPr/>
              <a:t>24.12.2017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4697-D1A4-405C-A555-D6AAB210C0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E948-109F-4A99-8C2C-92A1427A89C0}" type="datetimeFigureOut">
              <a:rPr lang="ru-RU" smtClean="0"/>
              <a:pPr/>
              <a:t>24.12.2017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4697-D1A4-405C-A555-D6AAB210C0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E948-109F-4A99-8C2C-92A1427A89C0}" type="datetimeFigureOut">
              <a:rPr lang="ru-RU" smtClean="0"/>
              <a:pPr/>
              <a:t>24.12.2017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4697-D1A4-405C-A555-D6AAB210C0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E948-109F-4A99-8C2C-92A1427A89C0}" type="datetimeFigureOut">
              <a:rPr lang="ru-RU" smtClean="0"/>
              <a:pPr/>
              <a:t>24.12.2017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4697-D1A4-405C-A555-D6AAB210C0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E948-109F-4A99-8C2C-92A1427A89C0}" type="datetimeFigureOut">
              <a:rPr lang="ru-RU" smtClean="0"/>
              <a:pPr/>
              <a:t>24.12.2017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4697-D1A4-405C-A555-D6AAB210C0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E948-109F-4A99-8C2C-92A1427A89C0}" type="datetimeFigureOut">
              <a:rPr lang="ru-RU" smtClean="0"/>
              <a:pPr/>
              <a:t>24.12.2017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4697-D1A4-405C-A555-D6AAB210C0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E948-109F-4A99-8C2C-92A1427A89C0}" type="datetimeFigureOut">
              <a:rPr lang="ru-RU" smtClean="0"/>
              <a:pPr/>
              <a:t>24.12.2017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4697-D1A4-405C-A555-D6AAB210C0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E948-109F-4A99-8C2C-92A1427A89C0}" type="datetimeFigureOut">
              <a:rPr lang="ru-RU" smtClean="0"/>
              <a:pPr/>
              <a:t>24.12.2017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4697-D1A4-405C-A555-D6AAB210C0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64999">
              <a:srgbClr val="F0EBD5"/>
            </a:gs>
            <a:gs pos="100000">
              <a:srgbClr val="D1C39F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4E948-109F-4A99-8C2C-92A1427A89C0}" type="datetimeFigureOut">
              <a:rPr lang="ru-RU" smtClean="0"/>
              <a:pPr/>
              <a:t>24.12.2017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DF4697-D1A4-405C-A555-D6AAB210C0F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5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 descr="https://otvet.imgsmail.ru/download/2430cd649cf9804176920e0f00316034_i-196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4" name="Picture 4" descr="http://images.easyfreeclipart.com/183/mickey-speech-bubble-18339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16832"/>
            <a:ext cx="5759561" cy="4543822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3203848" y="548680"/>
            <a:ext cx="5688632" cy="3456384"/>
          </a:xfrm>
          <a:prstGeom prst="cloudCallout">
            <a:avLst>
              <a:gd name="adj1" fmla="val -54784"/>
              <a:gd name="adj2" fmla="val 547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HELLO</a:t>
            </a:r>
            <a:endParaRPr lang="ru-RU" sz="8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366" name="AutoShape 6" descr="http://igri7.ru/_sf/145/s8791292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Picture 4" descr="http://hddfhm.com/images/clipart-mickey-minnie-mouse-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4653136"/>
            <a:ext cx="3718710" cy="1971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274638"/>
            <a:ext cx="4283968" cy="2938338"/>
          </a:xfrm>
        </p:spPr>
        <p:txBody>
          <a:bodyPr anchor="t">
            <a:normAutofit/>
          </a:bodyPr>
          <a:lstStyle/>
          <a:p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Utsaah" pitchFamily="34" charset="0"/>
              </a:rPr>
              <a:t/>
            </a:r>
            <a:b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Utsaah" pitchFamily="34" charset="0"/>
              </a:rPr>
            </a:b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Utsaah" pitchFamily="34" charset="0"/>
              </a:rPr>
              <a:t/>
            </a:r>
            <a:b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Utsaah" pitchFamily="34" charset="0"/>
              </a:rPr>
            </a:b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Utsaah" pitchFamily="34" charset="0"/>
              </a:rPr>
              <a:t>N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Utsaah" pitchFamily="34" charset="0"/>
              </a:rPr>
              <a:t>i</a:t>
            </a: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Utsaah" pitchFamily="34" charset="0"/>
              </a:rPr>
              <a:t>ce wh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Utsaah" pitchFamily="34" charset="0"/>
              </a:rPr>
              <a:t>i</a:t>
            </a: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Utsaah" pitchFamily="34" charset="0"/>
              </a:rPr>
              <a:t>te t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Utsaah" pitchFamily="34" charset="0"/>
              </a:rPr>
              <a:t>i</a:t>
            </a: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Utsaah" pitchFamily="34" charset="0"/>
              </a:rPr>
              <a:t>gers l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Utsaah" pitchFamily="34" charset="0"/>
              </a:rPr>
              <a:t>i</a:t>
            </a: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Utsaah" pitchFamily="34" charset="0"/>
              </a:rPr>
              <a:t>ke</a:t>
            </a:r>
            <a:b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Utsaah" pitchFamily="34" charset="0"/>
              </a:rPr>
            </a:b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Utsaah" pitchFamily="34" charset="0"/>
              </a:rPr>
              <a:t>biscuits with milk</a:t>
            </a:r>
            <a:endParaRPr lang="ru-RU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  <a:cs typeface="Utsaah" pitchFamily="34" charset="0"/>
            </a:endParaRPr>
          </a:p>
        </p:txBody>
      </p:sp>
      <p:pic>
        <p:nvPicPr>
          <p:cNvPr id="18434" name="Picture 2" descr="http://www.wallpapersin4k.org/wp-content/uploads/2017/04/White-Siberian-Tiger-Wallpaper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3361202"/>
            <a:ext cx="4662397" cy="3496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Выноска-облако 4"/>
          <p:cNvSpPr/>
          <p:nvPr/>
        </p:nvSpPr>
        <p:spPr>
          <a:xfrm rot="20827669">
            <a:off x="164378" y="469269"/>
            <a:ext cx="4923772" cy="4025307"/>
          </a:xfrm>
          <a:prstGeom prst="cloudCallout">
            <a:avLst>
              <a:gd name="adj1" fmla="val 35766"/>
              <a:gd name="adj2" fmla="val 57074"/>
            </a:avLst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436" name="Picture 4" descr="https://im0-tub-ru.yandex.net/i?id=392b7d151714dd46841bb3b8dac26fc0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652614">
            <a:off x="734873" y="1070142"/>
            <a:ext cx="3577296" cy="26559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476672"/>
            <a:ext cx="2952328" cy="1656184"/>
          </a:xfr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What’s this?</a:t>
            </a:r>
            <a:endParaRPr lang="ru-RU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1026" name="Picture 2" descr="pizza"/>
          <p:cNvPicPr>
            <a:picLocks noChangeAspect="1" noChangeArrowheads="1"/>
          </p:cNvPicPr>
          <p:nvPr/>
        </p:nvPicPr>
        <p:blipFill>
          <a:blip r:embed="rId2" cstate="print"/>
          <a:srcRect l="17718" t="25200" r="18495" b="11801"/>
          <a:stretch>
            <a:fillRect/>
          </a:stretch>
        </p:blipFill>
        <p:spPr bwMode="auto">
          <a:xfrm>
            <a:off x="6299176" y="4221088"/>
            <a:ext cx="2844824" cy="2107277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softEdge rad="112500"/>
          </a:effectLst>
        </p:spPr>
      </p:pic>
      <p:pic>
        <p:nvPicPr>
          <p:cNvPr id="1028" name="Picture 4" descr="ice cream"/>
          <p:cNvPicPr>
            <a:picLocks noChangeAspect="1" noChangeArrowheads="1"/>
          </p:cNvPicPr>
          <p:nvPr/>
        </p:nvPicPr>
        <p:blipFill>
          <a:blip r:embed="rId3" cstate="print"/>
          <a:srcRect l="18900" t="28350" r="24401" b="11801"/>
          <a:stretch>
            <a:fillRect/>
          </a:stretch>
        </p:blipFill>
        <p:spPr bwMode="auto">
          <a:xfrm>
            <a:off x="179512" y="142114"/>
            <a:ext cx="2916832" cy="23091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 cstate="print">
            <a:lum bright="20000" contrast="10000"/>
          </a:blip>
          <a:srcRect l="23693" t="4014" r="16508" b="11702"/>
          <a:stretch>
            <a:fillRect/>
          </a:stretch>
        </p:blipFill>
        <p:spPr bwMode="auto">
          <a:xfrm>
            <a:off x="251520" y="2636912"/>
            <a:ext cx="2664296" cy="21113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7" name="Picture 13" descr="http://images.clipartpanda.com/cooked-chicken-clipart-KTn79kATq.jpeg"/>
          <p:cNvPicPr>
            <a:picLocks noChangeAspect="1" noChangeArrowheads="1"/>
          </p:cNvPicPr>
          <p:nvPr/>
        </p:nvPicPr>
        <p:blipFill>
          <a:blip r:embed="rId5" cstate="print"/>
          <a:srcRect t="11479" b="11446"/>
          <a:stretch>
            <a:fillRect/>
          </a:stretch>
        </p:blipFill>
        <p:spPr bwMode="auto">
          <a:xfrm>
            <a:off x="539552" y="4869160"/>
            <a:ext cx="2284615" cy="1760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8" descr="http://xcoffee.ru/wp-content/uploads/2015/03/113074377_large_IMG_934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1" y="548680"/>
            <a:ext cx="2736304" cy="20522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170" name="AutoShape 2" descr="https://4.bp.blogspot.com/-i2WBPnEQ6Kg/VuGDHWhCLzI/AAAAAAAAP9o/9tbUw_CHuyg/s1600/mickey-mouse-disney-birthday-mickey-mouse-birthday-card-happy-birthday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2" name="Picture 4" descr="https://4.bp.blogspot.com/-i2WBPnEQ6Kg/VuGDHWhCLzI/AAAAAAAAP9o/9tbUw_CHuyg/s1600/mickey-mouse-disney-birthday-mickey-mouse-birthday-card-happy-birthday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2348880"/>
            <a:ext cx="3672408" cy="2754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Box 14"/>
          <p:cNvSpPr txBox="1"/>
          <p:nvPr/>
        </p:nvSpPr>
        <p:spPr>
          <a:xfrm>
            <a:off x="539552" y="2276872"/>
            <a:ext cx="2016224" cy="369332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en-US" b="1" dirty="0" smtClean="0"/>
              <a:t> </a:t>
            </a:r>
            <a:r>
              <a:rPr lang="en-US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ice cream</a:t>
            </a:r>
            <a:endParaRPr lang="ru-RU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7236296" y="2564904"/>
            <a:ext cx="1368152" cy="369332"/>
          </a:xfrm>
          <a:prstGeom prst="rect">
            <a:avLst/>
          </a:prstGeom>
        </p:spPr>
        <p:txBody>
          <a:bodyPr wrap="square">
            <a:prstTxWarp prst="textChevron">
              <a:avLst/>
            </a:prstTxWarp>
            <a:spAutoFit/>
          </a:bodyPr>
          <a:lstStyle/>
          <a:p>
            <a:r>
              <a:rPr lang="en-US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biscuits</a:t>
            </a:r>
            <a:endParaRPr lang="ru-RU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79512" y="6309321"/>
            <a:ext cx="1584176" cy="548680"/>
          </a:xfrm>
          <a:prstGeom prst="rect">
            <a:avLst/>
          </a:prstGeom>
        </p:spPr>
        <p:txBody>
          <a:bodyPr wrap="square">
            <a:prstTxWarp prst="textTriangle">
              <a:avLst/>
            </a:prstTxWarp>
            <a:spAutoFit/>
          </a:bodyPr>
          <a:lstStyle/>
          <a:p>
            <a:r>
              <a:rPr lang="en-US" sz="24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chicken</a:t>
            </a:r>
            <a:endParaRPr lang="ru-RU" sz="24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228184" y="6093296"/>
            <a:ext cx="2088232" cy="585356"/>
          </a:xfrm>
          <a:prstGeom prst="rect">
            <a:avLst/>
          </a:prstGeom>
        </p:spPr>
        <p:txBody>
          <a:bodyPr wrap="square">
            <a:prstTxWarp prst="textTriangle">
              <a:avLst/>
            </a:prstTxWarp>
            <a:spAutoFit/>
          </a:bodyPr>
          <a:lstStyle/>
          <a:p>
            <a:r>
              <a:rPr lang="en-US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pizza</a:t>
            </a:r>
            <a:endParaRPr lang="ru-RU" i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467544" y="4642922"/>
            <a:ext cx="1586727" cy="370254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en-US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spaghetti</a:t>
            </a:r>
            <a:endParaRPr lang="ru-RU" i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635896" y="5013176"/>
            <a:ext cx="2088232" cy="576064"/>
          </a:xfrm>
          <a:prstGeom prst="rect">
            <a:avLst/>
          </a:prstGeom>
        </p:spPr>
        <p:txBody>
          <a:bodyPr wrap="none">
            <a:prstTxWarp prst="textWave1">
              <a:avLst/>
            </a:prstTxWarp>
            <a:spAutoFit/>
          </a:bodyPr>
          <a:lstStyle/>
          <a:p>
            <a:r>
              <a:rPr lang="en-US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party</a:t>
            </a:r>
            <a:endParaRPr lang="ru-RU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95536" y="2924944"/>
          <a:ext cx="8099656" cy="3384376"/>
        </p:xfrm>
        <a:graphic>
          <a:graphicData uri="http://schemas.openxmlformats.org/drawingml/2006/table">
            <a:tbl>
              <a:tblPr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107334"/>
                <a:gridCol w="1380666"/>
                <a:gridCol w="1328424"/>
                <a:gridCol w="1477404"/>
                <a:gridCol w="1332768"/>
                <a:gridCol w="1473060"/>
              </a:tblGrid>
              <a:tr h="13550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cap="none" spc="0" baseline="0" dirty="0" smtClean="0">
                          <a:ln w="1905"/>
                          <a:solidFill>
                            <a:srgbClr val="FF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/>
                          <a:ea typeface="Times New Roman"/>
                        </a:rPr>
                        <a:t>Name</a:t>
                      </a:r>
                      <a:endParaRPr lang="ru-RU" sz="2800" b="1" cap="none" spc="0" baseline="0" dirty="0" smtClean="0">
                        <a:ln w="1905"/>
                        <a:solidFill>
                          <a:srgbClr val="FF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100" dirty="0">
                        <a:latin typeface="Times New Roman"/>
                        <a:ea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7476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800" b="1" cap="none" spc="0" baseline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/>
                        <a:ea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6600" kern="1200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-</a:t>
                      </a:r>
                      <a:endParaRPr lang="ru-RU" sz="6600" kern="1200" dirty="0" smtClean="0">
                        <a:solidFill>
                          <a:srgbClr val="00B050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6600" b="1" kern="12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+</a:t>
                      </a:r>
                      <a:endParaRPr lang="ru-RU" sz="6600" b="1" kern="1200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1" kern="12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+</a:t>
                      </a:r>
                      <a:endParaRPr lang="ru-RU" sz="6600" b="1" kern="1200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1" kern="12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+</a:t>
                      </a:r>
                      <a:endParaRPr lang="ru-RU" sz="6600" b="1" kern="1200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kern="1200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-</a:t>
                      </a:r>
                      <a:endParaRPr lang="ru-RU" sz="6600" kern="1200" dirty="0" smtClean="0">
                        <a:solidFill>
                          <a:srgbClr val="00B050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10234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6600" b="1" kern="12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+</a:t>
                      </a:r>
                      <a:endParaRPr lang="ru-RU" sz="6600" b="1" kern="1200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6600" kern="1200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-</a:t>
                      </a:r>
                      <a:endParaRPr lang="ru-RU" sz="6600" kern="1200" dirty="0" smtClean="0">
                        <a:solidFill>
                          <a:srgbClr val="00B050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1" kern="12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+</a:t>
                      </a:r>
                      <a:endParaRPr lang="ru-RU" sz="6600" b="1" kern="1200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6600" kern="1200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-</a:t>
                      </a:r>
                      <a:endParaRPr lang="ru-RU" sz="6600" kern="1200" dirty="0" smtClean="0">
                        <a:solidFill>
                          <a:srgbClr val="00B050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1" kern="12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+</a:t>
                      </a:r>
                      <a:endParaRPr lang="ru-RU" sz="6600" b="1" kern="1200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</a:tbl>
          </a:graphicData>
        </a:graphic>
      </p:graphicFrame>
      <p:pic>
        <p:nvPicPr>
          <p:cNvPr id="5" name="Рисунок 4" descr="ice cream"/>
          <p:cNvPicPr/>
          <p:nvPr/>
        </p:nvPicPr>
        <p:blipFill>
          <a:blip r:embed="rId2" cstate="print"/>
          <a:srcRect l="18900" t="28350" r="24401" b="11801"/>
          <a:stretch>
            <a:fillRect/>
          </a:stretch>
        </p:blipFill>
        <p:spPr bwMode="auto">
          <a:xfrm>
            <a:off x="5724128" y="3140968"/>
            <a:ext cx="1080120" cy="9361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/>
          <p:nvPr/>
        </p:nvPicPr>
        <p:blipFill>
          <a:blip r:embed="rId3" cstate="print">
            <a:lum bright="20000" contrast="10000"/>
          </a:blip>
          <a:srcRect l="23693" t="4014" r="16508" b="11702"/>
          <a:stretch>
            <a:fillRect/>
          </a:stretch>
        </p:blipFill>
        <p:spPr bwMode="auto">
          <a:xfrm>
            <a:off x="4499992" y="2996952"/>
            <a:ext cx="1034033" cy="11521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http://images.clipartpanda.com/cooked-chicken-clipart-KTn79kATq.jpeg"/>
          <p:cNvPicPr/>
          <p:nvPr/>
        </p:nvPicPr>
        <p:blipFill>
          <a:blip r:embed="rId4" cstate="print"/>
          <a:srcRect t="11479" b="11446"/>
          <a:stretch>
            <a:fillRect/>
          </a:stretch>
        </p:blipFill>
        <p:spPr bwMode="auto">
          <a:xfrm>
            <a:off x="2987824" y="3284984"/>
            <a:ext cx="1000125" cy="742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pizza"/>
          <p:cNvPicPr/>
          <p:nvPr/>
        </p:nvPicPr>
        <p:blipFill>
          <a:blip r:embed="rId5" cstate="print"/>
          <a:srcRect l="17718" t="25200" r="18495" b="11801"/>
          <a:stretch>
            <a:fillRect/>
          </a:stretch>
        </p:blipFill>
        <p:spPr bwMode="auto">
          <a:xfrm>
            <a:off x="1691680" y="3284984"/>
            <a:ext cx="1038225" cy="876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print"/>
          <a:srcRect l="11260" t="26375" r="68817" b="35235"/>
          <a:stretch>
            <a:fillRect/>
          </a:stretch>
        </p:blipFill>
        <p:spPr bwMode="auto">
          <a:xfrm>
            <a:off x="1043608" y="260648"/>
            <a:ext cx="2304256" cy="2496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8" descr="http://xcoffee.ru/wp-content/uploads/2015/03/113074377_large_IMG_934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3068960"/>
            <a:ext cx="1368152" cy="10261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8" cstate="print"/>
          <a:srcRect l="11342" t="13407" r="60987" b="27532"/>
          <a:stretch>
            <a:fillRect/>
          </a:stretch>
        </p:blipFill>
        <p:spPr bwMode="auto">
          <a:xfrm>
            <a:off x="5796136" y="332656"/>
            <a:ext cx="1944216" cy="23330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 r="1624"/>
          <a:stretch>
            <a:fillRect/>
          </a:stretch>
        </p:blipFill>
        <p:spPr bwMode="auto">
          <a:xfrm>
            <a:off x="1547664" y="0"/>
            <a:ext cx="7056784" cy="35235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3" name="Picture 5" descr="https://im0-tub-ru.yandex.net/i?id=f72f88e660c5b5a19e54e3d97ea31b00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05064"/>
            <a:ext cx="3022328" cy="28529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Скругленный прямоугольник 8"/>
          <p:cNvSpPr/>
          <p:nvPr/>
        </p:nvSpPr>
        <p:spPr>
          <a:xfrm>
            <a:off x="611560" y="5877272"/>
            <a:ext cx="1584176" cy="432048"/>
          </a:xfrm>
          <a:prstGeom prst="roundRect">
            <a:avLst>
              <a:gd name="adj" fmla="val 32713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Does</a:t>
            </a:r>
            <a:endParaRPr lang="ru-RU" sz="40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0" y="3501008"/>
            <a:ext cx="3419872" cy="1440160"/>
          </a:xfrm>
          <a:prstGeom prst="downArrow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ChevronInverted">
              <a:avLst/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He,She</a:t>
            </a:r>
            <a:r>
              <a:rPr 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It</a:t>
            </a: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295" name="Picture 7" descr="http://blog.nichebuilder.com/wp-content/uploads/2016/04/treasure_ches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31056">
            <a:off x="6099201" y="4211012"/>
            <a:ext cx="2918950" cy="2758408"/>
          </a:xfrm>
          <a:prstGeom prst="rect">
            <a:avLst/>
          </a:prstGeom>
          <a:noFill/>
        </p:spPr>
      </p:pic>
      <p:sp>
        <p:nvSpPr>
          <p:cNvPr id="12" name="Скругленный прямоугольник 11"/>
          <p:cNvSpPr/>
          <p:nvPr/>
        </p:nvSpPr>
        <p:spPr>
          <a:xfrm rot="627688">
            <a:off x="6328045" y="5997892"/>
            <a:ext cx="1368152" cy="432048"/>
          </a:xfrm>
          <a:prstGeom prst="roundRect">
            <a:avLst>
              <a:gd name="adj" fmla="val 32713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Do</a:t>
            </a:r>
            <a:endParaRPr lang="ru-RU" sz="4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4067944" y="3717032"/>
            <a:ext cx="3096344" cy="2160240"/>
          </a:xfrm>
          <a:prstGeom prst="rightArrow">
            <a:avLst>
              <a:gd name="adj1" fmla="val 50000"/>
              <a:gd name="adj2" fmla="val 49306"/>
            </a:avLst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I,we,you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</a:p>
          <a:p>
            <a:pPr algn="ctr"/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they</a:t>
            </a:r>
            <a:endParaRPr lang="ru-RU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6408712" cy="1296144"/>
          </a:xfr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PRESENT SIMPLE</a:t>
            </a:r>
            <a:br>
              <a:rPr lang="en-US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ВОПРОСИТЕЛЬНЫЕ </a:t>
            </a:r>
            <a:r>
              <a:rPr lang="ru-RU" sz="31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ПРЕДЛОЖЕНИЯ</a:t>
            </a:r>
            <a:r>
              <a:rPr lang="en-US" sz="31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1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1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96752"/>
            <a:ext cx="8280920" cy="5400600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95535" y="2132855"/>
          <a:ext cx="8496945" cy="403244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69768"/>
                <a:gridCol w="3643695"/>
                <a:gridCol w="2783482"/>
              </a:tblGrid>
              <a:tr h="88199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ЛИЦО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Единственное число   	</a:t>
                      </a:r>
                    </a:p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Множественно число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13402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1-е</a:t>
                      </a:r>
                      <a:r>
                        <a:rPr lang="ru-RU" sz="20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лицо</a:t>
                      </a:r>
                      <a:endParaRPr lang="ru-RU" sz="20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 I like water?</a:t>
                      </a:r>
                      <a:endParaRPr lang="ru-RU" sz="20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 we like water?</a:t>
                      </a:r>
                      <a:endParaRPr lang="ru-RU" sz="20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13402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2-е лицо</a:t>
                      </a:r>
                      <a:endParaRPr lang="ru-RU" sz="20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 you</a:t>
                      </a:r>
                      <a:r>
                        <a:rPr lang="en-US" sz="20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like pizza?</a:t>
                      </a:r>
                      <a:endParaRPr lang="ru-RU" sz="2000" b="1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 you like</a:t>
                      </a:r>
                      <a:r>
                        <a:rPr lang="en-US" sz="20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spaghetti?</a:t>
                      </a:r>
                      <a:endParaRPr lang="ru-RU" sz="20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323649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3-е лицо</a:t>
                      </a:r>
                      <a:endParaRPr lang="ru-RU" sz="20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Does</a:t>
                      </a:r>
                      <a:r>
                        <a:rPr lang="en-US" sz="2400" b="1" dirty="0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he </a:t>
                      </a:r>
                      <a:r>
                        <a:rPr lang="en-US" sz="2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like</a:t>
                      </a:r>
                      <a:r>
                        <a:rPr lang="en-US" sz="2400" b="1" dirty="0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biscuits?</a:t>
                      </a:r>
                    </a:p>
                    <a:p>
                      <a:r>
                        <a:rPr lang="en-US" sz="2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Does</a:t>
                      </a:r>
                      <a:r>
                        <a:rPr lang="en-US" sz="2400" b="1" dirty="0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she </a:t>
                      </a:r>
                      <a:r>
                        <a:rPr lang="en-US" sz="2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like</a:t>
                      </a:r>
                      <a:r>
                        <a:rPr lang="en-US" sz="2400" b="1" dirty="0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ice cream?</a:t>
                      </a:r>
                    </a:p>
                    <a:p>
                      <a:r>
                        <a:rPr lang="en-US" sz="2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Does</a:t>
                      </a:r>
                      <a:r>
                        <a:rPr lang="en-US" sz="2400" b="1" dirty="0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it </a:t>
                      </a:r>
                      <a:r>
                        <a:rPr lang="en-US" sz="2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like</a:t>
                      </a:r>
                      <a:r>
                        <a:rPr lang="en-US" sz="2400" b="1" dirty="0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water?</a:t>
                      </a:r>
                      <a:endParaRPr lang="ru-RU" sz="2400" b="1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 they like parties?</a:t>
                      </a:r>
                      <a:endParaRPr lang="ru-RU" sz="20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https://im0-tub-ru.yandex.net/i?id=b4bc1b123c5919305a956ec887f85182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11144" y="0"/>
            <a:ext cx="2132856" cy="21328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m0-tub-ru.yandex.net/i?id=b4bc1b123c5919305a956ec887f85182-l&amp;n=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0"/>
            <a:ext cx="1988840" cy="1988840"/>
          </a:xfrm>
          <a:prstGeom prst="rect">
            <a:avLst/>
          </a:prstGeom>
          <a:noFill/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95535" y="2132855"/>
          <a:ext cx="8496945" cy="403244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69768"/>
                <a:gridCol w="3643695"/>
                <a:gridCol w="2783482"/>
              </a:tblGrid>
              <a:tr h="88199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ЛИЦО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Единственное число   	</a:t>
                      </a:r>
                    </a:p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Множественно число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13402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1-е</a:t>
                      </a:r>
                      <a:r>
                        <a:rPr lang="ru-RU" sz="2000" baseline="0" dirty="0" smtClean="0"/>
                        <a:t> лицо</a:t>
                      </a:r>
                      <a:endParaRPr lang="ru-RU" sz="20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0" dirty="0" smtClean="0">
                          <a:solidFill>
                            <a:schemeClr val="dk1"/>
                          </a:solidFill>
                          <a:latin typeface="+mn-lt"/>
                          <a:cs typeface="+mn-cs"/>
                        </a:rPr>
                        <a:t>I</a:t>
                      </a:r>
                      <a:r>
                        <a:rPr lang="en-US" sz="2000" b="0" baseline="0" dirty="0" smtClean="0">
                          <a:solidFill>
                            <a:schemeClr val="dk1"/>
                          </a:solidFill>
                          <a:latin typeface="+mn-lt"/>
                          <a:cs typeface="+mn-cs"/>
                        </a:rPr>
                        <a:t> </a:t>
                      </a:r>
                      <a:r>
                        <a:rPr lang="en-US" sz="2000" b="0" baseline="0" dirty="0" smtClean="0">
                          <a:solidFill>
                            <a:srgbClr val="C00000"/>
                          </a:solidFill>
                          <a:latin typeface="+mn-lt"/>
                          <a:cs typeface="+mn-cs"/>
                        </a:rPr>
                        <a:t>don’t</a:t>
                      </a:r>
                      <a:r>
                        <a:rPr lang="en-US" sz="2000" b="0" baseline="0" dirty="0" smtClean="0">
                          <a:solidFill>
                            <a:schemeClr val="dk1"/>
                          </a:solidFill>
                          <a:latin typeface="+mn-lt"/>
                          <a:cs typeface="+mn-cs"/>
                        </a:rPr>
                        <a:t> like water.</a:t>
                      </a:r>
                      <a:endParaRPr lang="ru-RU" sz="20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We </a:t>
                      </a:r>
                      <a:r>
                        <a:rPr lang="en-US" sz="2000" dirty="0" smtClean="0">
                          <a:solidFill>
                            <a:srgbClr val="C00000"/>
                          </a:solidFill>
                        </a:rPr>
                        <a:t>don’t</a:t>
                      </a:r>
                      <a:r>
                        <a:rPr lang="en-US" sz="2000" dirty="0" smtClean="0"/>
                        <a:t> like water.</a:t>
                      </a:r>
                      <a:endParaRPr lang="ru-RU" sz="20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13402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2-е лицо</a:t>
                      </a:r>
                      <a:endParaRPr lang="ru-RU" sz="20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You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="0" baseline="0" dirty="0" smtClean="0">
                          <a:solidFill>
                            <a:srgbClr val="C00000"/>
                          </a:solidFill>
                          <a:latin typeface="+mn-lt"/>
                          <a:cs typeface="+mn-cs"/>
                        </a:rPr>
                        <a:t>don’t </a:t>
                      </a:r>
                      <a:r>
                        <a:rPr lang="en-US" sz="2000" baseline="0" dirty="0" smtClean="0"/>
                        <a:t>like pizza.</a:t>
                      </a:r>
                      <a:endParaRPr lang="ru-RU" sz="2000" b="1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You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="0" baseline="0" dirty="0" smtClean="0">
                          <a:solidFill>
                            <a:srgbClr val="C00000"/>
                          </a:solidFill>
                          <a:latin typeface="+mn-lt"/>
                          <a:cs typeface="+mn-cs"/>
                        </a:rPr>
                        <a:t>don’t </a:t>
                      </a:r>
                      <a:r>
                        <a:rPr lang="en-US" sz="2000" baseline="0" dirty="0" smtClean="0"/>
                        <a:t>like </a:t>
                      </a:r>
                      <a:r>
                        <a:rPr lang="en-US" sz="2000" baseline="0" dirty="0" smtClean="0"/>
                        <a:t>spaghetti.</a:t>
                      </a:r>
                      <a:endParaRPr lang="ru-RU" sz="20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323649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3-е лицо</a:t>
                      </a:r>
                      <a:endParaRPr lang="ru-RU" sz="20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He do</a:t>
                      </a:r>
                      <a:r>
                        <a:rPr lang="en-US" sz="2400" dirty="0" smtClean="0">
                          <a:solidFill>
                            <a:srgbClr val="C00000"/>
                          </a:solidFill>
                        </a:rPr>
                        <a:t>es</a:t>
                      </a:r>
                      <a:r>
                        <a:rPr lang="en-US" sz="2400" dirty="0" smtClean="0"/>
                        <a:t>n’t  like biscuits.</a:t>
                      </a:r>
                    </a:p>
                    <a:p>
                      <a:r>
                        <a:rPr lang="en-US" sz="2400" dirty="0" smtClean="0"/>
                        <a:t>She </a:t>
                      </a:r>
                      <a:r>
                        <a:rPr lang="en-US" sz="2400" dirty="0" smtClean="0"/>
                        <a:t>do</a:t>
                      </a:r>
                      <a:r>
                        <a:rPr lang="en-US" sz="2400" dirty="0" smtClean="0">
                          <a:solidFill>
                            <a:srgbClr val="C00000"/>
                          </a:solidFill>
                        </a:rPr>
                        <a:t>es</a:t>
                      </a:r>
                      <a:r>
                        <a:rPr lang="en-US" sz="2400" dirty="0" smtClean="0"/>
                        <a:t>n’t </a:t>
                      </a:r>
                      <a:r>
                        <a:rPr lang="en-US" sz="2400" dirty="0" smtClean="0"/>
                        <a:t>like ice cream.</a:t>
                      </a:r>
                    </a:p>
                    <a:p>
                      <a:r>
                        <a:rPr lang="en-US" sz="2400" dirty="0" smtClean="0"/>
                        <a:t>It </a:t>
                      </a:r>
                      <a:r>
                        <a:rPr lang="en-US" sz="2400" dirty="0" smtClean="0"/>
                        <a:t>do</a:t>
                      </a:r>
                      <a:r>
                        <a:rPr lang="en-US" sz="2400" dirty="0" smtClean="0">
                          <a:solidFill>
                            <a:srgbClr val="C00000"/>
                          </a:solidFill>
                        </a:rPr>
                        <a:t>es</a:t>
                      </a:r>
                      <a:r>
                        <a:rPr lang="en-US" sz="2400" dirty="0" smtClean="0"/>
                        <a:t>n’t </a:t>
                      </a:r>
                      <a:r>
                        <a:rPr lang="en-US" sz="2400" dirty="0" smtClean="0"/>
                        <a:t>like water.</a:t>
                      </a:r>
                      <a:endParaRPr lang="ru-RU" sz="2400" b="1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They </a:t>
                      </a:r>
                      <a:r>
                        <a:rPr lang="en-US" sz="2000" b="0" baseline="0" dirty="0" smtClean="0">
                          <a:solidFill>
                            <a:srgbClr val="C00000"/>
                          </a:solidFill>
                          <a:latin typeface="+mn-lt"/>
                          <a:cs typeface="+mn-cs"/>
                        </a:rPr>
                        <a:t>don’t</a:t>
                      </a:r>
                      <a:r>
                        <a:rPr lang="en-US" sz="2000" dirty="0" smtClean="0"/>
                        <a:t> like parties.</a:t>
                      </a:r>
                      <a:endParaRPr lang="ru-RU" sz="20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323528" y="404664"/>
            <a:ext cx="61926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PRESENT SIMPLE</a:t>
            </a:r>
            <a:b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ОТРИЦАТЕЛЬНЫЕ ПРЕДЛОЖЕНИЯ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39552" y="332656"/>
          <a:ext cx="7992888" cy="5796446"/>
        </p:xfrm>
        <a:graphic>
          <a:graphicData uri="http://schemas.openxmlformats.org/drawingml/2006/table">
            <a:tbl>
              <a:tblPr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{69C7853C-536D-4A76-A0AE-DD22124D55A5}</a:tableStyleId>
              </a:tblPr>
              <a:tblGrid>
                <a:gridCol w="1533814"/>
                <a:gridCol w="1426987"/>
                <a:gridCol w="1503091"/>
                <a:gridCol w="1960553"/>
                <a:gridCol w="1568443"/>
              </a:tblGrid>
              <a:tr h="23042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n>
                            <a:solidFill>
                              <a:srgbClr val="0070C0"/>
                            </a:solidFill>
                          </a:ln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</a:rPr>
                        <a:t>Я ничего не понял</a:t>
                      </a:r>
                      <a:endParaRPr lang="ru-RU" sz="2000" b="1" dirty="0">
                        <a:ln>
                          <a:solidFill>
                            <a:srgbClr val="0070C0"/>
                          </a:solidFill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n>
                            <a:solidFill>
                              <a:srgbClr val="0070C0"/>
                            </a:solidFill>
                          </a:ln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</a:rPr>
                        <a:t>Узнал новые слова, но мне еще тяжело использовать их в речи</a:t>
                      </a:r>
                      <a:endParaRPr lang="ru-RU" sz="1800" b="1" dirty="0">
                        <a:ln>
                          <a:solidFill>
                            <a:srgbClr val="0070C0"/>
                          </a:solidFill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n>
                            <a:solidFill>
                              <a:srgbClr val="0070C0"/>
                            </a:solidFill>
                          </a:ln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</a:rPr>
                        <a:t>Я выучил много слов, но, чтобы задать вопрос, мне нужна помощь</a:t>
                      </a:r>
                      <a:endParaRPr lang="ru-RU" sz="1800" b="1" dirty="0">
                        <a:ln>
                          <a:solidFill>
                            <a:srgbClr val="0070C0"/>
                          </a:solidFill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n>
                            <a:solidFill>
                              <a:srgbClr val="0070C0"/>
                            </a:solidFill>
                          </a:ln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</a:rPr>
                        <a:t>Я понял все, мне легко выполнять любое задание.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n>
                            <a:solidFill>
                              <a:srgbClr val="0070C0"/>
                            </a:solidFill>
                          </a:ln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</a:rPr>
                        <a:t>Я с удовольствием помогу однокласснику</a:t>
                      </a:r>
                      <a:endParaRPr lang="ru-RU" sz="1800" b="1" dirty="0">
                        <a:ln>
                          <a:solidFill>
                            <a:srgbClr val="0070C0"/>
                          </a:solidFill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n>
                            <a:solidFill>
                              <a:srgbClr val="0070C0"/>
                            </a:solidFill>
                          </a:ln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</a:rPr>
                        <a:t>Мне понравилось работать в группе</a:t>
                      </a:r>
                      <a:endParaRPr lang="ru-RU" sz="1600" b="1" dirty="0">
                        <a:ln>
                          <a:solidFill>
                            <a:srgbClr val="0070C0"/>
                          </a:solidFill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4202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89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Picture 2" descr="http://chicagohacksbig.com/images/mickey-mouse-1st-birthday-clipart-clipart-panda-free-clipart-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724128" y="4387974"/>
            <a:ext cx="2161095" cy="2470026"/>
          </a:xfrm>
          <a:prstGeom prst="rect">
            <a:avLst/>
          </a:prstGeom>
          <a:noFill/>
        </p:spPr>
      </p:pic>
      <p:sp>
        <p:nvSpPr>
          <p:cNvPr id="6" name="5-конечная звезда 5"/>
          <p:cNvSpPr/>
          <p:nvPr/>
        </p:nvSpPr>
        <p:spPr>
          <a:xfrm>
            <a:off x="899592" y="6281936"/>
            <a:ext cx="792088" cy="576064"/>
          </a:xfrm>
          <a:prstGeom prst="star5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2483768" y="6309320"/>
            <a:ext cx="864096" cy="548680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images.easyfreeclipart.com/183/mickey-speech-bubble-18339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763688" y="784599"/>
            <a:ext cx="6768750" cy="5604047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 rot="20706366">
            <a:off x="95227" y="187304"/>
            <a:ext cx="4642355" cy="4014860"/>
          </a:xfrm>
          <a:prstGeom prst="cloudCallout">
            <a:avLst>
              <a:gd name="adj1" fmla="val 44250"/>
              <a:gd name="adj2" fmla="val 426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algn="ctr"/>
            <a:r>
              <a:rPr lang="en-US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Have a nice day!</a:t>
            </a:r>
            <a:endParaRPr lang="ru-RU" sz="4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1211</TotalTime>
  <Words>192</Words>
  <Application>Microsoft Office PowerPoint</Application>
  <PresentationFormat>Экран (4:3)</PresentationFormat>
  <Paragraphs>78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  Nice white tigers like biscuits with milk</vt:lpstr>
      <vt:lpstr>What’s this?</vt:lpstr>
      <vt:lpstr>Слайд 4</vt:lpstr>
      <vt:lpstr>Слайд 5</vt:lpstr>
      <vt:lpstr> PRESENT SIMPLE ВОПРОСИТЕЛЬНЫЕ ПРЕДЛОЖЕНИЯ 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HELLO</dc:title>
  <dc:creator>pk</dc:creator>
  <cp:lastModifiedBy>pk</cp:lastModifiedBy>
  <cp:revision>55</cp:revision>
  <dcterms:created xsi:type="dcterms:W3CDTF">2017-12-23T16:44:48Z</dcterms:created>
  <dcterms:modified xsi:type="dcterms:W3CDTF">2017-12-24T20:02:29Z</dcterms:modified>
</cp:coreProperties>
</file>