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3" r:id="rId4"/>
    <p:sldId id="278" r:id="rId5"/>
    <p:sldId id="264" r:id="rId6"/>
    <p:sldId id="269" r:id="rId7"/>
    <p:sldId id="270" r:id="rId8"/>
    <p:sldId id="279" r:id="rId9"/>
    <p:sldId id="280" r:id="rId10"/>
    <p:sldId id="275" r:id="rId11"/>
    <p:sldId id="265" r:id="rId12"/>
    <p:sldId id="266" r:id="rId13"/>
    <p:sldId id="271" r:id="rId14"/>
    <p:sldId id="273" r:id="rId15"/>
    <p:sldId id="274" r:id="rId16"/>
    <p:sldId id="27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854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267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986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982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07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49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433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730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424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262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400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1128E-E849-4F3F-A460-095CCEE20309}" type="datetimeFigureOut">
              <a:rPr lang="ru-RU" smtClean="0"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D22E7-D561-4F66-8730-7902224133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43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59873" y="2055813"/>
            <a:ext cx="9289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«</a:t>
            </a:r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Вид, его критерии и 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структура»</a:t>
            </a:r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60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0782" y="-540328"/>
            <a:ext cx="12191999" cy="70242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109" y="540327"/>
            <a:ext cx="10792691" cy="631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4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956" y="-182333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0164" y="1267692"/>
            <a:ext cx="999605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Из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предложенных слов 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термина, введенного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Дж.Реем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обозначающего одну из систематических групп:</a:t>
            </a:r>
          </a:p>
          <a:p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6364" y="3748768"/>
            <a:ext cx="110074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сходных строению длительно между особей потомство группа ареал естественный вид  способных по скрещиваться и давать свободно плодовитое занимающих собой </a:t>
            </a:r>
            <a:endParaRPr lang="ru-RU" altLang="ru-RU" sz="32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10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4363" y="-141844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46564" y="1331755"/>
            <a:ext cx="7176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sz="3200" b="1" kern="0" dirty="0">
                <a:solidFill>
                  <a:srgbClr val="C4E9F1">
                    <a:lumMod val="10000"/>
                  </a:srgbClr>
                </a:solidFill>
                <a:latin typeface="Times New Roman" charset="0"/>
              </a:rPr>
              <a:t> </a:t>
            </a:r>
            <a:r>
              <a:rPr kumimoji="1" lang="ru-RU" sz="3200" b="1" kern="0" dirty="0">
                <a:solidFill>
                  <a:srgbClr val="002060"/>
                </a:solidFill>
                <a:latin typeface="Times New Roman" charset="0"/>
              </a:rPr>
              <a:t>Один вид или два разных вида ?</a:t>
            </a:r>
            <a:endParaRPr kumimoji="1" lang="ru-RU" sz="3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3398" y="6205445"/>
            <a:ext cx="4410076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kern="0" dirty="0">
                <a:solidFill>
                  <a:srgbClr val="08080A"/>
                </a:solidFill>
                <a:latin typeface="Times New Roman" charset="0"/>
              </a:rPr>
              <a:t>               </a:t>
            </a:r>
            <a:r>
              <a:rPr lang="ru-RU" sz="2400" b="1" kern="0" dirty="0" smtClean="0">
                <a:solidFill>
                  <a:srgbClr val="08080A"/>
                </a:solidFill>
                <a:latin typeface="Times New Roman" charset="0"/>
              </a:rPr>
              <a:t>  Черная смородина</a:t>
            </a:r>
            <a:endParaRPr lang="ru-RU" sz="2400" dirty="0">
              <a:solidFill>
                <a:srgbClr val="08080A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143082" y="6210927"/>
            <a:ext cx="29354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kern="0" dirty="0" smtClean="0">
                <a:solidFill>
                  <a:srgbClr val="08080A"/>
                </a:solidFill>
                <a:latin typeface="Times New Roman" charset="0"/>
              </a:rPr>
              <a:t>Красная смородина</a:t>
            </a:r>
            <a:endParaRPr lang="ru-RU" sz="2400" dirty="0"/>
          </a:p>
        </p:txBody>
      </p:sp>
      <p:pic>
        <p:nvPicPr>
          <p:cNvPr id="14" name="Рисунок 13" descr="чем полезна черная смородина для человек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0" y="2913572"/>
            <a:ext cx="4190803" cy="2745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8944" y="2711316"/>
            <a:ext cx="4200469" cy="305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1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4363" y="-141844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46564" y="1331755"/>
            <a:ext cx="7176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sz="3200" b="1" kern="0" dirty="0">
                <a:solidFill>
                  <a:srgbClr val="C4E9F1">
                    <a:lumMod val="10000"/>
                  </a:srgbClr>
                </a:solidFill>
                <a:latin typeface="Times New Roman" charset="0"/>
              </a:rPr>
              <a:t> </a:t>
            </a:r>
            <a:r>
              <a:rPr kumimoji="1" lang="ru-RU" sz="3200" b="1" kern="0" dirty="0">
                <a:solidFill>
                  <a:srgbClr val="002060"/>
                </a:solidFill>
                <a:latin typeface="Times New Roman" charset="0"/>
              </a:rPr>
              <a:t>Один вид или два разных вида ?</a:t>
            </a:r>
            <a:endParaRPr kumimoji="1" lang="ru-RU" sz="3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455" y="2077792"/>
            <a:ext cx="238125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0523" y="2189007"/>
            <a:ext cx="2487384" cy="20972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8946" y="4401248"/>
            <a:ext cx="2487384" cy="18655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5158" y="4558691"/>
            <a:ext cx="2517866" cy="178628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587600" y="6420746"/>
            <a:ext cx="4410076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kern="0" dirty="0">
                <a:solidFill>
                  <a:srgbClr val="08080A"/>
                </a:solidFill>
                <a:latin typeface="Times New Roman" charset="0"/>
              </a:rPr>
              <a:t>               </a:t>
            </a:r>
            <a:r>
              <a:rPr lang="ru-RU" sz="2400" b="1" kern="0" dirty="0" smtClean="0">
                <a:solidFill>
                  <a:srgbClr val="08080A"/>
                </a:solidFill>
                <a:latin typeface="Times New Roman" charset="0"/>
              </a:rPr>
              <a:t>  </a:t>
            </a:r>
            <a:r>
              <a:rPr lang="ru-RU" sz="2400" b="1" kern="0" dirty="0">
                <a:latin typeface="Times New Roman" charset="0"/>
              </a:rPr>
              <a:t>Заяц -беляк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184646" y="6344974"/>
            <a:ext cx="18321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kern="0" dirty="0" smtClean="0">
                <a:solidFill>
                  <a:srgbClr val="08080A"/>
                </a:solidFill>
                <a:latin typeface="Times New Roman" charset="0"/>
              </a:rPr>
              <a:t>Заяц-русак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52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67965" y="1105913"/>
            <a:ext cx="60404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sz="3200" b="1" kern="0" dirty="0" smtClean="0">
                <a:solidFill>
                  <a:srgbClr val="002060"/>
                </a:solidFill>
                <a:latin typeface="Times New Roman" charset="0"/>
              </a:rPr>
              <a:t>Развитие представлений о виде</a:t>
            </a:r>
            <a:endParaRPr kumimoji="1" lang="ru-RU" sz="3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903" y="2222068"/>
            <a:ext cx="2543175" cy="34004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127672" y="3244334"/>
            <a:ext cx="67143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В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ид -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совокупность сходных особей</a:t>
            </a:r>
            <a:endParaRPr lang="ru-RU" sz="3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33946" y="3982996"/>
            <a:ext cx="21721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Аристотель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73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48544" y="2222068"/>
            <a:ext cx="72112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Вид – это множество организмов, сходных морфологически и физиологически и способных к воспроизводству. 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Виды постоянны, они неизменны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158136"/>
            <a:ext cx="2543175" cy="30765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18310" y="5261525"/>
            <a:ext cx="5780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Карл Линней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03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87036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77744" y="2007044"/>
            <a:ext cx="78139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Вид, род – воображаемые категории, придуманные человеком для облегчения классификации. Виды изменяемы под воздействием среды. Этому способствуют: упражнение и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неупражнение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органов, наследование благоприятных признаков.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64" y="1767202"/>
            <a:ext cx="2676525" cy="33337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4073" y="5252493"/>
            <a:ext cx="64150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Жан Батист Ламарк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23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3948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99048" y="2232276"/>
            <a:ext cx="728033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совокупность особей, обладающих сходными морфологическими и  физиологическими признаками, способных к скрещиванию с образованием плодовитого потомства, населяющих определенный ареал, имеющих общее происхождение м схожее поведение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43185"/>
            <a:ext cx="2722648" cy="349763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38200" y="5493316"/>
            <a:ext cx="2882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Чарльз Дарвин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3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166255"/>
            <a:ext cx="12191999" cy="70242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90109" y="1122219"/>
            <a:ext cx="3610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sz="3200" b="1" kern="0" dirty="0" smtClean="0">
                <a:solidFill>
                  <a:srgbClr val="002060"/>
                </a:solidFill>
                <a:latin typeface="Times New Roman" charset="0"/>
              </a:rPr>
              <a:t>Критерии вида</a:t>
            </a:r>
            <a:endParaRPr kumimoji="1" lang="ru-RU" sz="3200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5018" y="1974272"/>
            <a:ext cx="10993582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Критерии вида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это признаки, по которым один вид отличается от другого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Физиологический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Биохимический 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Географический</a:t>
            </a:r>
          </a:p>
          <a:p>
            <a:pPr marL="514350" indent="-514350"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енетический</a:t>
            </a:r>
            <a:endParaRPr lang="ru-RU" sz="2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Helvetica" panose="020B0604020202020204" pitchFamily="34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22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857232"/>
            <a:ext cx="1135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i="1" kern="0" dirty="0">
                <a:solidFill>
                  <a:schemeClr val="accent2">
                    <a:lumMod val="75000"/>
                  </a:schemeClr>
                </a:solidFill>
                <a:latin typeface="Times New Roman" charset="0"/>
              </a:rPr>
              <a:t> </a:t>
            </a:r>
            <a:r>
              <a:rPr lang="ru-RU" sz="4000" b="1" i="1" kern="0" dirty="0">
                <a:solidFill>
                  <a:srgbClr val="002060"/>
                </a:solidFill>
                <a:latin typeface="Times New Roman" charset="0"/>
              </a:rPr>
              <a:t>Ментальная карта «Критерии вида»</a:t>
            </a:r>
            <a:endParaRPr lang="ru-RU" sz="4000" i="1" kern="0" dirty="0">
              <a:ln>
                <a:solidFill>
                  <a:schemeClr val="tx1">
                    <a:lumMod val="50000"/>
                  </a:schemeClr>
                </a:solidFill>
              </a:ln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90688"/>
            <a:ext cx="12191998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08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95946" y="110591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alt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alt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0654" y="2431476"/>
            <a:ext cx="99960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32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критерий в отдельности не может быть основанием для определения вида, только в совокупности они позволяют выяснить принадлежность живого организма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0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54256" y="1027906"/>
            <a:ext cx="184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2510" y="1379376"/>
            <a:ext cx="7460672" cy="4710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Биологическая задача № 1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Длина тела американской норки составляет около 45 см, длина хвоста достигает 15–25 см, масса тела – 1,5 кг. Американская норка населяет почти всю Северную Америку за исключением северо-востока и крайнего юга. Она акклиматизирована во многих районах Европы и Северной Азии. На протяжении года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американская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норка регулярно меняет места обитания и во время кочевок иногда уходит от водоёмов.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Какие критерии вида описаны в тексте? Ответ поясните.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5692" y="2678890"/>
            <a:ext cx="3876078" cy="242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0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7818" y="1105058"/>
            <a:ext cx="116378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Биологическая задача № 2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Установите соответствие между характеристикой вида Дельфин 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-белобочка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критерием вида, к которому эту характеристику относят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Характеристика                                                   Критерий вида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А) Животные обитают в волной среде                 1) морфологический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Б) Величина тела – 160-260 см                              2) физиологический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В) Самцы на 6-10 см крупнее самок                     3) экологический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Г) Животные ведут стадный образ жизни  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Д) Беременность самок продолжается</a:t>
            </a: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10-11 месяцев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Е) Хищники питаются разными видами рыб 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</a:p>
          <a:p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537" y="4444484"/>
            <a:ext cx="3442854" cy="225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6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7036" y="1216535"/>
            <a:ext cx="7793182" cy="5087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Биологическая задача №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Сосна обыкновенная – светолюбивое растение, имеет высокий стройный ствол. Крона формируется только вблизи верхушки. Сосна растёт на песчаных почвах, меловых горах. У неё хорошо развиты главный и боковые корни. Листья сосны игловидные, по две хвоинки в узле на побеге. На молодых побегах развиваются зеленовато-жёлтые мужские шишки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красноватые женские шишки. Пыльца переносится ветром и попадает на женские шишки, где происходит оплодотворение. Через полтора года созревают семена, с помощью которых сосна размножается.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критерии вида описаны в тексте? Ответ поясните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359" y="1907381"/>
            <a:ext cx="3171825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8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2331" y="1136470"/>
            <a:ext cx="9104265" cy="2277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Домашнее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П.39, вопросы, индивидуальные задания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35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325</Words>
  <Application>Microsoft Office PowerPoint</Application>
  <PresentationFormat>Широкоэкранный</PresentationFormat>
  <Paragraphs>56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Helvetica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оо</dc:title>
  <dc:creator>Саша</dc:creator>
  <cp:lastModifiedBy>Саша</cp:lastModifiedBy>
  <cp:revision>22</cp:revision>
  <dcterms:created xsi:type="dcterms:W3CDTF">2018-03-29T16:46:28Z</dcterms:created>
  <dcterms:modified xsi:type="dcterms:W3CDTF">2018-04-14T11:03:41Z</dcterms:modified>
</cp:coreProperties>
</file>