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41"/>
  </p:notesMasterIdLst>
  <p:sldIdLst>
    <p:sldId id="294" r:id="rId2"/>
    <p:sldId id="296" r:id="rId3"/>
    <p:sldId id="297" r:id="rId4"/>
    <p:sldId id="298" r:id="rId5"/>
    <p:sldId id="348" r:id="rId6"/>
    <p:sldId id="309" r:id="rId7"/>
    <p:sldId id="349" r:id="rId8"/>
    <p:sldId id="363" r:id="rId9"/>
    <p:sldId id="333" r:id="rId10"/>
    <p:sldId id="301" r:id="rId11"/>
    <p:sldId id="332" r:id="rId12"/>
    <p:sldId id="276" r:id="rId13"/>
    <p:sldId id="260" r:id="rId14"/>
    <p:sldId id="277" r:id="rId15"/>
    <p:sldId id="320" r:id="rId16"/>
    <p:sldId id="366" r:id="rId17"/>
    <p:sldId id="335" r:id="rId18"/>
    <p:sldId id="313" r:id="rId19"/>
    <p:sldId id="336" r:id="rId20"/>
    <p:sldId id="338" r:id="rId21"/>
    <p:sldId id="337" r:id="rId22"/>
    <p:sldId id="328" r:id="rId23"/>
    <p:sldId id="334" r:id="rId24"/>
    <p:sldId id="339" r:id="rId25"/>
    <p:sldId id="342" r:id="rId26"/>
    <p:sldId id="310" r:id="rId27"/>
    <p:sldId id="367" r:id="rId28"/>
    <p:sldId id="340" r:id="rId29"/>
    <p:sldId id="341" r:id="rId30"/>
    <p:sldId id="364" r:id="rId31"/>
    <p:sldId id="314" r:id="rId32"/>
    <p:sldId id="354" r:id="rId33"/>
    <p:sldId id="365" r:id="rId34"/>
    <p:sldId id="356" r:id="rId35"/>
    <p:sldId id="279" r:id="rId36"/>
    <p:sldId id="357" r:id="rId37"/>
    <p:sldId id="358" r:id="rId38"/>
    <p:sldId id="359" r:id="rId39"/>
    <p:sldId id="362" r:id="rId4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E0E4"/>
    <a:srgbClr val="FFE38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FB8E4-64D3-490A-AD5E-A8BF0949C039}" type="datetimeFigureOut">
              <a:rPr lang="ru-RU" smtClean="0"/>
              <a:pPr/>
              <a:t>12.01.2019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99F5BF-B151-4123-B985-1B289C58E2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51444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9C352-A4D8-434D-9AAC-C87BFAB7F34E}" type="datetimeFigureOut">
              <a:rPr lang="ru-RU"/>
              <a:pPr>
                <a:defRPr/>
              </a:pPr>
              <a:t>12.01.2019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EC71B-8DD3-4190-BEC1-DA6285B79D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18BD5-A36C-4F7A-8E7F-6DA9CC733234}" type="datetimeFigureOut">
              <a:rPr lang="ru-RU"/>
              <a:pPr>
                <a:defRPr/>
              </a:pPr>
              <a:t>12.01.2019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18A03-A05A-4546-80D0-5347BB7E70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2FE66-78F2-4CE0-8542-8FAB26C813F1}" type="datetimeFigureOut">
              <a:rPr lang="ru-RU"/>
              <a:pPr>
                <a:defRPr/>
              </a:pPr>
              <a:t>12.01.2019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FF3B1-00E7-4DFA-AD0C-F991A7B8AA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EF730-1FB8-4D85-AD26-E27CE2D7C1D3}" type="datetimeFigureOut">
              <a:rPr lang="ru-RU"/>
              <a:pPr>
                <a:defRPr/>
              </a:pPr>
              <a:t>12.01.2019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FA81D-255D-4A83-9B16-E6F4E0867F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F3A49-BCAA-45C7-A32A-983BAEA74ACF}" type="datetimeFigureOut">
              <a:rPr lang="ru-RU"/>
              <a:pPr>
                <a:defRPr/>
              </a:pPr>
              <a:t>12.01.2019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E66AB-5F00-4A7F-9C3F-BF21D09909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CBFDC-1796-4442-BF45-CE807A98D134}" type="datetimeFigureOut">
              <a:rPr lang="ru-RU"/>
              <a:pPr>
                <a:defRPr/>
              </a:pPr>
              <a:t>12.01.2019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08F8E-A63B-4753-A935-37AF6654B4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E1AC2-622A-41D5-9006-336C36AF3AFA}" type="datetimeFigureOut">
              <a:rPr lang="ru-RU"/>
              <a:pPr>
                <a:defRPr/>
              </a:pPr>
              <a:t>12.01.2019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1FEE2-52CD-4ACB-A4FC-46A0D7932F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78F1E-AD91-4687-8B2E-D365CB6842EF}" type="datetimeFigureOut">
              <a:rPr lang="ru-RU"/>
              <a:pPr>
                <a:defRPr/>
              </a:pPr>
              <a:t>12.01.2019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57D91-3BE0-44A8-98FC-420EE299D3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E58A8-5E02-46CA-BB1F-044339B7F952}" type="datetimeFigureOut">
              <a:rPr lang="ru-RU"/>
              <a:pPr>
                <a:defRPr/>
              </a:pPr>
              <a:t>12.01.2019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6F56B-3B90-4676-8368-9196D91FFF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0D7E5-C1EB-4B59-BF06-7317EA5DA6A5}" type="datetimeFigureOut">
              <a:rPr lang="ru-RU"/>
              <a:pPr>
                <a:defRPr/>
              </a:pPr>
              <a:t>12.01.2019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06565-8BB9-4F1B-B707-43BE855D42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A9509-3C83-4BAC-A53B-1F68D88008C2}" type="datetimeFigureOut">
              <a:rPr lang="ru-RU"/>
              <a:pPr>
                <a:defRPr/>
              </a:pPr>
              <a:t>12.01.2019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FB873-F662-4252-A093-E55A102CF8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DDADD52-948E-488C-B0F9-F4CEA7651E20}" type="datetimeFigureOut">
              <a:rPr lang="ru-RU"/>
              <a:pPr>
                <a:defRPr/>
              </a:pPr>
              <a:t>12.01.2019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D244268-77FD-41B4-B1D5-28F36EF8ED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i="1" dirty="0" smtClean="0">
                <a:solidFill>
                  <a:srgbClr val="0070C0"/>
                </a:solidFill>
              </a:rPr>
              <a:t>Урок русского языка</a:t>
            </a:r>
            <a:br>
              <a:rPr lang="ru-RU" sz="3600" b="1" i="1" dirty="0" smtClean="0">
                <a:solidFill>
                  <a:srgbClr val="0070C0"/>
                </a:solidFill>
              </a:rPr>
            </a:br>
            <a:r>
              <a:rPr lang="ru-RU" sz="3600" b="1" i="1" dirty="0" smtClean="0">
                <a:solidFill>
                  <a:srgbClr val="0070C0"/>
                </a:solidFill>
              </a:rPr>
              <a:t>в 9 классе</a:t>
            </a:r>
            <a:endParaRPr lang="ru-RU" dirty="0" smtClean="0"/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Тема урока: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Правописание </a:t>
            </a:r>
            <a:r>
              <a:rPr lang="ru-RU" b="1" dirty="0" smtClean="0">
                <a:solidFill>
                  <a:srgbClr val="FF0000"/>
                </a:solidFill>
              </a:rPr>
              <a:t>имён числительных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5" name="Picture 2" descr="E:\Татьяна\ан картинки\66r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221088"/>
            <a:ext cx="8072438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318051"/>
          </a:xfrm>
        </p:spPr>
        <p:txBody>
          <a:bodyPr/>
          <a:lstStyle/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Цели урока:</a:t>
            </a:r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b="1" dirty="0" smtClean="0">
                <a:solidFill>
                  <a:srgbClr val="0070C0"/>
                </a:solidFill>
              </a:rPr>
              <a:t>Обучающие:</a:t>
            </a:r>
          </a:p>
          <a:p>
            <a:pPr lvl="0"/>
            <a:r>
              <a:rPr lang="ru-RU" sz="2000" dirty="0" smtClean="0"/>
              <a:t>обобщить и систематизировать знания по теме “ Имя числительное ”;</a:t>
            </a:r>
          </a:p>
          <a:p>
            <a:pPr lvl="0"/>
            <a:r>
              <a:rPr lang="ru-RU" sz="2000" dirty="0" smtClean="0"/>
              <a:t>совершенствовать навыки правописания имен числительных.</a:t>
            </a:r>
            <a:endParaRPr lang="ru-RU" sz="2000" dirty="0" smtClean="0">
              <a:solidFill>
                <a:srgbClr val="0070C0"/>
              </a:solidFill>
            </a:endParaRPr>
          </a:p>
          <a:p>
            <a:r>
              <a:rPr lang="ru-RU" sz="2000" b="1" dirty="0" err="1" smtClean="0">
                <a:solidFill>
                  <a:srgbClr val="0070C0"/>
                </a:solidFill>
              </a:rPr>
              <a:t>Коррекционно</a:t>
            </a:r>
            <a:r>
              <a:rPr lang="ru-RU" sz="2000" b="1" dirty="0" smtClean="0">
                <a:solidFill>
                  <a:srgbClr val="0070C0"/>
                </a:solidFill>
              </a:rPr>
              <a:t>- развивающие:</a:t>
            </a:r>
          </a:p>
          <a:p>
            <a:pPr lvl="0"/>
            <a:r>
              <a:rPr lang="ru-RU" sz="2000" dirty="0" smtClean="0"/>
              <a:t>коррекция мышления на основе упражнений в распознавании имён числительных;</a:t>
            </a:r>
          </a:p>
          <a:p>
            <a:pPr lvl="0"/>
            <a:r>
              <a:rPr lang="ru-RU" sz="2000" dirty="0" smtClean="0"/>
              <a:t>развивать орфографическую зоркость, зрительную память, внимание;</a:t>
            </a:r>
          </a:p>
          <a:p>
            <a:r>
              <a:rPr lang="ru-RU" sz="2000" dirty="0" smtClean="0"/>
              <a:t>развивать логическое мышление школьников, их аналитические способности: умения сравнивать, сопоставлять, делать выводы.</a:t>
            </a:r>
            <a:endParaRPr lang="ru-RU" sz="2000" dirty="0" smtClean="0">
              <a:solidFill>
                <a:srgbClr val="0070C0"/>
              </a:solidFill>
            </a:endParaRPr>
          </a:p>
          <a:p>
            <a:r>
              <a:rPr lang="ru-RU" sz="2000" b="1" dirty="0" smtClean="0">
                <a:solidFill>
                  <a:srgbClr val="0070C0"/>
                </a:solidFill>
              </a:rPr>
              <a:t>Воспитательные:</a:t>
            </a:r>
            <a:endParaRPr lang="ru-RU" sz="2000" dirty="0" smtClean="0">
              <a:solidFill>
                <a:srgbClr val="0070C0"/>
              </a:solidFill>
            </a:endParaRPr>
          </a:p>
          <a:p>
            <a:pPr lvl="0"/>
            <a:r>
              <a:rPr lang="ru-RU" sz="2000" dirty="0" smtClean="0"/>
              <a:t>воспитывать  интерес к урокам русского языка;</a:t>
            </a:r>
          </a:p>
          <a:p>
            <a:r>
              <a:rPr lang="ru-RU" sz="2000" dirty="0" smtClean="0"/>
              <a:t>воспитывать  коммуникативные умения и навыки,</a:t>
            </a:r>
            <a:r>
              <a:rPr lang="ru-RU" sz="2000" b="1" dirty="0" smtClean="0"/>
              <a:t> </a:t>
            </a:r>
            <a:r>
              <a:rPr lang="ru-RU" sz="2000" dirty="0" smtClean="0"/>
              <a:t>положительную мотивацию к учению.</a:t>
            </a:r>
            <a:endParaRPr lang="ru-RU" sz="2000" dirty="0" smtClean="0">
              <a:solidFill>
                <a:srgbClr val="0070C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002060"/>
                </a:solidFill>
              </a:rPr>
              <a:t>1. ОРГАНИЗАЦИОННЫЙ МОМЕНТ УРОКА</a:t>
            </a:r>
            <a:r>
              <a:rPr lang="ru-RU" sz="2800" dirty="0" smtClean="0">
                <a:solidFill>
                  <a:srgbClr val="002060"/>
                </a:solidFill>
              </a:rPr>
              <a:t>:</a:t>
            </a:r>
          </a:p>
          <a:p>
            <a:pPr marL="1295400" lvl="2" indent="-381000">
              <a:buNone/>
              <a:defRPr/>
            </a:pPr>
            <a:r>
              <a:rPr lang="ru-RU" sz="2600" dirty="0" smtClean="0">
                <a:solidFill>
                  <a:srgbClr val="0070C0"/>
                </a:solidFill>
              </a:rPr>
              <a:t>1. Подготовка класса к уроку.</a:t>
            </a:r>
          </a:p>
          <a:p>
            <a:pPr marL="1295400" lvl="2" indent="-381000">
              <a:buNone/>
              <a:defRPr/>
            </a:pPr>
            <a:r>
              <a:rPr lang="ru-RU" sz="2600" dirty="0" smtClean="0">
                <a:solidFill>
                  <a:srgbClr val="0070C0"/>
                </a:solidFill>
              </a:rPr>
              <a:t>2. Внешний вид в соответствии со школьными требованиями.</a:t>
            </a:r>
          </a:p>
          <a:p>
            <a:pPr marL="1295400" lvl="2" indent="-381000">
              <a:buNone/>
              <a:defRPr/>
            </a:pPr>
            <a:r>
              <a:rPr lang="ru-RU" sz="2600" dirty="0" smtClean="0">
                <a:solidFill>
                  <a:srgbClr val="0070C0"/>
                </a:solidFill>
              </a:rPr>
              <a:t>3. Рапорт дежурного.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ru-RU" sz="4000" dirty="0" smtClean="0">
                <a:ln w="1143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ru-RU" sz="4000" b="1" dirty="0" smtClean="0">
                <a:solidFill>
                  <a:srgbClr val="002060"/>
                </a:solidFill>
              </a:rPr>
              <a:t>Проверить домашнее задание.</a:t>
            </a:r>
            <a:r>
              <a:rPr lang="ru-RU" sz="4000" u="sng" dirty="0" smtClean="0">
                <a:solidFill>
                  <a:srgbClr val="002060"/>
                </a:solidFill>
              </a:rPr>
              <a:t> </a:t>
            </a:r>
          </a:p>
          <a:p>
            <a:pPr lvl="0">
              <a:buNone/>
            </a:pPr>
            <a:endParaRPr lang="ru-RU" sz="3600" b="1" dirty="0" smtClean="0">
              <a:solidFill>
                <a:srgbClr val="002060"/>
              </a:solidFill>
            </a:endParaRPr>
          </a:p>
          <a:p>
            <a:pPr lvl="0">
              <a:buNone/>
            </a:pPr>
            <a:r>
              <a:rPr lang="ru-RU" dirty="0" smtClean="0"/>
              <a:t>  </a:t>
            </a:r>
            <a:r>
              <a:rPr lang="ru-RU" sz="4000" dirty="0" smtClean="0"/>
              <a:t>-</a:t>
            </a:r>
            <a:r>
              <a:rPr lang="ru-RU" sz="4400" dirty="0" smtClean="0"/>
              <a:t>Какие части речи вы знаете?</a:t>
            </a:r>
          </a:p>
          <a:p>
            <a:pPr>
              <a:buNone/>
            </a:pPr>
            <a:r>
              <a:rPr lang="ru-RU" sz="4400" dirty="0" smtClean="0"/>
              <a:t>  </a:t>
            </a:r>
            <a:endParaRPr lang="ru-RU" dirty="0" smtClean="0">
              <a:ln w="1143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b="1" i="1" dirty="0" smtClean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ru-RU" b="1" i="1" dirty="0" smtClean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58" name="Group 38"/>
          <p:cNvGraphicFramePr>
            <a:graphicFrameLocks noGrp="1"/>
          </p:cNvGraphicFramePr>
          <p:nvPr/>
        </p:nvGraphicFramePr>
        <p:xfrm>
          <a:off x="323850" y="549275"/>
          <a:ext cx="8496300" cy="6031704"/>
        </p:xfrm>
        <a:graphic>
          <a:graphicData uri="http://schemas.openxmlformats.org/drawingml/2006/table">
            <a:tbl>
              <a:tblPr/>
              <a:tblGrid>
                <a:gridCol w="2663825"/>
                <a:gridCol w="2808288"/>
                <a:gridCol w="3024187"/>
              </a:tblGrid>
              <a:tr h="9953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Имя существительное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Имя прилагательное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Глагол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2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1. Часть речи 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1. Часть речи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1. Часть речи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63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2. Обозначает предмет 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2. Обозначает признак предмета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2.Обозначает действие предмета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3. Отвечает на вопросы </a:t>
                      </a:r>
                      <a:r>
                        <a:rPr kumimoji="1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кто? что?</a:t>
                      </a:r>
                      <a:r>
                        <a:rPr kumimoji="1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3. 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Отвечает на вопросы </a:t>
                      </a:r>
                      <a:r>
                        <a:rPr lang="ru-RU" sz="2000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какой?  какая? какое? какие?</a:t>
                      </a:r>
                      <a:endParaRPr lang="ru-RU" sz="2000" kern="1200" dirty="0" smtClean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чей?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3. Отвечает на вопросы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Что делать?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Что делал?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Что</a:t>
                      </a:r>
                      <a:r>
                        <a:rPr lang="ru-RU" sz="2000" i="1" kern="1200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буду делать?</a:t>
                      </a:r>
                      <a:endParaRPr lang="ru-RU" sz="2000" kern="1200" dirty="0" smtClean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14967">
                <a:tc>
                  <a:txBody>
                    <a:bodyPr/>
                    <a:lstStyle/>
                    <a:p>
                      <a:pPr algn="ctr"/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4. 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Ученик,</a:t>
                      </a:r>
                    </a:p>
                    <a:p>
                      <a:pPr algn="ctr"/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Парта, дом, дети, ребёнок.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4. Добрый, красивая, ясное, весёлые,</a:t>
                      </a:r>
                      <a:r>
                        <a:rPr lang="ru-RU" sz="2000" kern="1200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лисий.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4.Читать, рисовал, буду</a:t>
                      </a:r>
                      <a:r>
                        <a:rPr lang="ru-RU" sz="2000" kern="1200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писать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58" name="Group 38"/>
          <p:cNvGraphicFramePr>
            <a:graphicFrameLocks noGrp="1"/>
          </p:cNvGraphicFramePr>
          <p:nvPr/>
        </p:nvGraphicFramePr>
        <p:xfrm>
          <a:off x="323850" y="549275"/>
          <a:ext cx="8496622" cy="5915622"/>
        </p:xfrm>
        <a:graphic>
          <a:graphicData uri="http://schemas.openxmlformats.org/drawingml/2006/table">
            <a:tbl>
              <a:tblPr/>
              <a:tblGrid>
                <a:gridCol w="2663825"/>
                <a:gridCol w="2808288"/>
                <a:gridCol w="3024509"/>
              </a:tblGrid>
              <a:tr h="11515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Местоимение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Наречие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Имя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числительное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2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1. Часть речи 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1. Часть речи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1. Часть речи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8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2. 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Указывает на предмет, но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не называет его.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2. 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Обозначает признак действия.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2. Обозначает количество предметов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8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3. 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Отвечает на тот же вопрос, что и существительное, которое оно заменяет.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3. 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Отвечает на вопросы </a:t>
                      </a:r>
                      <a:r>
                        <a:rPr lang="ru-RU" sz="2000" i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когда? где? куда?  как?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3. Отвечает на вопросы </a:t>
                      </a:r>
                      <a:r>
                        <a:rPr kumimoji="1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сколько?</a:t>
                      </a: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1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какой? 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43063">
                <a:tc>
                  <a:txBody>
                    <a:bodyPr/>
                    <a:lstStyle/>
                    <a:p>
                      <a:pPr algn="ctr"/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4. 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Я- мы, </a:t>
                      </a:r>
                    </a:p>
                    <a:p>
                      <a:pPr algn="ctr"/>
                      <a:r>
                        <a:rPr lang="ru-RU" sz="20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ты-вы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algn="ctr"/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он, она, </a:t>
                      </a:r>
                      <a:r>
                        <a:rPr lang="ru-RU" sz="20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оно-они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4. 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Завтра, впереди, налево, влево, звонко.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4. 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Семнадцать, пять,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пятый, первый.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666972"/>
          </a:xfrm>
        </p:spPr>
        <p:txBody>
          <a:bodyPr/>
          <a:lstStyle/>
          <a:p>
            <a:pPr lvl="0">
              <a:buNone/>
            </a:pPr>
            <a:endParaRPr lang="ru-RU" sz="4000" dirty="0" smtClean="0">
              <a:ln w="1143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None/>
            </a:pPr>
            <a:r>
              <a:rPr lang="ru-RU" sz="4000" b="1" dirty="0" smtClean="0">
                <a:solidFill>
                  <a:srgbClr val="002060"/>
                </a:solidFill>
              </a:rPr>
              <a:t>Проверить домашнее задание.</a:t>
            </a:r>
            <a:endParaRPr lang="ru-RU" sz="4000" u="sng" dirty="0" smtClean="0">
              <a:solidFill>
                <a:srgbClr val="002060"/>
              </a:solidFill>
            </a:endParaRPr>
          </a:p>
          <a:p>
            <a:pPr lvl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Повторение изученного об имени</a:t>
            </a:r>
          </a:p>
          <a:p>
            <a:pPr lvl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числительном.</a:t>
            </a:r>
          </a:p>
          <a:p>
            <a:pPr lvl="0">
              <a:buFontTx/>
              <a:buChar char="-"/>
            </a:pPr>
            <a:r>
              <a:rPr lang="ru-RU" sz="4400" dirty="0" smtClean="0"/>
              <a:t>Какую  часть  речи  изучали на прошлом уроке? </a:t>
            </a:r>
          </a:p>
          <a:p>
            <a:pPr lvl="0">
              <a:buFontTx/>
              <a:buChar char="-"/>
            </a:pPr>
            <a:r>
              <a:rPr lang="ru-RU" sz="4400" dirty="0" smtClean="0">
                <a:solidFill>
                  <a:srgbClr val="0070C0"/>
                </a:solidFill>
              </a:rPr>
              <a:t>(Имя числительное)</a:t>
            </a:r>
            <a:r>
              <a:rPr lang="ru-RU" sz="4400" dirty="0" smtClean="0"/>
              <a:t>.</a:t>
            </a:r>
          </a:p>
          <a:p>
            <a:pPr>
              <a:buNone/>
            </a:pPr>
            <a:r>
              <a:rPr lang="ru-RU" sz="4400" dirty="0" smtClean="0"/>
              <a:t>  </a:t>
            </a:r>
            <a:endParaRPr lang="ru-RU" sz="44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ru-RU" dirty="0" smtClean="0">
              <a:ln w="1143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b="1" i="1" dirty="0" smtClean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ru-RU" b="1" i="1" dirty="0" smtClean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58" name="Group 38"/>
          <p:cNvGraphicFramePr>
            <a:graphicFrameLocks noGrp="1"/>
          </p:cNvGraphicFramePr>
          <p:nvPr/>
        </p:nvGraphicFramePr>
        <p:xfrm>
          <a:off x="2771800" y="953490"/>
          <a:ext cx="3024509" cy="5643862"/>
        </p:xfrm>
        <a:graphic>
          <a:graphicData uri="http://schemas.openxmlformats.org/drawingml/2006/table">
            <a:tbl>
              <a:tblPr/>
              <a:tblGrid>
                <a:gridCol w="3024509"/>
              </a:tblGrid>
              <a:tr h="1100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Имя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числительное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57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1. Часть речи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21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2. Обозначает количество предметов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47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3. Отвечает на вопросы </a:t>
                      </a:r>
                      <a:r>
                        <a:rPr kumimoji="1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сколько?</a:t>
                      </a: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1" lang="ru-RU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какой? 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705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</a:rPr>
                        <a:t>4. </a:t>
                      </a: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Семнадцать, пять,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пятый, первый.</a:t>
                      </a:r>
                      <a:endParaRPr kumimoji="1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ru-RU" sz="4800" b="1" dirty="0" smtClean="0">
              <a:solidFill>
                <a:srgbClr val="002060"/>
              </a:solidFill>
            </a:endParaRPr>
          </a:p>
          <a:p>
            <a:pPr algn="ctr">
              <a:buFont typeface="Wingdings" pitchFamily="2" charset="2"/>
              <a:buChar char="Ø"/>
            </a:pPr>
            <a:r>
              <a:rPr lang="ru-RU" sz="4800" b="1" dirty="0" smtClean="0">
                <a:solidFill>
                  <a:srgbClr val="002060"/>
                </a:solidFill>
              </a:rPr>
              <a:t>3.Сообщение темы урока.</a:t>
            </a:r>
            <a:r>
              <a:rPr lang="ru-RU" sz="4800" b="1" i="1" dirty="0" smtClean="0">
                <a:solidFill>
                  <a:srgbClr val="002060"/>
                </a:solidFill>
              </a:rPr>
              <a:t> </a:t>
            </a:r>
            <a:endParaRPr lang="ru-RU" sz="4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3232380"/>
          </a:xfrm>
        </p:spPr>
        <p:txBody>
          <a:bodyPr>
            <a:noAutofit/>
          </a:bodyPr>
          <a:lstStyle/>
          <a:p>
            <a:r>
              <a:rPr lang="ru-RU" sz="4800" i="1" dirty="0" smtClean="0">
                <a:solidFill>
                  <a:srgbClr val="7030A0"/>
                </a:solidFill>
                <a:latin typeface="Constantia" pitchFamily="18" charset="0"/>
              </a:rPr>
              <a:t>Двадцать девятое января</a:t>
            </a:r>
            <a:r>
              <a:rPr lang="ru-RU" sz="4800" b="0" i="1" dirty="0" smtClean="0">
                <a:solidFill>
                  <a:srgbClr val="7030A0"/>
                </a:solidFill>
                <a:latin typeface="Constantia" pitchFamily="18" charset="0"/>
              </a:rPr>
              <a:t>.</a:t>
            </a:r>
            <a:br>
              <a:rPr lang="ru-RU" sz="4800" b="0" i="1" dirty="0" smtClean="0">
                <a:solidFill>
                  <a:srgbClr val="7030A0"/>
                </a:solidFill>
                <a:latin typeface="Constantia" pitchFamily="18" charset="0"/>
              </a:rPr>
            </a:br>
            <a:r>
              <a:rPr lang="ru-RU" sz="4800" b="0" i="1" dirty="0" smtClean="0">
                <a:solidFill>
                  <a:srgbClr val="7030A0"/>
                </a:solidFill>
                <a:latin typeface="Constantia" pitchFamily="18" charset="0"/>
              </a:rPr>
              <a:t>Классная работа.</a:t>
            </a:r>
            <a:br>
              <a:rPr lang="ru-RU" sz="4800" b="0" i="1" dirty="0" smtClean="0">
                <a:solidFill>
                  <a:srgbClr val="7030A0"/>
                </a:solidFill>
                <a:latin typeface="Constantia" pitchFamily="18" charset="0"/>
              </a:rPr>
            </a:br>
            <a:r>
              <a:rPr lang="ru-RU" sz="4800" b="0" i="1" dirty="0" smtClean="0">
                <a:solidFill>
                  <a:srgbClr val="7030A0"/>
                </a:solidFill>
                <a:latin typeface="Constantia" pitchFamily="18" charset="0"/>
              </a:rPr>
              <a:t>Правописание имён числительных </a:t>
            </a:r>
            <a:r>
              <a:rPr lang="ru-RU" sz="4800" b="0" i="1" dirty="0" smtClean="0">
                <a:solidFill>
                  <a:srgbClr val="7030A0"/>
                </a:solidFill>
                <a:latin typeface="+mn-lt"/>
              </a:rPr>
              <a:t>.</a:t>
            </a:r>
            <a:endParaRPr lang="ru-RU" sz="4800" b="0" i="1" dirty="0">
              <a:solidFill>
                <a:srgbClr val="7030A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1224136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Имя числительное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197361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0070C0"/>
                </a:solidFill>
              </a:rPr>
              <a:t>Как обойтись бы без числа</a:t>
            </a:r>
          </a:p>
          <a:p>
            <a:pPr algn="ctr">
              <a:buNone/>
            </a:pPr>
            <a:r>
              <a:rPr lang="ru-RU" dirty="0" smtClean="0">
                <a:solidFill>
                  <a:srgbClr val="0070C0"/>
                </a:solidFill>
              </a:rPr>
              <a:t>Наука точная могла?</a:t>
            </a:r>
          </a:p>
          <a:p>
            <a:pPr algn="ctr">
              <a:buNone/>
            </a:pPr>
            <a:r>
              <a:rPr lang="ru-RU" dirty="0" smtClean="0">
                <a:solidFill>
                  <a:srgbClr val="0070C0"/>
                </a:solidFill>
              </a:rPr>
              <a:t>Расчёт во всяком деле нужен.</a:t>
            </a:r>
          </a:p>
          <a:p>
            <a:pPr algn="ctr">
              <a:buNone/>
            </a:pPr>
            <a:r>
              <a:rPr lang="ru-RU" dirty="0" smtClean="0">
                <a:solidFill>
                  <a:srgbClr val="0070C0"/>
                </a:solidFill>
              </a:rPr>
              <a:t>Ты и с числительным будь дружен.</a:t>
            </a:r>
          </a:p>
          <a:p>
            <a:pPr algn="ctr"/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286116" y="4357694"/>
            <a:ext cx="2473445" cy="18550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928688"/>
            <a:ext cx="8229600" cy="1143000"/>
          </a:xfrm>
        </p:spPr>
        <p:txBody>
          <a:bodyPr anchor="t"/>
          <a:lstStyle/>
          <a:p>
            <a:pPr eaLnBrk="1" hangingPunct="1">
              <a:defRPr/>
            </a:pPr>
            <a:r>
              <a:rPr lang="ru-RU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Имя числительное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Рисунок 4" descr="owl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75" y="1000125"/>
            <a:ext cx="18716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539552" y="2780928"/>
            <a:ext cx="7632848" cy="3384376"/>
          </a:xfrm>
          <a:prstGeom prst="wedgeRoundRectCallout">
            <a:avLst>
              <a:gd name="adj1" fmla="val 45258"/>
              <a:gd name="adj2" fmla="val -8520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Число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математическая величина.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Имя числительное - </a:t>
            </a: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обозначает  число, количество предметов и их порядок  при счете.</a:t>
            </a:r>
          </a:p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Отвечает на вопросы  </a:t>
            </a:r>
          </a:p>
          <a:p>
            <a:pPr algn="ctr">
              <a:defRPr/>
            </a:pP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сколько? который? (какой?)</a:t>
            </a:r>
            <a:endParaRPr lang="ru-RU" sz="28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5" descr="owl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2338" y="1000125"/>
            <a:ext cx="187166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ьная выноска 7"/>
          <p:cNvSpPr/>
          <p:nvPr/>
        </p:nvSpPr>
        <p:spPr>
          <a:xfrm>
            <a:off x="214282" y="2143116"/>
            <a:ext cx="7786718" cy="4143385"/>
          </a:xfrm>
          <a:prstGeom prst="wedgeEllipseCallout">
            <a:avLst>
              <a:gd name="adj1" fmla="val 47205"/>
              <a:gd name="adj2" fmla="val -57039"/>
            </a:avLst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85786" y="2857496"/>
            <a:ext cx="7000924" cy="3071817"/>
          </a:xfrm>
        </p:spPr>
        <p:txBody>
          <a:bodyPr rtlCol="0">
            <a:normAutofit/>
          </a:bodyPr>
          <a:lstStyle/>
          <a:p>
            <a:pPr marL="365760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b="1" i="1" dirty="0" smtClean="0">
                <a:solidFill>
                  <a:srgbClr val="002060"/>
                </a:solidFill>
                <a:cs typeface="Arial" pitchFamily="34" charset="0"/>
              </a:rPr>
              <a:t>1. Сколько тебе лет?</a:t>
            </a:r>
          </a:p>
          <a:p>
            <a:pPr marL="365760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b="1" i="1" dirty="0" smtClean="0">
                <a:solidFill>
                  <a:srgbClr val="002060"/>
                </a:solidFill>
                <a:cs typeface="Arial" pitchFamily="34" charset="0"/>
              </a:rPr>
              <a:t>2. В каком классе ты учишься?</a:t>
            </a:r>
          </a:p>
          <a:p>
            <a:pPr marL="365760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b="1" i="1" dirty="0" smtClean="0">
                <a:solidFill>
                  <a:srgbClr val="002060"/>
                </a:solidFill>
                <a:cs typeface="Arial" pitchFamily="34" charset="0"/>
              </a:rPr>
              <a:t>3. Сколько в кабинете парт?</a:t>
            </a:r>
          </a:p>
          <a:p>
            <a:pPr marL="365760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b="1" i="1" dirty="0" smtClean="0">
                <a:solidFill>
                  <a:srgbClr val="002060"/>
                </a:solidFill>
                <a:cs typeface="Arial" pitchFamily="34" charset="0"/>
              </a:rPr>
              <a:t>4. За какой партой ты сидишь?</a:t>
            </a:r>
          </a:p>
          <a:p>
            <a:pPr marL="365760" indent="-283464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b="1" i="1" dirty="0" smtClean="0">
                <a:solidFill>
                  <a:srgbClr val="002060"/>
                </a:solidFill>
                <a:cs typeface="Arial" pitchFamily="34" charset="0"/>
              </a:rPr>
              <a:t>5. Назови  любое число.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sz="32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 descr="owl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2338" y="0"/>
            <a:ext cx="187166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286000" y="1000125"/>
            <a:ext cx="4214813" cy="914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числительные</a:t>
            </a:r>
          </a:p>
        </p:txBody>
      </p:sp>
      <p:cxnSp>
        <p:nvCxnSpPr>
          <p:cNvPr id="5" name="Прямая со стрелкой 4"/>
          <p:cNvCxnSpPr>
            <a:stCxn id="3" idx="2"/>
          </p:cNvCxnSpPr>
          <p:nvPr/>
        </p:nvCxnSpPr>
        <p:spPr>
          <a:xfrm rot="5400000">
            <a:off x="2760663" y="868362"/>
            <a:ext cx="585788" cy="2678113"/>
          </a:xfrm>
          <a:prstGeom prst="straightConnector1">
            <a:avLst/>
          </a:prstGeom>
          <a:ln w="571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>
            <a:stCxn id="3" idx="2"/>
          </p:cNvCxnSpPr>
          <p:nvPr/>
        </p:nvCxnSpPr>
        <p:spPr>
          <a:xfrm rot="16200000" flipH="1">
            <a:off x="5368132" y="939006"/>
            <a:ext cx="585788" cy="2536825"/>
          </a:xfrm>
          <a:prstGeom prst="straightConnector1">
            <a:avLst/>
          </a:prstGeom>
          <a:ln w="571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500063" y="2643188"/>
            <a:ext cx="2143125" cy="17145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Обозначают количество</a:t>
            </a:r>
          </a:p>
          <a:p>
            <a:pPr algn="ctr">
              <a:defRPr/>
            </a:pP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СКОЛЬКО?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42875" y="4714875"/>
            <a:ext cx="3357563" cy="914400"/>
          </a:xfrm>
          <a:prstGeom prst="rect">
            <a:avLst/>
          </a:prstGeom>
          <a:solidFill>
            <a:srgbClr val="98E0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количественные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572125" y="2571750"/>
            <a:ext cx="3000375" cy="17145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Обозначают</a:t>
            </a:r>
          </a:p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порядок при счете</a:t>
            </a:r>
          </a:p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КАКОЙ?</a:t>
            </a:r>
          </a:p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КОТОРЫЙ?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572125" y="4714875"/>
            <a:ext cx="3357563" cy="914400"/>
          </a:xfrm>
          <a:prstGeom prst="rect">
            <a:avLst/>
          </a:prstGeom>
          <a:solidFill>
            <a:srgbClr val="98E0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порядковые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642911" y="1341438"/>
          <a:ext cx="8032778" cy="4969828"/>
        </p:xfrm>
        <a:graphic>
          <a:graphicData uri="http://schemas.openxmlformats.org/drawingml/2006/table">
            <a:tbl>
              <a:tblPr/>
              <a:tblGrid>
                <a:gridCol w="3892578"/>
                <a:gridCol w="4140200"/>
              </a:tblGrid>
              <a:tr h="558800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Количественные числительные</a:t>
                      </a:r>
                    </a:p>
                    <a:p>
                      <a:pPr marL="457200" marR="0" lvl="0" indent="-45720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Сколько?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-45720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Порядковые числительные</a:t>
                      </a:r>
                    </a:p>
                    <a:p>
                      <a:pPr marL="457200" marR="0" lvl="0" indent="-45720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Какой?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1. </a:t>
                      </a: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Сколько тебе лет?</a:t>
                      </a:r>
                      <a:endParaRPr kumimoji="0" lang="ru-RU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1. </a:t>
                      </a: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В каком году ты родился?</a:t>
                      </a:r>
                      <a:endParaRPr kumimoji="0" lang="ru-RU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2. </a:t>
                      </a: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Сколько лет ты учишься в школе? 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2. Какой год ты посещаешь школу?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3. Сколько этажей имеет здание твоей школы?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3. Какой год был для тебя удачным и памятным?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4. Сколько человек учится в твоем классе?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4. В каком году ты закончишь школу?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5. </a:t>
                      </a: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Сколько месяцев в году?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5. 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За какой партой ты сидишь?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6. Сколько минут ты тратишь по дороге из дома в школу?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6. 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 какой школе ты учишься?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9050" marR="19050" marT="19050" marB="1905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0F4"/>
                    </a:solidFill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err="1" smtClean="0"/>
              <a:t>Обра</a:t>
            </a:r>
            <a:r>
              <a:rPr lang="ru-RU" sz="2000" dirty="0" smtClean="0"/>
              <a:t> </a:t>
            </a:r>
            <a:r>
              <a:rPr lang="ru-RU" sz="2000" dirty="0" err="1" smtClean="0"/>
              <a:t>тите</a:t>
            </a:r>
            <a:r>
              <a:rPr lang="ru-RU" sz="2000" dirty="0" smtClean="0"/>
              <a:t> внимание на таблицу "Вопросник" и ответьте на вопросы обоих столбиков письменно</a:t>
            </a:r>
            <a:br>
              <a:rPr lang="ru-RU" sz="2000" dirty="0" smtClean="0"/>
            </a:br>
            <a:r>
              <a:rPr lang="ru-RU" sz="2000" dirty="0" smtClean="0"/>
              <a:t>                                                            </a:t>
            </a:r>
            <a:r>
              <a:rPr lang="ru-RU" sz="2000" i="1" dirty="0" smtClean="0"/>
              <a:t>Таблица  вопросов.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4. Объяснение нового материала.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Правописание имён числительных.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4" name="Rectangle 6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1584027"/>
          </a:xfrm>
        </p:spPr>
        <p:txBody>
          <a:bodyPr/>
          <a:lstStyle/>
          <a:p>
            <a:r>
              <a:rPr lang="ru-RU" sz="4800" b="1" dirty="0">
                <a:solidFill>
                  <a:srgbClr val="FF3300"/>
                </a:solidFill>
              </a:rPr>
              <a:t>Пиши правильно!</a:t>
            </a:r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850" y="1196975"/>
            <a:ext cx="8640763" cy="48990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ru-RU" sz="3400" dirty="0"/>
          </a:p>
          <a:p>
            <a:pPr>
              <a:lnSpc>
                <a:spcPct val="90000"/>
              </a:lnSpc>
              <a:buFontTx/>
              <a:buNone/>
            </a:pPr>
            <a:r>
              <a:rPr lang="ru-RU" sz="3400" dirty="0" smtClean="0">
                <a:solidFill>
                  <a:srgbClr val="800000"/>
                </a:solidFill>
              </a:rPr>
              <a:t>Числительные </a:t>
            </a:r>
            <a:r>
              <a:rPr lang="ru-RU" sz="3400" dirty="0" smtClean="0">
                <a:solidFill>
                  <a:srgbClr val="FF0000"/>
                </a:solidFill>
              </a:rPr>
              <a:t>от 5 до 20 и 30</a:t>
            </a:r>
            <a:r>
              <a:rPr lang="ru-RU" sz="3400" dirty="0" smtClean="0">
                <a:solidFill>
                  <a:srgbClr val="800000"/>
                </a:solidFill>
              </a:rPr>
              <a:t> – </a:t>
            </a:r>
            <a:r>
              <a:rPr lang="ru-RU" sz="3400" dirty="0">
                <a:solidFill>
                  <a:srgbClr val="800000"/>
                </a:solidFill>
              </a:rPr>
              <a:t>с</a:t>
            </a:r>
            <a:r>
              <a:rPr lang="ru-RU" sz="3400" dirty="0"/>
              <a:t> </a:t>
            </a:r>
            <a:r>
              <a:rPr lang="ru-RU" sz="4800" dirty="0">
                <a:solidFill>
                  <a:srgbClr val="FF3300"/>
                </a:solidFill>
              </a:rPr>
              <a:t>Ь</a:t>
            </a:r>
            <a:r>
              <a:rPr lang="ru-RU" sz="3400" dirty="0"/>
              <a:t> </a:t>
            </a:r>
            <a:r>
              <a:rPr lang="ru-RU" sz="3400" dirty="0" smtClean="0">
                <a:solidFill>
                  <a:srgbClr val="800000"/>
                </a:solidFill>
              </a:rPr>
              <a:t>на конце</a:t>
            </a:r>
          </a:p>
          <a:p>
            <a:pPr algn="ctr"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2800" dirty="0" smtClean="0">
                <a:solidFill>
                  <a:srgbClr val="800000"/>
                </a:solidFill>
              </a:rPr>
              <a:t> </a:t>
            </a:r>
            <a:r>
              <a:rPr lang="ru-RU" sz="4000" dirty="0" smtClean="0">
                <a:solidFill>
                  <a:srgbClr val="800000"/>
                </a:solidFill>
              </a:rPr>
              <a:t>пят</a:t>
            </a:r>
            <a:r>
              <a:rPr lang="ru-RU" sz="4000" dirty="0" smtClean="0">
                <a:solidFill>
                  <a:srgbClr val="FF0000"/>
                </a:solidFill>
              </a:rPr>
              <a:t>ь</a:t>
            </a:r>
            <a:r>
              <a:rPr lang="ru-RU" sz="4000" dirty="0" smtClean="0">
                <a:solidFill>
                  <a:srgbClr val="800000"/>
                </a:solidFill>
              </a:rPr>
              <a:t>                     </a:t>
            </a:r>
          </a:p>
          <a:p>
            <a:pPr algn="ctr"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4000" dirty="0" smtClean="0">
                <a:solidFill>
                  <a:srgbClr val="800000"/>
                </a:solidFill>
              </a:rPr>
              <a:t>    шест</a:t>
            </a:r>
            <a:r>
              <a:rPr lang="ru-RU" sz="4000" dirty="0" smtClean="0">
                <a:solidFill>
                  <a:srgbClr val="FF0000"/>
                </a:solidFill>
              </a:rPr>
              <a:t>ь</a:t>
            </a:r>
            <a:r>
              <a:rPr lang="ru-RU" sz="4000" dirty="0" smtClean="0">
                <a:solidFill>
                  <a:srgbClr val="800000"/>
                </a:solidFill>
              </a:rPr>
              <a:t>                  </a:t>
            </a:r>
          </a:p>
          <a:p>
            <a:pPr algn="ctr"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4000" dirty="0" smtClean="0">
                <a:solidFill>
                  <a:srgbClr val="800000"/>
                </a:solidFill>
              </a:rPr>
              <a:t> сем</a:t>
            </a:r>
            <a:r>
              <a:rPr lang="ru-RU" sz="4000" dirty="0" smtClean="0">
                <a:solidFill>
                  <a:srgbClr val="FF0000"/>
                </a:solidFill>
              </a:rPr>
              <a:t>ь </a:t>
            </a:r>
            <a:r>
              <a:rPr lang="ru-RU" sz="4000" dirty="0" smtClean="0">
                <a:solidFill>
                  <a:srgbClr val="800000"/>
                </a:solidFill>
              </a:rPr>
              <a:t>                    </a:t>
            </a:r>
          </a:p>
          <a:p>
            <a:pPr algn="ctr"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4000" dirty="0" smtClean="0">
                <a:solidFill>
                  <a:srgbClr val="800000"/>
                </a:solidFill>
              </a:rPr>
              <a:t>      восем</a:t>
            </a:r>
            <a:r>
              <a:rPr lang="ru-RU" sz="4000" dirty="0" smtClean="0">
                <a:solidFill>
                  <a:srgbClr val="FF0000"/>
                </a:solidFill>
              </a:rPr>
              <a:t>ь</a:t>
            </a:r>
            <a:r>
              <a:rPr lang="ru-RU" sz="4000" dirty="0" smtClean="0">
                <a:solidFill>
                  <a:srgbClr val="800000"/>
                </a:solidFill>
              </a:rPr>
              <a:t>                    </a:t>
            </a:r>
            <a:endParaRPr lang="ru-RU" sz="4000" dirty="0">
              <a:solidFill>
                <a:srgbClr val="800000"/>
              </a:solidFill>
            </a:endParaRPr>
          </a:p>
          <a:p>
            <a:pPr algn="ctr"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4000" dirty="0">
                <a:solidFill>
                  <a:srgbClr val="800000"/>
                </a:solidFill>
              </a:rPr>
              <a:t>    </a:t>
            </a:r>
            <a:r>
              <a:rPr lang="ru-RU" sz="4000" dirty="0" smtClean="0">
                <a:solidFill>
                  <a:srgbClr val="800000"/>
                </a:solidFill>
              </a:rPr>
              <a:t>девят</a:t>
            </a:r>
            <a:r>
              <a:rPr lang="ru-RU" sz="4000" dirty="0" smtClean="0">
                <a:solidFill>
                  <a:srgbClr val="FF0000"/>
                </a:solidFill>
              </a:rPr>
              <a:t>ь </a:t>
            </a:r>
            <a:r>
              <a:rPr lang="ru-RU" sz="4000" dirty="0" smtClean="0">
                <a:solidFill>
                  <a:srgbClr val="800000"/>
                </a:solidFill>
              </a:rPr>
              <a:t>                     </a:t>
            </a:r>
            <a:endParaRPr lang="ru-RU" sz="4000" dirty="0">
              <a:solidFill>
                <a:srgbClr val="8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39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39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9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4" name="Rectangle 6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1584027"/>
          </a:xfrm>
        </p:spPr>
        <p:txBody>
          <a:bodyPr/>
          <a:lstStyle/>
          <a:p>
            <a:r>
              <a:rPr lang="ru-RU" sz="4800" b="1" dirty="0">
                <a:solidFill>
                  <a:srgbClr val="FF3300"/>
                </a:solidFill>
              </a:rPr>
              <a:t>Пиши правильно!</a:t>
            </a:r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850" y="1196975"/>
            <a:ext cx="8640763" cy="48990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ru-RU" sz="3400" dirty="0"/>
          </a:p>
          <a:p>
            <a:pPr>
              <a:lnSpc>
                <a:spcPct val="90000"/>
              </a:lnSpc>
              <a:buFontTx/>
              <a:buNone/>
            </a:pPr>
            <a:r>
              <a:rPr lang="ru-RU" dirty="0" smtClean="0">
                <a:solidFill>
                  <a:srgbClr val="800000"/>
                </a:solidFill>
              </a:rPr>
              <a:t>Числительные </a:t>
            </a:r>
            <a:r>
              <a:rPr lang="ru-RU" dirty="0" smtClean="0">
                <a:solidFill>
                  <a:srgbClr val="FF0000"/>
                </a:solidFill>
              </a:rPr>
              <a:t>50, 60, 70, 80 </a:t>
            </a:r>
            <a:r>
              <a:rPr lang="ru-RU" dirty="0" smtClean="0">
                <a:solidFill>
                  <a:srgbClr val="800000"/>
                </a:solidFill>
              </a:rPr>
              <a:t>– </a:t>
            </a:r>
            <a:r>
              <a:rPr lang="ru-RU" dirty="0">
                <a:solidFill>
                  <a:srgbClr val="800000"/>
                </a:solidFill>
              </a:rPr>
              <a:t>с</a:t>
            </a:r>
            <a:r>
              <a:rPr lang="ru-RU" dirty="0"/>
              <a:t> </a:t>
            </a:r>
            <a:r>
              <a:rPr lang="ru-RU" dirty="0">
                <a:solidFill>
                  <a:srgbClr val="FF3300"/>
                </a:solidFill>
              </a:rPr>
              <a:t>Ь</a:t>
            </a:r>
            <a:r>
              <a:rPr lang="ru-RU" dirty="0"/>
              <a:t> </a:t>
            </a:r>
            <a:r>
              <a:rPr lang="ru-RU" dirty="0" smtClean="0">
                <a:solidFill>
                  <a:srgbClr val="800000"/>
                </a:solidFill>
              </a:rPr>
              <a:t>в середине</a:t>
            </a:r>
            <a:endParaRPr lang="ru-RU" dirty="0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endParaRPr lang="ru-RU" sz="1000" dirty="0"/>
          </a:p>
          <a:p>
            <a:pPr>
              <a:lnSpc>
                <a:spcPct val="90000"/>
              </a:lnSpc>
              <a:buFontTx/>
              <a:buNone/>
            </a:pPr>
            <a:endParaRPr lang="ru-RU" sz="2800" dirty="0"/>
          </a:p>
          <a:p>
            <a:pPr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2800" dirty="0">
                <a:solidFill>
                  <a:srgbClr val="800000"/>
                </a:solidFill>
              </a:rPr>
              <a:t>             </a:t>
            </a:r>
            <a:r>
              <a:rPr lang="ru-RU" sz="4000" dirty="0" smtClean="0">
                <a:solidFill>
                  <a:srgbClr val="800000"/>
                </a:solidFill>
              </a:rPr>
              <a:t>пят</a:t>
            </a:r>
            <a:r>
              <a:rPr lang="ru-RU" sz="4000" dirty="0" smtClean="0">
                <a:solidFill>
                  <a:srgbClr val="FF0000"/>
                </a:solidFill>
              </a:rPr>
              <a:t>ь</a:t>
            </a:r>
            <a:r>
              <a:rPr lang="ru-RU" sz="4000" dirty="0" smtClean="0">
                <a:solidFill>
                  <a:srgbClr val="800000"/>
                </a:solidFill>
              </a:rPr>
              <a:t>десят</a:t>
            </a:r>
            <a:endParaRPr lang="ru-RU" sz="4000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4000" dirty="0">
                <a:solidFill>
                  <a:srgbClr val="800000"/>
                </a:solidFill>
              </a:rPr>
              <a:t>         </a:t>
            </a:r>
            <a:r>
              <a:rPr lang="ru-RU" sz="4000" dirty="0" smtClean="0">
                <a:solidFill>
                  <a:srgbClr val="800000"/>
                </a:solidFill>
              </a:rPr>
              <a:t>шест</a:t>
            </a:r>
            <a:r>
              <a:rPr lang="ru-RU" sz="4000" dirty="0" smtClean="0">
                <a:solidFill>
                  <a:srgbClr val="FF0000"/>
                </a:solidFill>
              </a:rPr>
              <a:t>ь</a:t>
            </a:r>
            <a:r>
              <a:rPr lang="ru-RU" sz="4000" dirty="0" smtClean="0">
                <a:solidFill>
                  <a:srgbClr val="800000"/>
                </a:solidFill>
              </a:rPr>
              <a:t>десят</a:t>
            </a:r>
            <a:endParaRPr lang="ru-RU" sz="4000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4000" dirty="0">
                <a:solidFill>
                  <a:srgbClr val="800000"/>
                </a:solidFill>
              </a:rPr>
              <a:t>         </a:t>
            </a:r>
            <a:r>
              <a:rPr lang="ru-RU" sz="4000" dirty="0" smtClean="0">
                <a:solidFill>
                  <a:srgbClr val="800000"/>
                </a:solidFill>
              </a:rPr>
              <a:t>сем</a:t>
            </a:r>
            <a:r>
              <a:rPr lang="ru-RU" sz="4000" dirty="0" smtClean="0">
                <a:solidFill>
                  <a:srgbClr val="FF0000"/>
                </a:solidFill>
              </a:rPr>
              <a:t>ь</a:t>
            </a:r>
            <a:r>
              <a:rPr lang="ru-RU" sz="4000" dirty="0" smtClean="0">
                <a:solidFill>
                  <a:srgbClr val="800000"/>
                </a:solidFill>
              </a:rPr>
              <a:t>десят</a:t>
            </a:r>
            <a:endParaRPr lang="ru-RU" sz="4000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4000" dirty="0">
                <a:solidFill>
                  <a:srgbClr val="800000"/>
                </a:solidFill>
              </a:rPr>
              <a:t>         </a:t>
            </a:r>
            <a:r>
              <a:rPr lang="ru-RU" sz="4000" dirty="0" smtClean="0">
                <a:solidFill>
                  <a:srgbClr val="800000"/>
                </a:solidFill>
              </a:rPr>
              <a:t>восем</a:t>
            </a:r>
            <a:r>
              <a:rPr lang="ru-RU" sz="4000" dirty="0" smtClean="0">
                <a:solidFill>
                  <a:srgbClr val="FF0000"/>
                </a:solidFill>
              </a:rPr>
              <a:t>ь</a:t>
            </a:r>
            <a:r>
              <a:rPr lang="ru-RU" sz="4000" dirty="0" smtClean="0">
                <a:solidFill>
                  <a:srgbClr val="800000"/>
                </a:solidFill>
              </a:rPr>
              <a:t>десят                      </a:t>
            </a:r>
            <a:endParaRPr lang="ru-RU" sz="4000" dirty="0">
              <a:solidFill>
                <a:srgbClr val="8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39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39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39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4" name="Rectangle 6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1584027"/>
          </a:xfrm>
        </p:spPr>
        <p:txBody>
          <a:bodyPr/>
          <a:lstStyle/>
          <a:p>
            <a:r>
              <a:rPr lang="ru-RU" sz="4800" b="1" dirty="0">
                <a:solidFill>
                  <a:srgbClr val="FF3300"/>
                </a:solidFill>
              </a:rPr>
              <a:t>Пиши правильно!</a:t>
            </a:r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850" y="1196975"/>
            <a:ext cx="8640763" cy="48990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ru-RU" sz="3400" dirty="0"/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dirty="0" smtClean="0">
                <a:solidFill>
                  <a:srgbClr val="800000"/>
                </a:solidFill>
              </a:rPr>
              <a:t>Числительные </a:t>
            </a:r>
            <a:r>
              <a:rPr lang="ru-RU" dirty="0" smtClean="0">
                <a:solidFill>
                  <a:srgbClr val="FF0000"/>
                </a:solidFill>
              </a:rPr>
              <a:t>от 500 до 900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800000"/>
                </a:solidFill>
              </a:rPr>
              <a:t>– </a:t>
            </a:r>
            <a:r>
              <a:rPr lang="ru-RU" dirty="0">
                <a:solidFill>
                  <a:srgbClr val="800000"/>
                </a:solidFill>
              </a:rPr>
              <a:t>с</a:t>
            </a:r>
            <a:r>
              <a:rPr lang="ru-RU" dirty="0"/>
              <a:t> </a:t>
            </a:r>
            <a:r>
              <a:rPr lang="ru-RU" dirty="0" smtClean="0">
                <a:solidFill>
                  <a:srgbClr val="FF3300"/>
                </a:solidFill>
              </a:rPr>
              <a:t>Ь</a:t>
            </a:r>
            <a:r>
              <a:rPr lang="ru-RU" dirty="0" smtClean="0">
                <a:solidFill>
                  <a:srgbClr val="800000"/>
                </a:solidFill>
              </a:rPr>
              <a:t> в середине</a:t>
            </a:r>
            <a:endParaRPr lang="ru-RU" dirty="0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endParaRPr lang="ru-RU" sz="2800" dirty="0"/>
          </a:p>
          <a:p>
            <a:pPr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2800" dirty="0">
                <a:solidFill>
                  <a:srgbClr val="800000"/>
                </a:solidFill>
              </a:rPr>
              <a:t>             </a:t>
            </a:r>
            <a:r>
              <a:rPr lang="ru-RU" sz="4000" dirty="0" smtClean="0">
                <a:solidFill>
                  <a:srgbClr val="800000"/>
                </a:solidFill>
              </a:rPr>
              <a:t>пят</a:t>
            </a:r>
            <a:r>
              <a:rPr lang="ru-RU" sz="4000" dirty="0" smtClean="0">
                <a:solidFill>
                  <a:srgbClr val="FF0000"/>
                </a:solidFill>
              </a:rPr>
              <a:t>ь</a:t>
            </a:r>
            <a:r>
              <a:rPr lang="ru-RU" sz="4000" dirty="0" smtClean="0">
                <a:solidFill>
                  <a:srgbClr val="800000"/>
                </a:solidFill>
              </a:rPr>
              <a:t>сот</a:t>
            </a:r>
            <a:endParaRPr lang="ru-RU" sz="4000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4000" dirty="0">
                <a:solidFill>
                  <a:srgbClr val="800000"/>
                </a:solidFill>
              </a:rPr>
              <a:t>         </a:t>
            </a:r>
            <a:r>
              <a:rPr lang="ru-RU" sz="4000" dirty="0" smtClean="0">
                <a:solidFill>
                  <a:srgbClr val="800000"/>
                </a:solidFill>
              </a:rPr>
              <a:t>шест</a:t>
            </a:r>
            <a:r>
              <a:rPr lang="ru-RU" sz="4000" dirty="0" smtClean="0">
                <a:solidFill>
                  <a:srgbClr val="FF0000"/>
                </a:solidFill>
              </a:rPr>
              <a:t>ь</a:t>
            </a:r>
            <a:r>
              <a:rPr lang="ru-RU" sz="4000" dirty="0" smtClean="0">
                <a:solidFill>
                  <a:srgbClr val="800000"/>
                </a:solidFill>
              </a:rPr>
              <a:t>десят</a:t>
            </a:r>
            <a:endParaRPr lang="ru-RU" sz="4000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4000" dirty="0">
                <a:solidFill>
                  <a:srgbClr val="800000"/>
                </a:solidFill>
              </a:rPr>
              <a:t>         </a:t>
            </a:r>
            <a:r>
              <a:rPr lang="ru-RU" sz="4000" dirty="0" smtClean="0">
                <a:solidFill>
                  <a:srgbClr val="800000"/>
                </a:solidFill>
              </a:rPr>
              <a:t>сем</a:t>
            </a:r>
            <a:r>
              <a:rPr lang="ru-RU" sz="4000" dirty="0" smtClean="0">
                <a:solidFill>
                  <a:srgbClr val="FF0000"/>
                </a:solidFill>
              </a:rPr>
              <a:t>ь</a:t>
            </a:r>
            <a:r>
              <a:rPr lang="ru-RU" sz="4000" dirty="0" smtClean="0">
                <a:solidFill>
                  <a:srgbClr val="800000"/>
                </a:solidFill>
              </a:rPr>
              <a:t>сот</a:t>
            </a:r>
            <a:endParaRPr lang="ru-RU" sz="4000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4000" dirty="0">
                <a:solidFill>
                  <a:srgbClr val="800000"/>
                </a:solidFill>
              </a:rPr>
              <a:t>         </a:t>
            </a:r>
            <a:r>
              <a:rPr lang="ru-RU" sz="4000" dirty="0" smtClean="0">
                <a:solidFill>
                  <a:srgbClr val="800000"/>
                </a:solidFill>
              </a:rPr>
              <a:t>восем</a:t>
            </a:r>
            <a:r>
              <a:rPr lang="ru-RU" sz="4000" dirty="0" smtClean="0">
                <a:solidFill>
                  <a:srgbClr val="FF0000"/>
                </a:solidFill>
              </a:rPr>
              <a:t>ь</a:t>
            </a:r>
            <a:r>
              <a:rPr lang="ru-RU" sz="4000" dirty="0" smtClean="0">
                <a:solidFill>
                  <a:srgbClr val="800000"/>
                </a:solidFill>
              </a:rPr>
              <a:t>десят</a:t>
            </a:r>
            <a:endParaRPr lang="ru-RU" sz="4000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  <a:spcBef>
                <a:spcPct val="10000"/>
              </a:spcBef>
              <a:buFontTx/>
              <a:buNone/>
            </a:pPr>
            <a:r>
              <a:rPr lang="ru-RU" sz="4000" dirty="0">
                <a:solidFill>
                  <a:srgbClr val="800000"/>
                </a:solidFill>
              </a:rPr>
              <a:t>         </a:t>
            </a:r>
            <a:r>
              <a:rPr lang="ru-RU" sz="4000" dirty="0" smtClean="0">
                <a:solidFill>
                  <a:srgbClr val="800000"/>
                </a:solidFill>
              </a:rPr>
              <a:t>девят</a:t>
            </a:r>
            <a:r>
              <a:rPr lang="ru-RU" sz="4000" dirty="0" smtClean="0">
                <a:solidFill>
                  <a:srgbClr val="FF0000"/>
                </a:solidFill>
              </a:rPr>
              <a:t>ь</a:t>
            </a:r>
            <a:r>
              <a:rPr lang="ru-RU" sz="4000" dirty="0" smtClean="0">
                <a:solidFill>
                  <a:srgbClr val="800000"/>
                </a:solidFill>
              </a:rPr>
              <a:t>сот</a:t>
            </a:r>
            <a:endParaRPr lang="ru-RU" sz="4000" dirty="0">
              <a:solidFill>
                <a:srgbClr val="8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39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39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39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3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3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9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9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4" name="Rectangle 6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1584027"/>
          </a:xfrm>
        </p:spPr>
        <p:txBody>
          <a:bodyPr/>
          <a:lstStyle/>
          <a:p>
            <a:r>
              <a:rPr lang="ru-RU" sz="4800" b="1" dirty="0">
                <a:solidFill>
                  <a:srgbClr val="FF3300"/>
                </a:solidFill>
              </a:rPr>
              <a:t>Пиши правильно!</a:t>
            </a:r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850" y="1196975"/>
            <a:ext cx="8640763" cy="48990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ru-RU" sz="3400" dirty="0"/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4000" dirty="0" smtClean="0">
                <a:solidFill>
                  <a:srgbClr val="800000"/>
                </a:solidFill>
              </a:rPr>
              <a:t>Числительные </a:t>
            </a:r>
            <a:r>
              <a:rPr lang="ru-RU" sz="4000" dirty="0" smtClean="0">
                <a:solidFill>
                  <a:srgbClr val="FF0000"/>
                </a:solidFill>
              </a:rPr>
              <a:t>90, 200, 300</a:t>
            </a:r>
            <a:r>
              <a:rPr lang="ru-RU" sz="4000" dirty="0" smtClean="0">
                <a:solidFill>
                  <a:srgbClr val="800000"/>
                </a:solidFill>
              </a:rPr>
              <a:t>– пишутся</a:t>
            </a:r>
            <a:endParaRPr lang="ru-RU" sz="4000" dirty="0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endParaRPr lang="ru-RU" sz="1000" dirty="0"/>
          </a:p>
          <a:p>
            <a:pPr>
              <a:lnSpc>
                <a:spcPct val="90000"/>
              </a:lnSpc>
              <a:buNone/>
            </a:pPr>
            <a:r>
              <a:rPr lang="ru-RU" sz="4800" dirty="0" smtClean="0">
                <a:solidFill>
                  <a:srgbClr val="FF0000"/>
                </a:solidFill>
              </a:rPr>
              <a:t>90 </a:t>
            </a:r>
            <a:r>
              <a:rPr lang="ru-RU" sz="4800" dirty="0" smtClean="0"/>
              <a:t>  -   </a:t>
            </a:r>
            <a:r>
              <a:rPr lang="ru-RU" sz="4800" dirty="0" err="1" smtClean="0"/>
              <a:t>девяност</a:t>
            </a:r>
            <a:r>
              <a:rPr lang="ru-RU" sz="4800" dirty="0" err="1" smtClean="0">
                <a:solidFill>
                  <a:srgbClr val="FF0000"/>
                </a:solidFill>
              </a:rPr>
              <a:t>О</a:t>
            </a:r>
            <a:endParaRPr lang="ru-RU" sz="4800" dirty="0" smtClean="0"/>
          </a:p>
          <a:p>
            <a:pPr>
              <a:lnSpc>
                <a:spcPct val="90000"/>
              </a:lnSpc>
              <a:buNone/>
            </a:pPr>
            <a:r>
              <a:rPr lang="ru-RU" sz="4800" dirty="0" smtClean="0">
                <a:solidFill>
                  <a:srgbClr val="FF0000"/>
                </a:solidFill>
              </a:rPr>
              <a:t>200</a:t>
            </a:r>
            <a:r>
              <a:rPr lang="ru-RU" sz="4800" dirty="0" smtClean="0"/>
              <a:t> -   </a:t>
            </a:r>
            <a:r>
              <a:rPr lang="ru-RU" sz="4800" dirty="0" err="1" smtClean="0"/>
              <a:t>двест</a:t>
            </a:r>
            <a:r>
              <a:rPr lang="ru-RU" sz="4800" dirty="0" err="1" smtClean="0">
                <a:solidFill>
                  <a:srgbClr val="FF0000"/>
                </a:solidFill>
              </a:rPr>
              <a:t>И</a:t>
            </a:r>
            <a:endParaRPr lang="ru-RU" sz="4800" dirty="0" smtClean="0"/>
          </a:p>
          <a:p>
            <a:pPr>
              <a:lnSpc>
                <a:spcPct val="90000"/>
              </a:lnSpc>
              <a:buNone/>
            </a:pPr>
            <a:r>
              <a:rPr lang="ru-RU" sz="4800" dirty="0" smtClean="0">
                <a:solidFill>
                  <a:srgbClr val="FF0000"/>
                </a:solidFill>
              </a:rPr>
              <a:t>300</a:t>
            </a:r>
            <a:r>
              <a:rPr lang="ru-RU" sz="4800" dirty="0" smtClean="0"/>
              <a:t>  -  </a:t>
            </a:r>
            <a:r>
              <a:rPr lang="ru-RU" sz="4800" dirty="0" err="1" smtClean="0"/>
              <a:t>трист</a:t>
            </a:r>
            <a:r>
              <a:rPr lang="ru-RU" sz="4800" dirty="0" err="1" smtClean="0">
                <a:solidFill>
                  <a:srgbClr val="FF0000"/>
                </a:solidFill>
              </a:rPr>
              <a:t>А</a:t>
            </a:r>
            <a:endParaRPr lang="ru-RU" sz="4800" dirty="0" smtClean="0"/>
          </a:p>
          <a:p>
            <a:pPr>
              <a:lnSpc>
                <a:spcPct val="90000"/>
              </a:lnSpc>
              <a:buNone/>
            </a:pPr>
            <a:r>
              <a:rPr lang="ru-RU" sz="4800" dirty="0" smtClean="0">
                <a:solidFill>
                  <a:srgbClr val="FF0000"/>
                </a:solidFill>
              </a:rPr>
              <a:t>400</a:t>
            </a:r>
            <a:r>
              <a:rPr lang="ru-RU" sz="4800" dirty="0" smtClean="0"/>
              <a:t> -   </a:t>
            </a:r>
            <a:r>
              <a:rPr lang="ru-RU" sz="4800" dirty="0" err="1" smtClean="0"/>
              <a:t>четырест</a:t>
            </a:r>
            <a:r>
              <a:rPr lang="ru-RU" sz="4800" dirty="0" err="1" smtClean="0">
                <a:solidFill>
                  <a:srgbClr val="FF0000"/>
                </a:solidFill>
              </a:rPr>
              <a:t>А</a:t>
            </a:r>
            <a:endParaRPr lang="ru-RU" sz="4800" dirty="0" smtClean="0"/>
          </a:p>
          <a:p>
            <a:pPr>
              <a:lnSpc>
                <a:spcPct val="90000"/>
              </a:lnSpc>
              <a:buFontTx/>
              <a:buNone/>
            </a:pP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39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39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39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3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3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Карточка 1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00600"/>
          </a:xfrm>
        </p:spPr>
        <p:txBody>
          <a:bodyPr/>
          <a:lstStyle/>
          <a:p>
            <a:r>
              <a:rPr lang="ru-RU" sz="1800" b="1" u="sng" dirty="0" smtClean="0">
                <a:solidFill>
                  <a:srgbClr val="0070C0"/>
                </a:solidFill>
              </a:rPr>
              <a:t>Триста тридцать три жильца.</a:t>
            </a:r>
            <a:endParaRPr lang="ru-RU" sz="1800" dirty="0" smtClean="0">
              <a:solidFill>
                <a:srgbClr val="0070C0"/>
              </a:solidFill>
            </a:endParaRPr>
          </a:p>
          <a:p>
            <a:r>
              <a:rPr lang="ru-RU" sz="1800" dirty="0" smtClean="0">
                <a:solidFill>
                  <a:srgbClr val="0070C0"/>
                </a:solidFill>
              </a:rPr>
              <a:t>Знал я невысокий дом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В переулке за углом.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Здесь когда-то проживало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330 три жильца.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На работу шли, бывало, 82 отца.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Уходили по делам 98 мам.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В школу шли до перекрёстка 92 подростка.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38 дошколят в ясли шли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И в детский сад.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20 бабушек вставали,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Всем жильцам носки вязали.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Шли гулять в аллеях сквера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5 седых пенсионера.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Замечательный был дом – 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Дружно люди жили в нём.</a:t>
            </a:r>
          </a:p>
          <a:p>
            <a:r>
              <a:rPr lang="ru-RU" sz="1800" dirty="0" smtClean="0">
                <a:solidFill>
                  <a:srgbClr val="0070C0"/>
                </a:solidFill>
              </a:rPr>
              <a:t>                           (</a:t>
            </a:r>
            <a:r>
              <a:rPr lang="ru-RU" sz="1800" dirty="0" err="1" smtClean="0">
                <a:solidFill>
                  <a:srgbClr val="0070C0"/>
                </a:solidFill>
              </a:rPr>
              <a:t>Ю.Коринец</a:t>
            </a:r>
            <a:r>
              <a:rPr lang="ru-RU" sz="1800" dirty="0" smtClean="0">
                <a:solidFill>
                  <a:srgbClr val="0070C0"/>
                </a:solidFill>
              </a:rPr>
              <a:t>)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1810" t="6096" r="14172"/>
          <a:stretch>
            <a:fillRect/>
          </a:stretch>
        </p:blipFill>
        <p:spPr bwMode="auto">
          <a:xfrm rot="612456">
            <a:off x="6001096" y="1658476"/>
            <a:ext cx="2257425" cy="332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213" y="0"/>
            <a:ext cx="9193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500034" y="0"/>
            <a:ext cx="82153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ru-RU" sz="440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5. Физкультминутка для глаз</a:t>
            </a:r>
            <a:endParaRPr lang="ru-RU" sz="440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3" descr="ag00130_"/>
          <p:cNvPicPr>
            <a:picLocks noChangeAspect="1" noChangeArrowheads="1" noCrop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 rot="18662443">
            <a:off x="1654373" y="3445859"/>
            <a:ext cx="2877154" cy="2476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3663 0.36551 L 0.59879 -0.6344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8" y="-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579 -0.75393 L 0.66181 0.316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4" y="5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496 -0.27754 L -0.00399 -0.22454 C 0.05712 -0.2125 0.14862 -0.20555 0.24323 -0.20555 C 0.35226 -0.20555 0.43907 -0.2125 0.50018 -0.22454 L 0.79184 -0.27754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3" y="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702 0.39421 L 0.21702 -0.7606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622 -0.24444 C -0.2592 -0.22245 -0.29635 -0.20023 -0.31285 -0.17245 C -0.32899 -0.14213 -0.33767 -0.10602 -0.34549 -0.06991 C -0.35382 -0.03379 -0.34549 -0.00347 -0.33767 0.02963 C -0.32899 0.06042 -0.31684 0.09375 -0.2875 0.12107 C -0.26354 0.14908 -0.22222 0.17107 -0.17691 0.18796 C -0.13559 0.2044 -0.08629 0.21551 -0.03715 0.2213 C 0.01215 0.22662 0.06128 0.22662 0.10677 0.2213 C 0.15625 0.21551 0.20121 0.20139 0.23819 0.1794 C 0.27535 0.16019 0.30833 0.13519 0.32448 0.10486 C 0.34531 0.07685 0.35312 0.03843 0.35312 0.00764 C 0.35746 -0.02268 0.35312 -0.05879 0.33229 -0.08912 C 0.31233 -0.11713 0.27535 -0.13912 0.22604 -0.15023 C 0.17621 -0.15833 0.12708 -0.14745 0.0941 -0.12801 C 0.06562 -0.10879 0.04479 -0.07801 0.04045 -0.04236 C 0.04045 -0.00648 0.04479 0.02685 0.06562 0.05463 C 0.08628 0.08264 0.08194 0.08796 0.16406 0.12408 C 0.23819 0.16296 0.31233 0.15185 0.35746 0.1544 C 0.40243 0.1544 0.43941 0.14329 0.48437 0.13218 C 0.53455 0.11875 0.575 0.09375 0.60417 0.07153 C 0.63281 0.04954 0.64496 0.02153 0.66163 -0.02268 C 0.67378 -0.0669 0.67378 -0.08912 0.67378 -0.12292 C 0.67378 -0.15602 0.67378 -0.18912 0.67378 -0.22245 " pathEditMode="relative" rAng="0" ptsTypes="fffffffffffffffffffffff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6" y="2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27 -0.82754 L 0.07553 -0.52083 C 0.09688 -0.45671 0.10921 -0.36041 0.10921 -0.26018 C 0.10921 -0.14583 0.09688 -0.0544 0.07553 0.00972 L -0.01927 0.3169 " pathEditMode="relative" rAng="0" ptsTypes="FffFF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" y="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6. Закрепление темы урока.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Выполнение тренировочных упражнений по теме урока</a:t>
            </a:r>
            <a:r>
              <a:rPr lang="ru-RU" b="1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864096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Карточка №3.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/>
              <a:t>Задание.</a:t>
            </a:r>
            <a:r>
              <a:rPr lang="ru-RU" sz="2800" i="1" dirty="0" smtClean="0"/>
              <a:t> В пословицах вставьте подходящие по смыслу слова - цифры:7,1,2. Объясните смысл пословиц.</a:t>
            </a:r>
            <a:endParaRPr lang="ru-RU" sz="2800" dirty="0" smtClean="0"/>
          </a:p>
          <a:p>
            <a:pPr>
              <a:buNone/>
            </a:pPr>
            <a:r>
              <a:rPr lang="ru-RU" sz="2800" b="1" i="1" dirty="0" smtClean="0"/>
              <a:t>1).…… раз отмерь, …. раз отрежь. </a:t>
            </a:r>
            <a:endParaRPr lang="ru-RU" sz="2800" dirty="0" smtClean="0"/>
          </a:p>
          <a:p>
            <a:pPr>
              <a:buNone/>
            </a:pPr>
            <a:r>
              <a:rPr lang="ru-RU" sz="2800" b="1" i="1" dirty="0" smtClean="0"/>
              <a:t>2).……. в поле – не воин. </a:t>
            </a:r>
            <a:endParaRPr lang="ru-RU" sz="2800" dirty="0" smtClean="0"/>
          </a:p>
          <a:p>
            <a:pPr>
              <a:buNone/>
            </a:pPr>
            <a:r>
              <a:rPr lang="ru-RU" sz="2800" b="1" i="1" dirty="0" smtClean="0"/>
              <a:t>3). ……. одного не ждут.</a:t>
            </a:r>
            <a:r>
              <a:rPr lang="ru-RU" sz="2800" dirty="0" smtClean="0"/>
              <a:t>  </a:t>
            </a:r>
          </a:p>
          <a:p>
            <a:pPr>
              <a:buNone/>
            </a:pPr>
            <a:r>
              <a:rPr lang="ru-RU" sz="2800" b="1" i="1" dirty="0" smtClean="0"/>
              <a:t>4).</a:t>
            </a:r>
            <a:r>
              <a:rPr lang="ru-RU" sz="2800" dirty="0" smtClean="0"/>
              <a:t> </a:t>
            </a:r>
            <a:r>
              <a:rPr lang="ru-RU" sz="2800" b="1" i="1" dirty="0" smtClean="0"/>
              <a:t>Старый друг лучше новых…...</a:t>
            </a:r>
            <a:r>
              <a:rPr lang="ru-RU" sz="2800" b="1" dirty="0" smtClean="0"/>
              <a:t> .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864096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Карточка №3.(проверить)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/>
              <a:t>Задание.</a:t>
            </a:r>
            <a:r>
              <a:rPr lang="ru-RU" sz="2800" i="1" dirty="0" smtClean="0"/>
              <a:t> В пословицах вставьте подходящие по смыслу слова - цифры:7,1,2.</a:t>
            </a:r>
            <a:endParaRPr lang="ru-RU" sz="2800" dirty="0" smtClean="0"/>
          </a:p>
          <a:p>
            <a:pPr>
              <a:buNone/>
            </a:pPr>
            <a:r>
              <a:rPr lang="ru-RU" sz="2800" b="1" i="1" dirty="0" smtClean="0"/>
              <a:t>1).Семь  раз отмерь, один раз отрежь. </a:t>
            </a:r>
            <a:endParaRPr lang="ru-RU" sz="2800" dirty="0" smtClean="0"/>
          </a:p>
          <a:p>
            <a:pPr>
              <a:buNone/>
            </a:pPr>
            <a:r>
              <a:rPr lang="ru-RU" sz="2800" b="1" i="1" dirty="0" smtClean="0"/>
              <a:t>2). Один в поле – не воин. </a:t>
            </a:r>
            <a:endParaRPr lang="ru-RU" sz="2800" dirty="0" smtClean="0"/>
          </a:p>
          <a:p>
            <a:pPr>
              <a:buNone/>
            </a:pPr>
            <a:r>
              <a:rPr lang="ru-RU" sz="2800" b="1" i="1" dirty="0" smtClean="0"/>
              <a:t>3). Семеро одного не ждут.</a:t>
            </a:r>
            <a:r>
              <a:rPr lang="ru-RU" sz="2800" dirty="0" smtClean="0"/>
              <a:t>  </a:t>
            </a:r>
          </a:p>
          <a:p>
            <a:pPr>
              <a:buNone/>
            </a:pPr>
            <a:r>
              <a:rPr lang="ru-RU" sz="2800" b="1" i="1" dirty="0" smtClean="0"/>
              <a:t>4).</a:t>
            </a:r>
            <a:r>
              <a:rPr lang="ru-RU" sz="2800" dirty="0" smtClean="0"/>
              <a:t> </a:t>
            </a:r>
            <a:r>
              <a:rPr lang="ru-RU" sz="2800" b="1" i="1" dirty="0" smtClean="0"/>
              <a:t>Старый друг лучше новы двух.</a:t>
            </a:r>
            <a:r>
              <a:rPr lang="ru-RU" sz="2800" b="1" dirty="0" smtClean="0"/>
              <a:t> 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000803_1069_5279_vnv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2132856"/>
            <a:ext cx="1336675" cy="2146300"/>
          </a:xfrm>
          <a:prstGeom prst="rect">
            <a:avLst/>
          </a:prstGeom>
          <a:noFill/>
        </p:spPr>
      </p:pic>
      <p:sp>
        <p:nvSpPr>
          <p:cNvPr id="31749" name="WordArt 5"/>
          <p:cNvSpPr>
            <a:spLocks noChangeArrowheads="1" noChangeShapeType="1" noTextEdit="1"/>
          </p:cNvSpPr>
          <p:nvPr/>
        </p:nvSpPr>
        <p:spPr bwMode="auto">
          <a:xfrm>
            <a:off x="2268538" y="765175"/>
            <a:ext cx="6119812" cy="935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buFont typeface="Wingdings" pitchFamily="2" charset="2"/>
              <a:buChar char="Ø"/>
            </a:pPr>
            <a:r>
              <a:rPr lang="ru-RU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ookman Old Style"/>
              </a:rPr>
              <a:t>7. Физкультминутка</a:t>
            </a:r>
            <a:endParaRPr lang="ru-RU" sz="36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ookman Old Style"/>
            </a:endParaRPr>
          </a:p>
        </p:txBody>
      </p:sp>
      <p:pic>
        <p:nvPicPr>
          <p:cNvPr id="31751" name="Picture 7" descr="AG00016_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4437112"/>
            <a:ext cx="1727200" cy="1727200"/>
          </a:xfrm>
          <a:prstGeom prst="rect">
            <a:avLst/>
          </a:prstGeom>
          <a:noFill/>
        </p:spPr>
      </p:pic>
      <p:pic>
        <p:nvPicPr>
          <p:cNvPr id="31752" name="Picture 8" descr="j028365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509120"/>
            <a:ext cx="1046163" cy="1484312"/>
          </a:xfrm>
          <a:prstGeom prst="rect">
            <a:avLst/>
          </a:prstGeom>
          <a:noFill/>
        </p:spPr>
      </p:pic>
      <p:sp>
        <p:nvSpPr>
          <p:cNvPr id="31758" name="Rectangle 14"/>
          <p:cNvSpPr>
            <a:spLocks noChangeArrowheads="1"/>
          </p:cNvSpPr>
          <p:nvPr/>
        </p:nvSpPr>
        <p:spPr bwMode="auto">
          <a:xfrm>
            <a:off x="539750" y="3571231"/>
            <a:ext cx="2696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31764" name="Rectangle 20"/>
          <p:cNvSpPr>
            <a:spLocks noChangeArrowheads="1"/>
          </p:cNvSpPr>
          <p:nvPr/>
        </p:nvSpPr>
        <p:spPr bwMode="auto">
          <a:xfrm>
            <a:off x="2700338" y="4147493"/>
            <a:ext cx="2696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827088" y="4722168"/>
            <a:ext cx="2696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2400" dirty="0" smtClean="0"/>
              <a:t>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7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7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8. Контроль и закрепление полученных знаний. 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Карточка №4.( 1 уровень)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Задание.</a:t>
            </a:r>
            <a:r>
              <a:rPr lang="ru-RU" i="1" dirty="0" smtClean="0"/>
              <a:t> Запишите числа словами, орфограмму подчеркните.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6,7,8,9,10,11,13,19, 20, 60, 80, 600, 700, 800.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Карточка №4.(2 уровень)</a:t>
            </a:r>
            <a:endParaRPr lang="ru-RU" dirty="0"/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r>
              <a:rPr lang="ru-RU" b="1" dirty="0" smtClean="0"/>
              <a:t>Задание.</a:t>
            </a:r>
            <a:r>
              <a:rPr lang="ru-RU" i="1" dirty="0" smtClean="0"/>
              <a:t> Запишите числа словами, орфограмму подчеркните.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6,7,8,9,10,11,13,19, 20, 60, 80, 600, 700, 800.</a:t>
            </a:r>
          </a:p>
          <a:p>
            <a:pPr>
              <a:buNone/>
            </a:pPr>
            <a:r>
              <a:rPr lang="ru-RU" b="1" dirty="0" smtClean="0"/>
              <a:t>Контроль: </a:t>
            </a:r>
            <a:r>
              <a:rPr lang="ru-RU" dirty="0" smtClean="0"/>
              <a:t>шест</a:t>
            </a:r>
            <a:r>
              <a:rPr lang="ru-RU" u="sng" dirty="0" smtClean="0"/>
              <a:t>ь</a:t>
            </a:r>
            <a:r>
              <a:rPr lang="ru-RU" dirty="0" smtClean="0"/>
              <a:t>, сем</a:t>
            </a:r>
            <a:r>
              <a:rPr lang="ru-RU" u="sng" dirty="0" smtClean="0"/>
              <a:t>ь</a:t>
            </a:r>
            <a:r>
              <a:rPr lang="ru-RU" dirty="0" smtClean="0"/>
              <a:t>, восем</a:t>
            </a:r>
            <a:r>
              <a:rPr lang="ru-RU" u="sng" dirty="0" smtClean="0"/>
              <a:t>ь</a:t>
            </a:r>
            <a:r>
              <a:rPr lang="ru-RU" dirty="0" smtClean="0"/>
              <a:t>, девят</a:t>
            </a:r>
            <a:r>
              <a:rPr lang="ru-RU" u="sng" dirty="0" smtClean="0"/>
              <a:t>ь</a:t>
            </a:r>
            <a:r>
              <a:rPr lang="ru-RU" dirty="0" smtClean="0"/>
              <a:t>, десят</a:t>
            </a:r>
            <a:r>
              <a:rPr lang="ru-RU" u="sng" dirty="0" smtClean="0"/>
              <a:t>ь</a:t>
            </a:r>
            <a:r>
              <a:rPr lang="ru-RU" dirty="0" smtClean="0"/>
              <a:t>, одиннадцат</a:t>
            </a:r>
            <a:r>
              <a:rPr lang="ru-RU" u="sng" dirty="0" smtClean="0"/>
              <a:t>ь</a:t>
            </a:r>
            <a:r>
              <a:rPr lang="ru-RU" dirty="0" smtClean="0"/>
              <a:t>, тринадцат</a:t>
            </a:r>
            <a:r>
              <a:rPr lang="ru-RU" u="sng" dirty="0" smtClean="0"/>
              <a:t>ь</a:t>
            </a:r>
            <a:r>
              <a:rPr lang="ru-RU" dirty="0" smtClean="0"/>
              <a:t>, девятнадцат</a:t>
            </a:r>
            <a:r>
              <a:rPr lang="ru-RU" u="sng" dirty="0" smtClean="0"/>
              <a:t>ь</a:t>
            </a:r>
            <a:r>
              <a:rPr lang="ru-RU" dirty="0" smtClean="0"/>
              <a:t>, двадцат</a:t>
            </a:r>
            <a:r>
              <a:rPr lang="ru-RU" u="sng" dirty="0" smtClean="0"/>
              <a:t>ь</a:t>
            </a:r>
            <a:r>
              <a:rPr lang="ru-RU" dirty="0" smtClean="0"/>
              <a:t>, шест</a:t>
            </a:r>
            <a:r>
              <a:rPr lang="ru-RU" u="sng" dirty="0" smtClean="0"/>
              <a:t>ь</a:t>
            </a:r>
            <a:r>
              <a:rPr lang="ru-RU" dirty="0" smtClean="0"/>
              <a:t>десят, восем</a:t>
            </a:r>
            <a:r>
              <a:rPr lang="ru-RU" u="sng" dirty="0" smtClean="0"/>
              <a:t>ь</a:t>
            </a:r>
            <a:r>
              <a:rPr lang="ru-RU" dirty="0" smtClean="0"/>
              <a:t>десят, шест</a:t>
            </a:r>
            <a:r>
              <a:rPr lang="ru-RU" u="sng" dirty="0" smtClean="0"/>
              <a:t>ь</a:t>
            </a:r>
            <a:r>
              <a:rPr lang="ru-RU" dirty="0" smtClean="0"/>
              <a:t>сот, сем</a:t>
            </a:r>
            <a:r>
              <a:rPr lang="ru-RU" u="sng" dirty="0" smtClean="0"/>
              <a:t>ь</a:t>
            </a:r>
            <a:r>
              <a:rPr lang="ru-RU" dirty="0" smtClean="0"/>
              <a:t>сот, восем</a:t>
            </a:r>
            <a:r>
              <a:rPr lang="ru-RU" u="sng" dirty="0" smtClean="0"/>
              <a:t>ь</a:t>
            </a:r>
            <a:r>
              <a:rPr lang="ru-RU" dirty="0" smtClean="0"/>
              <a:t>сот.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Карточка №4.(3 уровень)</a:t>
            </a:r>
            <a:endParaRPr lang="ru-RU" dirty="0"/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r>
              <a:rPr lang="ru-RU" b="1" dirty="0" smtClean="0"/>
              <a:t>Задание.</a:t>
            </a:r>
            <a:r>
              <a:rPr lang="ru-RU" i="1" dirty="0" smtClean="0"/>
              <a:t> Запишите числа, орфограмму подчеркните.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Шест</a:t>
            </a:r>
            <a:r>
              <a:rPr lang="ru-RU" u="sng" dirty="0" smtClean="0"/>
              <a:t>ь</a:t>
            </a:r>
            <a:r>
              <a:rPr lang="ru-RU" dirty="0" smtClean="0"/>
              <a:t>, сем</a:t>
            </a:r>
            <a:r>
              <a:rPr lang="ru-RU" u="sng" dirty="0" smtClean="0"/>
              <a:t>ь</a:t>
            </a:r>
            <a:r>
              <a:rPr lang="ru-RU" dirty="0" smtClean="0"/>
              <a:t>, восем</a:t>
            </a:r>
            <a:r>
              <a:rPr lang="ru-RU" u="sng" dirty="0" smtClean="0"/>
              <a:t>ь</a:t>
            </a:r>
            <a:r>
              <a:rPr lang="ru-RU" dirty="0" smtClean="0"/>
              <a:t>, девят</a:t>
            </a:r>
            <a:r>
              <a:rPr lang="ru-RU" u="sng" dirty="0" smtClean="0"/>
              <a:t>ь</a:t>
            </a:r>
            <a:r>
              <a:rPr lang="ru-RU" dirty="0" smtClean="0"/>
              <a:t>, десят</a:t>
            </a:r>
            <a:r>
              <a:rPr lang="ru-RU" u="sng" dirty="0" smtClean="0"/>
              <a:t>ь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dirty="0" smtClean="0"/>
              <a:t>одиннадцат</a:t>
            </a:r>
            <a:r>
              <a:rPr lang="ru-RU" u="sng" dirty="0" smtClean="0"/>
              <a:t>ь</a:t>
            </a:r>
            <a:r>
              <a:rPr lang="ru-RU" dirty="0" smtClean="0"/>
              <a:t>, тринадцат</a:t>
            </a:r>
            <a:r>
              <a:rPr lang="ru-RU" u="sng" dirty="0" smtClean="0"/>
              <a:t>ь</a:t>
            </a:r>
            <a:r>
              <a:rPr lang="ru-RU" dirty="0" smtClean="0"/>
              <a:t>, девятнадцат</a:t>
            </a:r>
            <a:r>
              <a:rPr lang="ru-RU" u="sng" dirty="0" smtClean="0"/>
              <a:t>ь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dirty="0" smtClean="0"/>
              <a:t>двадцат</a:t>
            </a:r>
            <a:r>
              <a:rPr lang="ru-RU" u="sng" dirty="0" smtClean="0"/>
              <a:t>ь</a:t>
            </a:r>
            <a:r>
              <a:rPr lang="ru-RU" dirty="0" smtClean="0"/>
              <a:t>, шест</a:t>
            </a:r>
            <a:r>
              <a:rPr lang="ru-RU" u="sng" dirty="0" smtClean="0"/>
              <a:t>ь</a:t>
            </a:r>
            <a:r>
              <a:rPr lang="ru-RU" dirty="0" smtClean="0"/>
              <a:t>десят, восем</a:t>
            </a:r>
            <a:r>
              <a:rPr lang="ru-RU" u="sng" dirty="0" smtClean="0"/>
              <a:t>ь</a:t>
            </a:r>
            <a:r>
              <a:rPr lang="ru-RU" dirty="0" smtClean="0"/>
              <a:t>десят, шест</a:t>
            </a:r>
            <a:r>
              <a:rPr lang="ru-RU" u="sng" dirty="0" smtClean="0"/>
              <a:t>ь</a:t>
            </a:r>
            <a:r>
              <a:rPr lang="ru-RU" dirty="0" smtClean="0"/>
              <a:t>сот,</a:t>
            </a:r>
          </a:p>
          <a:p>
            <a:pPr>
              <a:buNone/>
            </a:pPr>
            <a:r>
              <a:rPr lang="ru-RU" dirty="0" smtClean="0"/>
              <a:t>сем</a:t>
            </a:r>
            <a:r>
              <a:rPr lang="ru-RU" u="sng" dirty="0" smtClean="0"/>
              <a:t>ь</a:t>
            </a:r>
            <a:r>
              <a:rPr lang="ru-RU" dirty="0" smtClean="0"/>
              <a:t>сот, восем</a:t>
            </a:r>
            <a:r>
              <a:rPr lang="ru-RU" u="sng" dirty="0" smtClean="0"/>
              <a:t>ь</a:t>
            </a:r>
            <a:r>
              <a:rPr lang="ru-RU" dirty="0" smtClean="0"/>
              <a:t>сот.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1268413"/>
            <a:ext cx="7772400" cy="1143000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Полминутки для шутки</a:t>
            </a:r>
            <a:r>
              <a:rPr lang="ru-RU" dirty="0"/>
              <a:t> </a:t>
            </a:r>
          </a:p>
        </p:txBody>
      </p:sp>
      <p:pic>
        <p:nvPicPr>
          <p:cNvPr id="60420" name="Picture 4" descr="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200" y="188913"/>
            <a:ext cx="1200150" cy="1450975"/>
          </a:xfrm>
          <a:prstGeom prst="rect">
            <a:avLst/>
          </a:prstGeom>
          <a:noFill/>
        </p:spPr>
      </p:pic>
      <p:pic>
        <p:nvPicPr>
          <p:cNvPr id="60421" name="Picture 5" descr="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5661025"/>
            <a:ext cx="1600200" cy="762000"/>
          </a:xfrm>
          <a:prstGeom prst="rect">
            <a:avLst/>
          </a:prstGeom>
          <a:noFill/>
        </p:spPr>
      </p:pic>
      <p:pic>
        <p:nvPicPr>
          <p:cNvPr id="60422" name="Picture 6" descr="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5661025"/>
            <a:ext cx="1600200" cy="762000"/>
          </a:xfrm>
          <a:prstGeom prst="rect">
            <a:avLst/>
          </a:prstGeom>
          <a:noFill/>
        </p:spPr>
      </p:pic>
      <p:pic>
        <p:nvPicPr>
          <p:cNvPr id="60423" name="Picture 7" descr="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7763" y="5661025"/>
            <a:ext cx="1600200" cy="762000"/>
          </a:xfrm>
          <a:prstGeom prst="rect">
            <a:avLst/>
          </a:prstGeom>
          <a:noFill/>
        </p:spPr>
      </p:pic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611188" y="2565400"/>
            <a:ext cx="1679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смор1а,</a:t>
            </a:r>
          </a:p>
        </p:txBody>
      </p:sp>
      <p:sp>
        <p:nvSpPr>
          <p:cNvPr id="60426" name="Rectangle 10"/>
          <p:cNvSpPr>
            <a:spLocks noChangeArrowheads="1"/>
          </p:cNvSpPr>
          <p:nvPr/>
        </p:nvSpPr>
        <p:spPr bwMode="auto">
          <a:xfrm>
            <a:off x="2916238" y="2565400"/>
            <a:ext cx="1343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по2л, </a:t>
            </a:r>
          </a:p>
        </p:txBody>
      </p:sp>
      <p:sp>
        <p:nvSpPr>
          <p:cNvPr id="60427" name="Rectangle 11"/>
          <p:cNvSpPr>
            <a:spLocks noChangeArrowheads="1"/>
          </p:cNvSpPr>
          <p:nvPr/>
        </p:nvSpPr>
        <p:spPr bwMode="auto">
          <a:xfrm>
            <a:off x="4859338" y="2565400"/>
            <a:ext cx="1600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элек3к,</a:t>
            </a:r>
          </a:p>
        </p:txBody>
      </p:sp>
      <p:sp>
        <p:nvSpPr>
          <p:cNvPr id="60428" name="Rectangle 12"/>
          <p:cNvSpPr>
            <a:spLocks noChangeArrowheads="1"/>
          </p:cNvSpPr>
          <p:nvPr/>
        </p:nvSpPr>
        <p:spPr bwMode="auto">
          <a:xfrm>
            <a:off x="7092950" y="2565400"/>
            <a:ext cx="1212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100л,</a:t>
            </a:r>
          </a:p>
        </p:txBody>
      </p:sp>
      <p:sp>
        <p:nvSpPr>
          <p:cNvPr id="60429" name="Rectangle 13"/>
          <p:cNvSpPr>
            <a:spLocks noChangeArrowheads="1"/>
          </p:cNvSpPr>
          <p:nvPr/>
        </p:nvSpPr>
        <p:spPr bwMode="auto">
          <a:xfrm>
            <a:off x="827088" y="3357563"/>
            <a:ext cx="14351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ви3на,</a:t>
            </a:r>
          </a:p>
        </p:txBody>
      </p:sp>
      <p:sp>
        <p:nvSpPr>
          <p:cNvPr id="60430" name="Rectangle 14"/>
          <p:cNvSpPr>
            <a:spLocks noChangeArrowheads="1"/>
          </p:cNvSpPr>
          <p:nvPr/>
        </p:nvSpPr>
        <p:spPr bwMode="auto">
          <a:xfrm>
            <a:off x="2916238" y="3357563"/>
            <a:ext cx="1228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100п,</a:t>
            </a:r>
          </a:p>
        </p:txBody>
      </p:sp>
      <p:sp>
        <p:nvSpPr>
          <p:cNvPr id="60431" name="Rectangle 15"/>
          <p:cNvSpPr>
            <a:spLocks noChangeArrowheads="1"/>
          </p:cNvSpPr>
          <p:nvPr/>
        </p:nvSpPr>
        <p:spPr bwMode="auto">
          <a:xfrm>
            <a:off x="5076825" y="3357563"/>
            <a:ext cx="1403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па3от,</a:t>
            </a:r>
          </a:p>
        </p:txBody>
      </p:sp>
      <p:sp>
        <p:nvSpPr>
          <p:cNvPr id="60432" name="Rectangle 16"/>
          <p:cNvSpPr>
            <a:spLocks noChangeArrowheads="1"/>
          </p:cNvSpPr>
          <p:nvPr/>
        </p:nvSpPr>
        <p:spPr bwMode="auto">
          <a:xfrm>
            <a:off x="7380288" y="3357563"/>
            <a:ext cx="755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о5,</a:t>
            </a:r>
          </a:p>
        </p:txBody>
      </p:sp>
      <p:sp>
        <p:nvSpPr>
          <p:cNvPr id="60433" name="Rectangle 17"/>
          <p:cNvSpPr>
            <a:spLocks noChangeArrowheads="1"/>
          </p:cNvSpPr>
          <p:nvPr/>
        </p:nvSpPr>
        <p:spPr bwMode="auto">
          <a:xfrm>
            <a:off x="539750" y="4149725"/>
            <a:ext cx="1889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100рона,</a:t>
            </a:r>
          </a:p>
        </p:txBody>
      </p:sp>
      <p:sp>
        <p:nvSpPr>
          <p:cNvPr id="60434" name="Rectangle 18"/>
          <p:cNvSpPr>
            <a:spLocks noChangeArrowheads="1"/>
          </p:cNvSpPr>
          <p:nvPr/>
        </p:nvSpPr>
        <p:spPr bwMode="auto">
          <a:xfrm>
            <a:off x="3059113" y="4149725"/>
            <a:ext cx="10461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с3ж,</a:t>
            </a:r>
          </a:p>
        </p:txBody>
      </p:sp>
      <p:sp>
        <p:nvSpPr>
          <p:cNvPr id="60435" name="Rectangle 19"/>
          <p:cNvSpPr>
            <a:spLocks noChangeArrowheads="1"/>
          </p:cNvSpPr>
          <p:nvPr/>
        </p:nvSpPr>
        <p:spPr bwMode="auto">
          <a:xfrm>
            <a:off x="4787900" y="4149725"/>
            <a:ext cx="1863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100янка,</a:t>
            </a:r>
          </a:p>
        </p:txBody>
      </p:sp>
      <p:sp>
        <p:nvSpPr>
          <p:cNvPr id="60436" name="Rectangle 20"/>
          <p:cNvSpPr>
            <a:spLocks noChangeArrowheads="1"/>
          </p:cNvSpPr>
          <p:nvPr/>
        </p:nvSpPr>
        <p:spPr bwMode="auto">
          <a:xfrm>
            <a:off x="7235825" y="4149725"/>
            <a:ext cx="958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40а,</a:t>
            </a:r>
          </a:p>
        </p:txBody>
      </p:sp>
      <p:sp>
        <p:nvSpPr>
          <p:cNvPr id="60437" name="Rectangle 21"/>
          <p:cNvSpPr>
            <a:spLocks noChangeArrowheads="1"/>
          </p:cNvSpPr>
          <p:nvPr/>
        </p:nvSpPr>
        <p:spPr bwMode="auto">
          <a:xfrm>
            <a:off x="539750" y="4941888"/>
            <a:ext cx="2105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пи100лет,</a:t>
            </a:r>
          </a:p>
        </p:txBody>
      </p:sp>
      <p:sp>
        <p:nvSpPr>
          <p:cNvPr id="60438" name="Rectangle 22"/>
          <p:cNvSpPr>
            <a:spLocks noChangeArrowheads="1"/>
          </p:cNvSpPr>
          <p:nvPr/>
        </p:nvSpPr>
        <p:spPr bwMode="auto">
          <a:xfrm>
            <a:off x="3203575" y="4941888"/>
            <a:ext cx="736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7я,</a:t>
            </a:r>
          </a:p>
        </p:txBody>
      </p:sp>
      <p:sp>
        <p:nvSpPr>
          <p:cNvPr id="60439" name="Rectangle 23"/>
          <p:cNvSpPr>
            <a:spLocks noChangeArrowheads="1"/>
          </p:cNvSpPr>
          <p:nvPr/>
        </p:nvSpPr>
        <p:spPr bwMode="auto">
          <a:xfrm>
            <a:off x="5435600" y="4941888"/>
            <a:ext cx="730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е2,</a:t>
            </a:r>
          </a:p>
        </p:txBody>
      </p:sp>
      <p:sp>
        <p:nvSpPr>
          <p:cNvPr id="60440" name="Rectangle 24"/>
          <p:cNvSpPr>
            <a:spLocks noChangeArrowheads="1"/>
          </p:cNvSpPr>
          <p:nvPr/>
        </p:nvSpPr>
        <p:spPr bwMode="auto">
          <a:xfrm>
            <a:off x="7092950" y="4941888"/>
            <a:ext cx="1228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ru-RU" sz="3600">
                <a:solidFill>
                  <a:srgbClr val="990000"/>
                </a:solidFill>
              </a:rPr>
              <a:t>100н.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0418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0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0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0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0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0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0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0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0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0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0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0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0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0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0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0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0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0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0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0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0425" grpId="0"/>
      <p:bldP spid="60426" grpId="0"/>
      <p:bldP spid="60427" grpId="0"/>
      <p:bldP spid="60428" grpId="0"/>
      <p:bldP spid="60429" grpId="0"/>
      <p:bldP spid="60430" grpId="0"/>
      <p:bldP spid="60431" grpId="0"/>
      <p:bldP spid="60432" grpId="0"/>
      <p:bldP spid="60433" grpId="0"/>
      <p:bldP spid="60434" grpId="0"/>
      <p:bldP spid="60435" grpId="0"/>
      <p:bldP spid="60436" grpId="0"/>
      <p:bldP spid="60437" grpId="0"/>
      <p:bldP spid="60438" grpId="0"/>
      <p:bldP spid="60439" grpId="0"/>
      <p:bldP spid="6044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55576" y="2276872"/>
            <a:ext cx="7488832" cy="2376264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ru-RU" sz="28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071563" y="1071563"/>
            <a:ext cx="6786562" cy="1000125"/>
          </a:xfrm>
        </p:spPr>
        <p:txBody>
          <a:bodyPr rtlCol="0" anchor="t">
            <a:normAutofit fontScale="85000"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5400" b="1" i="1" dirty="0" smtClean="0">
                <a:solidFill>
                  <a:srgbClr val="002060"/>
                </a:solidFill>
                <a:cs typeface="Arial" pitchFamily="34" charset="0"/>
              </a:rPr>
              <a:t>9. Домашнее задание:</a:t>
            </a:r>
            <a:endParaRPr lang="ru-RU" sz="5400" b="1" i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12292" name="TextBox 3"/>
          <p:cNvSpPr txBox="1">
            <a:spLocks noChangeArrowheads="1"/>
          </p:cNvSpPr>
          <p:nvPr/>
        </p:nvSpPr>
        <p:spPr bwMode="auto">
          <a:xfrm>
            <a:off x="251520" y="1700808"/>
            <a:ext cx="8064896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k-KZ" sz="3200" dirty="0" smtClean="0">
                <a:solidFill>
                  <a:srgbClr val="002060"/>
                </a:solidFill>
                <a:latin typeface="+mn-lt"/>
              </a:rPr>
              <a:t>задание по карточке (выполнить </a:t>
            </a:r>
            <a:r>
              <a:rPr lang="ru-RU" sz="3200" dirty="0" smtClean="0">
                <a:solidFill>
                  <a:srgbClr val="002060"/>
                </a:solidFill>
                <a:latin typeface="+mn-lt"/>
              </a:rPr>
              <a:t>по образцу предыдущего задания</a:t>
            </a:r>
            <a:r>
              <a:rPr lang="ru-RU" sz="3200" dirty="0" smtClean="0">
                <a:solidFill>
                  <a:srgbClr val="002060"/>
                </a:solidFill>
              </a:rPr>
              <a:t>). </a:t>
            </a:r>
            <a:endParaRPr lang="ru-RU" sz="3200" b="1" i="1" dirty="0" smtClean="0">
              <a:solidFill>
                <a:srgbClr val="002060"/>
              </a:solidFill>
              <a:latin typeface="+mn-lt"/>
            </a:endParaRPr>
          </a:p>
          <a:p>
            <a:endParaRPr lang="ru-RU" sz="2400" b="1" i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7881" y="4581128"/>
            <a:ext cx="3204425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 descr="E:\Татьяна\ан картинки\воск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581128"/>
            <a:ext cx="1785938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24136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Карточка № 5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Задание: вставьте мягкий знак в числительные там, где это необходимо.</a:t>
            </a:r>
          </a:p>
          <a:p>
            <a:r>
              <a:rPr lang="ru-RU" sz="2400" i="1" dirty="0" smtClean="0"/>
              <a:t>За лето прочитал </a:t>
            </a:r>
            <a:r>
              <a:rPr lang="ru-RU" sz="2400" i="1" dirty="0" err="1" smtClean="0"/>
              <a:t>двадцат</a:t>
            </a:r>
            <a:r>
              <a:rPr lang="ru-RU" sz="2400" i="1" dirty="0" smtClean="0"/>
              <a:t>….  пят….  книг.</a:t>
            </a:r>
            <a:endParaRPr lang="ru-RU" sz="2400" dirty="0" smtClean="0"/>
          </a:p>
          <a:p>
            <a:r>
              <a:rPr lang="ru-RU" sz="2400" i="1" dirty="0" smtClean="0"/>
              <a:t>В школе сем…. сот  учеников.</a:t>
            </a:r>
            <a:endParaRPr lang="ru-RU" sz="2400" dirty="0" smtClean="0"/>
          </a:p>
          <a:p>
            <a:r>
              <a:rPr lang="ru-RU" sz="2400" i="1" dirty="0" smtClean="0"/>
              <a:t>Напечатано </a:t>
            </a:r>
            <a:r>
              <a:rPr lang="ru-RU" sz="2400" i="1" dirty="0" err="1" smtClean="0"/>
              <a:t>восем</a:t>
            </a:r>
            <a:r>
              <a:rPr lang="ru-RU" sz="2400" i="1" dirty="0" smtClean="0"/>
              <a:t>..сот экземпляров книг.</a:t>
            </a:r>
            <a:endParaRPr lang="ru-RU" sz="2400" dirty="0" smtClean="0"/>
          </a:p>
          <a:p>
            <a:r>
              <a:rPr lang="ru-RU" sz="2400" i="1" dirty="0" smtClean="0"/>
              <a:t>В продаже есть </a:t>
            </a:r>
            <a:r>
              <a:rPr lang="ru-RU" sz="2400" i="1" dirty="0" err="1" smtClean="0"/>
              <a:t>восем</a:t>
            </a:r>
            <a:r>
              <a:rPr lang="ru-RU" sz="2400" i="1" dirty="0" smtClean="0"/>
              <a:t>… </a:t>
            </a:r>
            <a:r>
              <a:rPr lang="ru-RU" sz="2400" i="1" dirty="0" err="1" smtClean="0"/>
              <a:t>надцать</a:t>
            </a:r>
            <a:r>
              <a:rPr lang="ru-RU" sz="2400" i="1" dirty="0" smtClean="0"/>
              <a:t> видов обоев.</a:t>
            </a:r>
            <a:endParaRPr lang="ru-RU" sz="2400" dirty="0" smtClean="0"/>
          </a:p>
          <a:p>
            <a:r>
              <a:rPr lang="ru-RU" sz="2400" i="1" dirty="0" smtClean="0"/>
              <a:t>Объем бака – шест..</a:t>
            </a:r>
            <a:r>
              <a:rPr lang="ru-RU" sz="2400" i="1" dirty="0" err="1" smtClean="0"/>
              <a:t>десят</a:t>
            </a:r>
            <a:r>
              <a:rPr lang="ru-RU" sz="2400" i="1" dirty="0" smtClean="0"/>
              <a:t> литров.</a:t>
            </a:r>
            <a:endParaRPr lang="ru-RU" sz="2400" dirty="0" smtClean="0"/>
          </a:p>
          <a:p>
            <a:r>
              <a:rPr lang="ru-RU" sz="2400" i="1" dirty="0" smtClean="0"/>
              <a:t>Выполнено </a:t>
            </a:r>
            <a:r>
              <a:rPr lang="ru-RU" sz="2400" i="1" dirty="0" err="1" smtClean="0"/>
              <a:t>тридцат</a:t>
            </a:r>
            <a:r>
              <a:rPr lang="ru-RU" sz="2400" i="1" dirty="0" smtClean="0"/>
              <a:t> … заданий.</a:t>
            </a:r>
            <a:endParaRPr lang="ru-RU" sz="2400" dirty="0" smtClean="0"/>
          </a:p>
          <a:p>
            <a:r>
              <a:rPr lang="ru-RU" sz="2400" dirty="0" smtClean="0"/>
              <a:t>Вспахали </a:t>
            </a:r>
            <a:r>
              <a:rPr lang="ru-RU" sz="2400" dirty="0" err="1" smtClean="0"/>
              <a:t>девят</a:t>
            </a:r>
            <a:r>
              <a:rPr lang="ru-RU" sz="2400" dirty="0" smtClean="0"/>
              <a:t>..</a:t>
            </a:r>
            <a:r>
              <a:rPr lang="ru-RU" sz="2400" dirty="0" err="1" smtClean="0"/>
              <a:t>надцать</a:t>
            </a:r>
            <a:r>
              <a:rPr lang="ru-RU" sz="2400" dirty="0" smtClean="0"/>
              <a:t> гектаров земли.</a:t>
            </a:r>
          </a:p>
          <a:p>
            <a:r>
              <a:rPr lang="ru-RU" sz="2400" dirty="0" smtClean="0"/>
              <a:t>Заработано </a:t>
            </a:r>
            <a:r>
              <a:rPr lang="ru-RU" sz="2400" dirty="0" err="1" smtClean="0"/>
              <a:t>девят</a:t>
            </a:r>
            <a:r>
              <a:rPr lang="ru-RU" sz="2400" dirty="0" smtClean="0"/>
              <a:t>..сот  тысяч рублей.</a:t>
            </a:r>
          </a:p>
          <a:p>
            <a:r>
              <a:rPr lang="ru-RU" sz="2400" dirty="0" smtClean="0"/>
              <a:t>Построено </a:t>
            </a:r>
            <a:r>
              <a:rPr lang="ru-RU" sz="2400" dirty="0" err="1" smtClean="0"/>
              <a:t>восем</a:t>
            </a:r>
            <a:r>
              <a:rPr lang="ru-RU" sz="2400" dirty="0" smtClean="0"/>
              <a:t>…сот километров дороги.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64807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10. Итоги  урока.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r>
              <a:rPr lang="ru-RU" sz="2400" dirty="0" smtClean="0"/>
              <a:t>- Ребята, какую часть речи мы сегодня с вами повторяли? </a:t>
            </a:r>
          </a:p>
          <a:p>
            <a:r>
              <a:rPr lang="ru-RU" sz="2400" dirty="0" smtClean="0"/>
              <a:t>-  Какая часть речи называется именем числительным? </a:t>
            </a:r>
          </a:p>
          <a:p>
            <a:r>
              <a:rPr lang="ru-RU" sz="2400" dirty="0" smtClean="0"/>
              <a:t>- Имя числительное отвечает на какие вопросы? </a:t>
            </a:r>
          </a:p>
          <a:p>
            <a:r>
              <a:rPr lang="ru-RU" sz="2400" dirty="0" smtClean="0"/>
              <a:t>- Как пишутся числа от 5-20 и 30? </a:t>
            </a:r>
            <a:r>
              <a:rPr lang="ru-RU" sz="2400" dirty="0" smtClean="0">
                <a:solidFill>
                  <a:srgbClr val="C00000"/>
                </a:solidFill>
              </a:rPr>
              <a:t>(от 5 до 20 и 30 пишутся с мягким знаком (</a:t>
            </a:r>
            <a:r>
              <a:rPr lang="ru-RU" sz="2400" dirty="0" err="1" smtClean="0">
                <a:solidFill>
                  <a:srgbClr val="C00000"/>
                </a:solidFill>
              </a:rPr>
              <a:t>ь</a:t>
            </a:r>
            <a:r>
              <a:rPr lang="ru-RU" sz="2400" dirty="0" smtClean="0">
                <a:solidFill>
                  <a:srgbClr val="C00000"/>
                </a:solidFill>
              </a:rPr>
              <a:t>) на конце).</a:t>
            </a:r>
          </a:p>
          <a:p>
            <a:r>
              <a:rPr lang="ru-RU" sz="2400" dirty="0" smtClean="0"/>
              <a:t>- В каких числительных пишется </a:t>
            </a:r>
            <a:r>
              <a:rPr lang="ru-RU" sz="2400" b="1" dirty="0" smtClean="0"/>
              <a:t>Ь</a:t>
            </a:r>
            <a:r>
              <a:rPr lang="ru-RU" sz="2400" dirty="0" smtClean="0"/>
              <a:t> знак в середине слова? </a:t>
            </a:r>
            <a:r>
              <a:rPr lang="ru-RU" sz="2400" dirty="0" smtClean="0">
                <a:solidFill>
                  <a:srgbClr val="C00000"/>
                </a:solidFill>
              </a:rPr>
              <a:t>(50,60,70,80, от 500 до 900).</a:t>
            </a:r>
          </a:p>
          <a:p>
            <a:r>
              <a:rPr lang="ru-RU" sz="2400" dirty="0" smtClean="0"/>
              <a:t>- Как пишутся числительные 90, 200, 300, 400? </a:t>
            </a:r>
            <a:r>
              <a:rPr lang="ru-RU" sz="2400" dirty="0" smtClean="0">
                <a:solidFill>
                  <a:srgbClr val="C00000"/>
                </a:solidFill>
              </a:rPr>
              <a:t>(</a:t>
            </a:r>
            <a:r>
              <a:rPr lang="ru-RU" sz="2400" dirty="0" err="1" smtClean="0">
                <a:solidFill>
                  <a:srgbClr val="C00000"/>
                </a:solidFill>
              </a:rPr>
              <a:t>ДевяностО</a:t>
            </a:r>
            <a:r>
              <a:rPr lang="ru-RU" sz="2400" dirty="0" smtClean="0">
                <a:solidFill>
                  <a:srgbClr val="C00000"/>
                </a:solidFill>
              </a:rPr>
              <a:t>, </a:t>
            </a:r>
            <a:r>
              <a:rPr lang="ru-RU" sz="2400" dirty="0" err="1" smtClean="0">
                <a:solidFill>
                  <a:srgbClr val="C00000"/>
                </a:solidFill>
              </a:rPr>
              <a:t>двестИ</a:t>
            </a:r>
            <a:r>
              <a:rPr lang="ru-RU" sz="2400" dirty="0" smtClean="0">
                <a:solidFill>
                  <a:srgbClr val="C00000"/>
                </a:solidFill>
              </a:rPr>
              <a:t>, </a:t>
            </a:r>
            <a:r>
              <a:rPr lang="ru-RU" sz="2400" dirty="0" err="1" smtClean="0">
                <a:solidFill>
                  <a:srgbClr val="C00000"/>
                </a:solidFill>
              </a:rPr>
              <a:t>тристА</a:t>
            </a:r>
            <a:r>
              <a:rPr lang="ru-RU" sz="2400" dirty="0" smtClean="0">
                <a:solidFill>
                  <a:srgbClr val="C00000"/>
                </a:solidFill>
              </a:rPr>
              <a:t>, </a:t>
            </a:r>
            <a:r>
              <a:rPr lang="ru-RU" sz="2400" dirty="0" err="1" smtClean="0">
                <a:solidFill>
                  <a:srgbClr val="C00000"/>
                </a:solidFill>
              </a:rPr>
              <a:t>четырестА</a:t>
            </a:r>
            <a:r>
              <a:rPr lang="ru-RU" sz="2400" dirty="0" smtClean="0">
                <a:solidFill>
                  <a:srgbClr val="C00000"/>
                </a:solidFill>
              </a:rPr>
              <a:t>).</a:t>
            </a:r>
          </a:p>
          <a:p>
            <a:pPr algn="ctr">
              <a:buNone/>
            </a:pPr>
            <a:endParaRPr lang="ru-RU" sz="1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2" cstate="print"/>
          <a:srcRect l="29606" t="14173" r="20787" b="9449"/>
          <a:stretch>
            <a:fillRect/>
          </a:stretch>
        </p:blipFill>
        <p:spPr bwMode="auto">
          <a:xfrm>
            <a:off x="3851920" y="1700808"/>
            <a:ext cx="2268032" cy="23280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7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7172" name="Рисунок 3" descr="owl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2338" y="0"/>
            <a:ext cx="187166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1071563" y="785813"/>
            <a:ext cx="5357812" cy="612775"/>
          </a:xfrm>
          <a:prstGeom prst="wedgeRoundRectCallout">
            <a:avLst>
              <a:gd name="adj1" fmla="val 77678"/>
              <a:gd name="adj2" fmla="val -52747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Определите часть речи</a:t>
            </a: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 cstate="print"/>
          <a:srcRect l="11810" t="6096" r="14172"/>
          <a:stretch>
            <a:fillRect/>
          </a:stretch>
        </p:blipFill>
        <p:spPr bwMode="auto">
          <a:xfrm rot="612456">
            <a:off x="6419850" y="1958975"/>
            <a:ext cx="2257425" cy="332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5" cstate="print"/>
          <a:srcRect l="7509" t="7559" r="8760" b="7559"/>
          <a:stretch>
            <a:fillRect/>
          </a:stretch>
        </p:blipFill>
        <p:spPr bwMode="auto">
          <a:xfrm>
            <a:off x="4355976" y="4221088"/>
            <a:ext cx="1495056" cy="200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72816"/>
            <a:ext cx="7762056" cy="316865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Пятый этаж</a:t>
            </a:r>
          </a:p>
          <a:p>
            <a:pPr eaLnBrk="1" hangingPunct="1">
              <a:buFont typeface="Arial" charset="0"/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Пятиэтажный дом</a:t>
            </a:r>
          </a:p>
          <a:p>
            <a:pPr eaLnBrk="1" hangingPunct="1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Медный пятак</a:t>
            </a:r>
          </a:p>
          <a:p>
            <a:pPr eaLnBrk="1" hangingPunct="1">
              <a:buFont typeface="Arial" charset="0"/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Пять этажей </a:t>
            </a:r>
          </a:p>
          <a:p>
            <a:pPr eaLnBrk="1" hangingPunct="1">
              <a:buFont typeface="Arial" charset="0"/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Пятерка</a:t>
            </a:r>
          </a:p>
          <a:p>
            <a:pPr eaLnBrk="1" hangingPunct="1">
              <a:buFont typeface="Arial" charset="0"/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Пятилетний малыш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24744"/>
            <a:ext cx="6192688" cy="432048"/>
          </a:xfrm>
        </p:spPr>
        <p:txBody>
          <a:bodyPr/>
          <a:lstStyle/>
          <a:p>
            <a:r>
              <a:rPr lang="kk-KZ" b="1" dirty="0" smtClean="0"/>
              <a:t/>
            </a:r>
            <a:br>
              <a:rPr lang="kk-KZ" b="1" dirty="0" smtClean="0"/>
            </a:br>
            <a:r>
              <a:rPr lang="kk-KZ" b="1" dirty="0" smtClean="0">
                <a:solidFill>
                  <a:srgbClr val="002060"/>
                </a:solidFill>
              </a:rPr>
              <a:t>11. Рефлексия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r>
              <a:rPr lang="ru-RU" b="1" dirty="0" smtClean="0"/>
              <a:t> </a:t>
            </a:r>
            <a:r>
              <a:rPr lang="ru-RU" dirty="0" smtClean="0"/>
              <a:t>Сегодня  я  узнал  …</a:t>
            </a:r>
            <a:endParaRPr lang="ru-RU" i="1" dirty="0" smtClean="0"/>
          </a:p>
          <a:p>
            <a:r>
              <a:rPr lang="kk-KZ" dirty="0" smtClean="0"/>
              <a:t>     Я научился правильно писать ......... </a:t>
            </a:r>
            <a:endParaRPr lang="ru-RU" dirty="0" smtClean="0"/>
          </a:p>
          <a:p>
            <a:r>
              <a:rPr lang="ru-RU" dirty="0" smtClean="0"/>
              <a:t>         Было  интересно  узнать  …</a:t>
            </a:r>
          </a:p>
          <a:p>
            <a:r>
              <a:rPr lang="ru-RU" dirty="0" smtClean="0"/>
              <a:t>              </a:t>
            </a:r>
            <a:r>
              <a:rPr lang="kk-KZ" dirty="0" smtClean="0"/>
              <a:t>Помогал мне...</a:t>
            </a:r>
            <a:endParaRPr lang="ru-RU" dirty="0" smtClean="0"/>
          </a:p>
          <a:p>
            <a:r>
              <a:rPr lang="ru-RU" dirty="0" smtClean="0"/>
              <a:t>                  </a:t>
            </a:r>
            <a:r>
              <a:rPr lang="kk-KZ" dirty="0" smtClean="0"/>
              <a:t>Труднее всего было....</a:t>
            </a:r>
            <a:r>
              <a:rPr lang="ru-RU" dirty="0" smtClean="0"/>
              <a:t>    </a:t>
            </a:r>
            <a:r>
              <a:rPr lang="ru-RU" b="1" dirty="0" smtClean="0"/>
              <a:t>         </a:t>
            </a:r>
            <a:endParaRPr lang="ru-RU" dirty="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4400" b="1" dirty="0" smtClean="0">
                <a:solidFill>
                  <a:srgbClr val="002060"/>
                </a:solidFill>
              </a:rPr>
              <a:t>12.Выставление оценок.</a:t>
            </a:r>
            <a:r>
              <a:rPr lang="ru-RU" sz="4400" dirty="0" smtClean="0">
                <a:solidFill>
                  <a:srgbClr val="002060"/>
                </a:solidFill>
              </a:rPr>
              <a:t> </a:t>
            </a:r>
          </a:p>
          <a:p>
            <a:pPr algn="ctr">
              <a:buNone/>
            </a:pPr>
            <a:r>
              <a:rPr lang="ru-RU" sz="4400" dirty="0" smtClean="0"/>
              <a:t>– Я  рада, что вам на уроке было интересно. Вы отлично поработали! </a:t>
            </a:r>
          </a:p>
          <a:p>
            <a:pPr algn="ctr">
              <a:buNone/>
            </a:pPr>
            <a:endParaRPr lang="ru-RU" sz="4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1268761"/>
            <a:ext cx="7666111" cy="1008111"/>
          </a:xfrm>
        </p:spPr>
        <p:txBody>
          <a:bodyPr/>
          <a:lstStyle/>
          <a:p>
            <a:r>
              <a:rPr lang="ru-RU" sz="7200" b="1" dirty="0" smtClean="0">
                <a:solidFill>
                  <a:srgbClr val="7030A0"/>
                </a:solidFill>
              </a:rPr>
              <a:t>Спасибо за урок!</a:t>
            </a:r>
            <a:endParaRPr lang="ru-RU" sz="7200" b="1" dirty="0">
              <a:solidFill>
                <a:srgbClr val="7030A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636912"/>
            <a:ext cx="4716016" cy="353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351155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Презентацию к уроку русского языка в 9 классе подготовила учитель русского языка и литературы Назарова Е. А</a:t>
            </a:r>
            <a:r>
              <a:rPr lang="ru-RU" dirty="0" smtClean="0">
                <a:solidFill>
                  <a:srgbClr val="7030A0"/>
                </a:solidFill>
              </a:rPr>
              <a:t>.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3857628"/>
            <a:ext cx="7972452" cy="2451732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4400" dirty="0" smtClean="0">
              <a:solidFill>
                <a:schemeClr val="accent2"/>
              </a:solidFill>
            </a:endParaRPr>
          </a:p>
          <a:p>
            <a:pPr>
              <a:buNone/>
            </a:pPr>
            <a:r>
              <a:rPr lang="ru-RU" sz="4400" b="1" dirty="0" smtClean="0">
                <a:solidFill>
                  <a:srgbClr val="FF0000"/>
                </a:solidFill>
              </a:rPr>
              <a:t>СПАСИБО ЗА ВНИМАНИЕ!</a:t>
            </a:r>
            <a:endParaRPr lang="ru-RU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3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1456</TotalTime>
  <Words>1357</Words>
  <Application>Microsoft Office PowerPoint</Application>
  <PresentationFormat>Экран (4:3)</PresentationFormat>
  <Paragraphs>271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Тема3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Двадцать девятое января. Классная работа. Правописание имён числительных .</vt:lpstr>
      <vt:lpstr>Имя числительное </vt:lpstr>
      <vt:lpstr>Имя числительное </vt:lpstr>
      <vt:lpstr>Слайд 13</vt:lpstr>
      <vt:lpstr>Слайд 14</vt:lpstr>
      <vt:lpstr>Обра тите внимание на таблицу "Вопросник" и ответьте на вопросы обоих столбиков письменно                                                             Таблица  вопросов. </vt:lpstr>
      <vt:lpstr>Слайд 16</vt:lpstr>
      <vt:lpstr>Пиши правильно!</vt:lpstr>
      <vt:lpstr>Пиши правильно!</vt:lpstr>
      <vt:lpstr>Пиши правильно!</vt:lpstr>
      <vt:lpstr>Пиши правильно!</vt:lpstr>
      <vt:lpstr>Карточка 1.</vt:lpstr>
      <vt:lpstr>Слайд 22</vt:lpstr>
      <vt:lpstr>Слайд 23</vt:lpstr>
      <vt:lpstr>Карточка №3.</vt:lpstr>
      <vt:lpstr>Карточка №3.(проверить)</vt:lpstr>
      <vt:lpstr>Слайд 26</vt:lpstr>
      <vt:lpstr>Слайд 27</vt:lpstr>
      <vt:lpstr> Карточка №4.( 1 уровень) </vt:lpstr>
      <vt:lpstr>Карточка №4.(2 уровень)</vt:lpstr>
      <vt:lpstr>Карточка №4.(3 уровень)</vt:lpstr>
      <vt:lpstr>Полминутки для шутки </vt:lpstr>
      <vt:lpstr>  </vt:lpstr>
      <vt:lpstr>Карточка № 5 </vt:lpstr>
      <vt:lpstr> 10. Итоги  урока. </vt:lpstr>
      <vt:lpstr>Слайд 35</vt:lpstr>
      <vt:lpstr> 11. Рефлексия </vt:lpstr>
      <vt:lpstr>Слайд 37</vt:lpstr>
      <vt:lpstr>Слайд 38</vt:lpstr>
      <vt:lpstr> Презентацию к уроку русского языка в 9 классе подготовила учитель русского языка и литературы Назарова Е. А.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Имя числительное как часть речи</dc:title>
  <dc:creator>Ахметшина</dc:creator>
  <cp:lastModifiedBy>Админ</cp:lastModifiedBy>
  <cp:revision>191</cp:revision>
  <dcterms:created xsi:type="dcterms:W3CDTF">2008-07-04T14:08:03Z</dcterms:created>
  <dcterms:modified xsi:type="dcterms:W3CDTF">2019-01-12T09:57:20Z</dcterms:modified>
</cp:coreProperties>
</file>