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40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68" r:id="rId4"/>
    <p:sldId id="258" r:id="rId5"/>
    <p:sldId id="269" r:id="rId6"/>
    <p:sldId id="259" r:id="rId7"/>
    <p:sldId id="260" r:id="rId8"/>
    <p:sldId id="261" r:id="rId9"/>
    <p:sldId id="264" r:id="rId10"/>
    <p:sldId id="262" r:id="rId11"/>
    <p:sldId id="270" r:id="rId12"/>
    <p:sldId id="263" r:id="rId13"/>
    <p:sldId id="265" r:id="rId14"/>
    <p:sldId id="267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A349BE-E263-49D6-8AFB-B1139D551CF9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FB2716-A86F-4ABD-A1EA-3ED4BCC486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407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B2716-A86F-4ABD-A1EA-3ED4BCC4865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480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hyperlink" Target="&#1044;&#1088;&#1086;&#1073;&#1080;%20&#1085;&#1072;%20&#1087;&#1072;&#1084;&#1103;&#1090;&#1100;.docx" TargetMode="External"/><Relationship Id="rId7" Type="http://schemas.openxmlformats.org/officeDocument/2006/relationships/image" Target="../media/image18.gif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slide" Target="slide14.xml"/><Relationship Id="rId4" Type="http://schemas.openxmlformats.org/officeDocument/2006/relationships/slide" Target="slide13.xml"/><Relationship Id="rId9" Type="http://schemas.openxmlformats.org/officeDocument/2006/relationships/image" Target="../media/image2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32.gif"/><Relationship Id="rId3" Type="http://schemas.openxmlformats.org/officeDocument/2006/relationships/image" Target="../media/image23.gif"/><Relationship Id="rId7" Type="http://schemas.openxmlformats.org/officeDocument/2006/relationships/image" Target="../media/image27.gif"/><Relationship Id="rId12" Type="http://schemas.openxmlformats.org/officeDocument/2006/relationships/image" Target="../media/image31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11" Type="http://schemas.openxmlformats.org/officeDocument/2006/relationships/image" Target="../media/image30.gif"/><Relationship Id="rId5" Type="http://schemas.openxmlformats.org/officeDocument/2006/relationships/image" Target="../media/image25.gif"/><Relationship Id="rId10" Type="http://schemas.openxmlformats.org/officeDocument/2006/relationships/image" Target="../media/image29.gif"/><Relationship Id="rId4" Type="http://schemas.openxmlformats.org/officeDocument/2006/relationships/image" Target="../media/image24.gif"/><Relationship Id="rId9" Type="http://schemas.openxmlformats.org/officeDocument/2006/relationships/image" Target="../media/image28.gif"/><Relationship Id="rId14" Type="http://schemas.openxmlformats.org/officeDocument/2006/relationships/image" Target="../media/image33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171" y="156957"/>
            <a:ext cx="85689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/>
              <a:t>ТЕМА: Опыт раннего выявления отставания и своевременного предупреждения пробелов в знаниях учащихся.</a:t>
            </a:r>
          </a:p>
          <a:p>
            <a:pPr algn="r"/>
            <a:r>
              <a:rPr lang="ru-RU" sz="1600" b="1" i="1" dirty="0" smtClean="0"/>
              <a:t>Подготовила Тарасова С</a:t>
            </a:r>
            <a:r>
              <a:rPr lang="en-US" sz="1600" b="1" i="1" dirty="0" smtClean="0"/>
              <a:t>.</a:t>
            </a:r>
            <a:r>
              <a:rPr lang="ru-RU" sz="1600" b="1" i="1" dirty="0" smtClean="0"/>
              <a:t>М</a:t>
            </a:r>
            <a:r>
              <a:rPr lang="en-US" sz="1600" b="1" i="1" dirty="0" smtClean="0"/>
              <a:t>.</a:t>
            </a:r>
            <a:endParaRPr lang="ru-RU" sz="16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0" b="5303"/>
          <a:stretch/>
        </p:blipFill>
        <p:spPr>
          <a:xfrm>
            <a:off x="0" y="1815882"/>
            <a:ext cx="9144000" cy="504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12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51" y="0"/>
            <a:ext cx="91439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spc="300" dirty="0" smtClean="0">
                <a:ea typeface="Times New Roman" panose="02020603050405020304" pitchFamily="18" charset="0"/>
              </a:rPr>
              <a:t>Цель</a:t>
            </a:r>
            <a:r>
              <a:rPr lang="ru-RU" sz="2000" b="1" i="1" spc="300" dirty="0" smtClean="0">
                <a:ea typeface="Times New Roman" panose="02020603050405020304" pitchFamily="18" charset="0"/>
              </a:rPr>
              <a:t>: </a:t>
            </a:r>
            <a:r>
              <a:rPr lang="ru-RU" sz="2000" b="1" i="1" dirty="0" smtClean="0"/>
              <a:t>проанализировать причины отставания школьников, пути его преодоления и предупреждения.</a:t>
            </a:r>
          </a:p>
          <a:p>
            <a:pPr algn="ctr"/>
            <a:r>
              <a:rPr lang="ru-RU" sz="2000" b="1" i="1" u="sng" spc="300" dirty="0" smtClean="0">
                <a:ea typeface="Times New Roman" panose="02020603050405020304" pitchFamily="18" charset="0"/>
              </a:rPr>
              <a:t>Задачи</a:t>
            </a:r>
            <a:r>
              <a:rPr lang="ru-RU" sz="2000" b="1" i="1" spc="300" dirty="0" smtClean="0">
                <a:ea typeface="Times New Roman" panose="02020603050405020304" pitchFamily="18" charset="0"/>
              </a:rPr>
              <a:t>:1)</a:t>
            </a:r>
            <a:r>
              <a:rPr lang="ru-RU" sz="2000" b="1" i="1" dirty="0" smtClean="0"/>
              <a:t>проанализировать литературу по проблеме исследования;</a:t>
            </a:r>
          </a:p>
          <a:p>
            <a:pPr algn="ctr"/>
            <a:r>
              <a:rPr lang="ru-RU" sz="2000" b="1" i="1" dirty="0" smtClean="0"/>
              <a:t>2) </a:t>
            </a:r>
            <a:r>
              <a:rPr lang="ru-RU" sz="2000" b="1" i="1" dirty="0"/>
              <a:t>р</a:t>
            </a:r>
            <a:r>
              <a:rPr lang="ru-RU" sz="2000" b="1" i="1" dirty="0" smtClean="0"/>
              <a:t>ассмотреть понятия «неуспеваемость» и «отставания». </a:t>
            </a:r>
          </a:p>
          <a:p>
            <a:pPr algn="ctr"/>
            <a:r>
              <a:rPr lang="ru-RU" sz="2000" b="1" i="1" dirty="0" smtClean="0"/>
              <a:t>Определить причины отставания;</a:t>
            </a:r>
          </a:p>
          <a:p>
            <a:pPr algn="ctr"/>
            <a:r>
              <a:rPr lang="ru-RU" sz="2000" b="1" i="1" dirty="0" smtClean="0"/>
              <a:t>3) Выявить пути по своевременному преодолению отставания в обучении детей.</a:t>
            </a:r>
            <a:endParaRPr lang="ru-RU" sz="2000" b="1" i="1" dirty="0"/>
          </a:p>
          <a:p>
            <a:pPr>
              <a:spcAft>
                <a:spcPts val="0"/>
              </a:spcAft>
            </a:pP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8" name="Picture 12" descr="doc1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44" y="2924944"/>
            <a:ext cx="176616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9" descr="озарение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630" y="1529916"/>
            <a:ext cx="2235646" cy="2790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5" descr="0d7bfbb42edcbbc148491e5164e3ef67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910" y="2047123"/>
            <a:ext cx="1367979" cy="1438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4" descr="45# underconstruction&#10;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663" y="3526121"/>
            <a:ext cx="1728192" cy="180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910" y="5326320"/>
            <a:ext cx="1656184" cy="14161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334" y="4750256"/>
            <a:ext cx="2040632" cy="19922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2636912"/>
            <a:ext cx="1176535" cy="268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4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6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3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8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3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8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35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8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850"/>
                            </p:stCondLst>
                            <p:childTnLst>
                              <p:par>
                                <p:cTn id="55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116632"/>
            <a:ext cx="91085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 </a:t>
            </a:r>
            <a:r>
              <a:rPr lang="ru-RU" sz="2200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неуспеваемостью</a:t>
            </a:r>
            <a:r>
              <a:rPr lang="ru-RU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понимается ситуация, в которой поведение и результаты обучения не соответствуют воспитательным и дидактическим требованиям школы. </a:t>
            </a:r>
            <a:endParaRPr lang="ru-RU" sz="2200" b="1" i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2200" b="1" i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894" y="1335663"/>
            <a:ext cx="88550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2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Предупреждение </a:t>
            </a:r>
            <a:r>
              <a:rPr lang="ru-RU" sz="2200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неуспеваемости</a:t>
            </a:r>
            <a:r>
              <a:rPr lang="ru-RU" sz="22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предполагает своевременное обнаружение и устранение всех ее элементов.</a:t>
            </a:r>
            <a:endParaRPr lang="ru-RU" sz="22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1015" y="2564904"/>
            <a:ext cx="7911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dirty="0" smtClean="0"/>
              <a:t>НЕУСПЕВАЕМОСТЬ – ОТСТАВАНИЕ В УЧЕНИИ…</a:t>
            </a:r>
            <a:endParaRPr lang="ru-RU" sz="22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496" y="3573016"/>
            <a:ext cx="918116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sz="2200" b="1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Отставание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это невыполнение требований (или одного из них), которое имеет место на одном из промежуточных этапов внутри того отрезка учебного процесса, который служит временной рамкой для определения успеваемости. </a:t>
            </a:r>
            <a:endParaRPr lang="ru-RU" sz="22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ctr">
              <a:spcAft>
                <a:spcPts val="0"/>
              </a:spcAft>
            </a:pPr>
            <a:r>
              <a:rPr lang="ru-RU" sz="22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Слово </a:t>
            </a:r>
            <a:r>
              <a:rPr lang="ru-RU" sz="2200" b="1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«отставание»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обозначает и процесс накапливания невыполнений требований, и каждый отдельный случай такого невыполнения, т. е. один из моментов этого процесса. </a:t>
            </a:r>
            <a:endParaRPr lang="ru-RU" sz="22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29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6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1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9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854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05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4000">
        <p14:gallery dir="l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33098" y="3671694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нутренние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субъективные, исходящие в основном от самого </a:t>
            </a: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ученика</a:t>
            </a:r>
            <a:endParaRPr lang="ru-RU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45466" y="227687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ПРИЧИНЫ</a:t>
            </a:r>
            <a:endParaRPr lang="ru-RU" sz="2400" b="1" i="1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3745466" y="2755650"/>
            <a:ext cx="384176" cy="540041"/>
          </a:xfrm>
          <a:prstGeom prst="downArrow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399365" y="3727376"/>
            <a:ext cx="28885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Внешние, объективные, в основном не зависящие от </a:t>
            </a: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ученика</a:t>
            </a:r>
            <a:endParaRPr lang="ru-RU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Волна 15"/>
          <p:cNvSpPr/>
          <p:nvPr/>
        </p:nvSpPr>
        <p:spPr>
          <a:xfrm>
            <a:off x="521934" y="3144925"/>
            <a:ext cx="3456384" cy="2088232"/>
          </a:xfrm>
          <a:prstGeom prst="wav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7" name="Волна 16"/>
          <p:cNvSpPr/>
          <p:nvPr/>
        </p:nvSpPr>
        <p:spPr>
          <a:xfrm>
            <a:off x="5372725" y="3238915"/>
            <a:ext cx="3456384" cy="2088232"/>
          </a:xfrm>
          <a:prstGeom prst="wav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1597" y="548680"/>
            <a:ext cx="8020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Специалисты отмечают, что проблема неуспеваемости является и </a:t>
            </a:r>
            <a:r>
              <a:rPr lang="ru-RU" b="1" i="1" u="sng" dirty="0" smtClean="0"/>
              <a:t>педагогической</a:t>
            </a:r>
            <a:r>
              <a:rPr lang="ru-RU" b="1" i="1" dirty="0" smtClean="0"/>
              <a:t>, и </a:t>
            </a:r>
            <a:r>
              <a:rPr lang="ru-RU" b="1" i="1" u="sng" dirty="0" smtClean="0"/>
              <a:t>медицинской</a:t>
            </a:r>
            <a:r>
              <a:rPr lang="ru-RU" b="1" i="1" dirty="0" smtClean="0"/>
              <a:t>, и </a:t>
            </a:r>
            <a:r>
              <a:rPr lang="ru-RU" b="1" i="1" u="sng" dirty="0" smtClean="0"/>
              <a:t>психологической</a:t>
            </a:r>
            <a:r>
              <a:rPr lang="ru-RU" b="1" i="1" dirty="0" smtClean="0"/>
              <a:t>, и </a:t>
            </a:r>
            <a:r>
              <a:rPr lang="ru-RU" b="1" i="1" u="sng" dirty="0" smtClean="0"/>
              <a:t>социальной</a:t>
            </a:r>
            <a:r>
              <a:rPr lang="ru-RU" b="1" i="1" dirty="0" smtClean="0"/>
              <a:t>.</a:t>
            </a:r>
            <a:endParaRPr lang="ru-RU" b="1" i="1" dirty="0"/>
          </a:p>
        </p:txBody>
      </p:sp>
      <p:sp>
        <p:nvSpPr>
          <p:cNvPr id="18" name="Стрелка вниз 17"/>
          <p:cNvSpPr/>
          <p:nvPr/>
        </p:nvSpPr>
        <p:spPr>
          <a:xfrm>
            <a:off x="5222249" y="2755650"/>
            <a:ext cx="384176" cy="540041"/>
          </a:xfrm>
          <a:prstGeom prst="downArrow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857133" y="2775593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327006" y="2775593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88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 animBg="1"/>
      <p:bldP spid="15" grpId="0"/>
      <p:bldP spid="16" grpId="0" animBg="1"/>
      <p:bldP spid="17" grpId="0" animBg="1"/>
      <p:bldP spid="18" grpId="0" animBg="1"/>
      <p:bldP spid="4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462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нутренние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субъективные, исходящие в основном от самого </a:t>
            </a:r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ученика</a:t>
            </a:r>
            <a:endParaRPr lang="ru-RU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85671" y="839429"/>
            <a:ext cx="39694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недостаточное развитие у школьников мышления и других познавательных процессов, неготовность этих детей к напряжённому интеллектуальному труду в процессе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обучения</a:t>
            </a:r>
            <a:endParaRPr lang="ru-RU" b="1" i="1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915816" y="430667"/>
            <a:ext cx="1000132" cy="49941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5436096" y="1052736"/>
            <a:ext cx="3707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1028700" algn="l"/>
              </a:tabLst>
            </a:pP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низкий 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уровень навыков учебного труда школьников (невнимательность на уроках, непонимание до конца излагаемого материала</a:t>
            </a: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ru-RU" sz="12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5320330" y="444702"/>
            <a:ext cx="1512168" cy="63878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0" y="321501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нежелание ученика учиться из-за отсутствия достаточно сильных положительных стимулов к самому процессу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учения</a:t>
            </a:r>
            <a:endParaRPr lang="ru-RU" b="1" i="1" dirty="0"/>
          </a:p>
        </p:txBody>
      </p:sp>
      <p:cxnSp>
        <p:nvCxnSpPr>
          <p:cNvPr id="18" name="Скругленная соединительная линия 17"/>
          <p:cNvCxnSpPr/>
          <p:nvPr/>
        </p:nvCxnSpPr>
        <p:spPr>
          <a:xfrm rot="5400000">
            <a:off x="2511949" y="1515000"/>
            <a:ext cx="2733696" cy="666329"/>
          </a:xfrm>
          <a:prstGeom prst="curvedConnector3">
            <a:avLst>
              <a:gd name="adj1" fmla="val 67232"/>
            </a:avLst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5156802" y="2891845"/>
            <a:ext cx="34299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342900" algn="l"/>
                <a:tab pos="571500" algn="l"/>
              </a:tabLst>
            </a:pP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большое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количество пропусков по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болезни</a:t>
            </a:r>
            <a:endParaRPr lang="ru-RU" sz="11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1" name="Скругленная соединительная линия 30"/>
          <p:cNvCxnSpPr/>
          <p:nvPr/>
        </p:nvCxnSpPr>
        <p:spPr>
          <a:xfrm rot="16200000" flipH="1">
            <a:off x="4263094" y="1373226"/>
            <a:ext cx="2371618" cy="576062"/>
          </a:xfrm>
          <a:prstGeom prst="curvedConnector3">
            <a:avLst>
              <a:gd name="adj1" fmla="val 50000"/>
            </a:avLst>
          </a:prstGeom>
          <a:ln w="22225" cap="rnd">
            <a:solidFill>
              <a:schemeClr val="tx1"/>
            </a:solidFill>
            <a:miter lim="800000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5364088" y="3880210"/>
            <a:ext cx="3366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342900" algn="l"/>
                <a:tab pos="571500" algn="l"/>
              </a:tabLst>
            </a:pPr>
            <a:r>
              <a:rPr lang="ru-RU" b="1" i="1" dirty="0" smtClean="0"/>
              <a:t>недисциплинированность учеников</a:t>
            </a:r>
            <a:endParaRPr lang="ru-RU" sz="11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7" name="Скругленная соединительная линия 46"/>
          <p:cNvCxnSpPr/>
          <p:nvPr/>
        </p:nvCxnSpPr>
        <p:spPr>
          <a:xfrm rot="16200000" flipH="1">
            <a:off x="3379345" y="1742436"/>
            <a:ext cx="3449541" cy="826005"/>
          </a:xfrm>
          <a:prstGeom prst="curvedConnector3">
            <a:avLst>
              <a:gd name="adj1" fmla="val 85091"/>
            </a:avLst>
          </a:prstGeom>
          <a:ln w="22225" cap="rnd">
            <a:solidFill>
              <a:schemeClr val="tx1"/>
            </a:solidFill>
            <a:miter lim="800000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4898432" y="4986626"/>
            <a:ext cx="4031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личная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неприязнь ученика к учителю</a:t>
            </a:r>
            <a:endParaRPr lang="ru-RU" b="1" i="1" dirty="0"/>
          </a:p>
        </p:txBody>
      </p:sp>
      <p:cxnSp>
        <p:nvCxnSpPr>
          <p:cNvPr id="51" name="Скругленная соединительная линия 50"/>
          <p:cNvCxnSpPr/>
          <p:nvPr/>
        </p:nvCxnSpPr>
        <p:spPr>
          <a:xfrm rot="16200000" flipH="1">
            <a:off x="2551611" y="2393964"/>
            <a:ext cx="4429069" cy="756253"/>
          </a:xfrm>
          <a:prstGeom prst="curvedConnector3">
            <a:avLst>
              <a:gd name="adj1" fmla="val 73791"/>
            </a:avLst>
          </a:prstGeom>
          <a:ln w="22225" cap="rnd">
            <a:solidFill>
              <a:schemeClr val="tx1"/>
            </a:solidFill>
            <a:miter lim="800000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695163"/>
            <a:ext cx="1733550" cy="1905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773" y="5355958"/>
            <a:ext cx="211455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5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65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5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13" grpId="0"/>
      <p:bldP spid="16" grpId="0"/>
      <p:bldP spid="29" grpId="0"/>
      <p:bldP spid="45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928" y="2348880"/>
            <a:ext cx="16561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Внешние, объективные, в основном не зависящие от ученика</a:t>
            </a:r>
            <a:endParaRPr lang="ru-RU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0020" y="548680"/>
            <a:ext cx="315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некачественная работа учителя-предметника из-за плохого знания предмета и методики его преподавания.</a:t>
            </a: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48064" y="553399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отсутствие у школьников способностей к данному предмету</a:t>
            </a:r>
            <a:endParaRPr lang="ru-RU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164214"/>
            <a:ext cx="25339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неблагополучная семья</a:t>
            </a:r>
            <a:endParaRPr lang="ru-RU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88075" y="2798719"/>
            <a:ext cx="2063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проблема “улицы”</a:t>
            </a:r>
            <a:endParaRPr lang="ru-RU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3933056"/>
            <a:ext cx="2979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профилактическая двойка</a:t>
            </a:r>
            <a:endParaRPr lang="ru-RU" b="1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375013" y="4145700"/>
            <a:ext cx="3176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резмерная учебная нагрузка </a:t>
            </a:r>
            <a:endParaRPr lang="ru-RU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217009" y="4706560"/>
            <a:ext cx="1194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экзамены</a:t>
            </a:r>
            <a:endParaRPr lang="ru-RU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19516" y="5297776"/>
            <a:ext cx="3761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/>
              <a:t>завышенные ожидания родителей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H="1" flipV="1">
            <a:off x="3335324" y="1476729"/>
            <a:ext cx="1084193" cy="8542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5431560" y="1379678"/>
            <a:ext cx="868632" cy="10272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 flipV="1">
            <a:off x="2947284" y="2554292"/>
            <a:ext cx="1048652" cy="2133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0" idx="1"/>
          </p:cNvCxnSpPr>
          <p:nvPr/>
        </p:nvCxnSpPr>
        <p:spPr>
          <a:xfrm>
            <a:off x="5580112" y="2767599"/>
            <a:ext cx="907963" cy="21578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2987824" y="3514338"/>
            <a:ext cx="936104" cy="4187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2324235" y="3848584"/>
            <a:ext cx="1934655" cy="9736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4992580" y="3848584"/>
            <a:ext cx="369059" cy="15247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5732512" y="3666738"/>
            <a:ext cx="504056" cy="56407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615" y="1748423"/>
            <a:ext cx="1524000" cy="101917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193" y="4569833"/>
            <a:ext cx="1247775" cy="5048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110" y="3087544"/>
            <a:ext cx="619125" cy="81915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356" y="5109281"/>
            <a:ext cx="1480056" cy="132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9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0" grpId="0"/>
      <p:bldP spid="11" grpId="0"/>
      <p:bldP spid="12" grpId="0"/>
      <p:bldP spid="1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164" y="548680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Современная дидактика в качестве основных путей преодоления неуспеваемости предлагает следующие:</a:t>
            </a:r>
            <a:endParaRPr lang="ru-RU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Педагогическая профилактика - поиски оптимальных педагогических систем, в том числе применение активных методов и форм обучения, новых педагогических технологий, проблемного и программированного обучения, информатизация педагогической деятельности. </a:t>
            </a:r>
            <a:endParaRPr lang="ru-RU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Педагогическая диагностика - систематический контроль и оценка результатов обучения, своевременное выявление пробелов. Для этого применяются беседы учителя с учениками, родителями, наблюдение за трудным учеником с фиксацией данных в дневнике учителя, проведение тестов, анализ результатов, обобщение их в виде таблиц по видам допущенных ошибок. </a:t>
            </a:r>
            <a:endParaRPr lang="ru-RU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Педагогическая терапия - меры по устранению отставаний в учебе. В отечественной школе это дополнительные занятия. На Западе - группы выравнивания. Преимущества последних в том, что занятия в них проводятся по результатам серьезной диагностики, с подбором групповых и индивидуальных средств обучения.</a:t>
            </a:r>
            <a:endParaRPr lang="ru-RU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Воспитательное воздействие. Поскольку неудачи в учебе связаны чаще всего с плохим воспитанием, то с неуспевающими учениками должна вестись индивидуальная планируемая воспитательная работа, которая включает и работу с семьей школьника.</a:t>
            </a:r>
            <a:endParaRPr lang="ru-RU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63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24744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Таким </a:t>
            </a:r>
            <a:r>
              <a:rPr lang="ru-RU" b="1" i="1" dirty="0"/>
              <a:t>образом, действия учителя в </a:t>
            </a:r>
            <a:r>
              <a:rPr lang="ru-RU" b="1" i="1" dirty="0" smtClean="0"/>
              <a:t>выявлении и предупреждении пробелов в знаниях учащихся</a:t>
            </a:r>
            <a:r>
              <a:rPr lang="ru-RU" b="1" i="1" dirty="0"/>
              <a:t> </a:t>
            </a:r>
            <a:r>
              <a:rPr lang="ru-RU" b="1" i="1" dirty="0" smtClean="0"/>
              <a:t>сводятся </a:t>
            </a:r>
            <a:r>
              <a:rPr lang="ru-RU" b="1" i="1" dirty="0"/>
              <a:t>к следующему: 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/>
              <a:t>К началу учебного года в личном журнале отразить сведения об учебных возможностях учеников. 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 smtClean="0"/>
              <a:t>Изучить </a:t>
            </a:r>
            <a:r>
              <a:rPr lang="ru-RU" b="1" i="1" dirty="0"/>
              <a:t>возможные причины неуспеваемости отстающих и в меру сил нейтрализовать их. 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/>
              <a:t>Учить детей навыкам самостоятельной работы. Обучать родителей навыкам систематической помощи своему ребенку. 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/>
              <a:t>Создавать ситуации успеха  </a:t>
            </a:r>
            <a:r>
              <a:rPr lang="ru-RU" b="1" i="1" dirty="0" smtClean="0"/>
              <a:t>на уроках. </a:t>
            </a:r>
            <a:endParaRPr lang="ru-RU" b="1" i="1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/>
              <a:t>Обучать учащихся системе работы с текстом учебника, выполнения домашних заданий. 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/>
              <a:t>Организовать постоянный контроль за учебной работой </a:t>
            </a:r>
            <a:r>
              <a:rPr lang="ru-RU" b="1" i="1" dirty="0" smtClean="0"/>
              <a:t> </a:t>
            </a:r>
            <a:r>
              <a:rPr lang="ru-RU" b="1" i="1" dirty="0"/>
              <a:t>учеников. 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/>
              <a:t>Активно привлекать детей в систему внеурочной работы по своему предмету. 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b="1" i="1" dirty="0"/>
              <a:t>Организовать дополнительные </a:t>
            </a:r>
            <a:r>
              <a:rPr lang="ru-RU" b="1" i="1" dirty="0" smtClean="0"/>
              <a:t>занятия. </a:t>
            </a:r>
            <a:endParaRPr lang="ru-RU" b="1" i="1" dirty="0"/>
          </a:p>
          <a:p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42614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0"/>
            <a:ext cx="87129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В преодолении </a:t>
            </a:r>
            <a:r>
              <a:rPr lang="ru-RU" b="1" i="1" smtClean="0"/>
              <a:t>и предупреждения отставания </a:t>
            </a:r>
            <a:r>
              <a:rPr lang="ru-RU" b="1" i="1" dirty="0" smtClean="0"/>
              <a:t>и пробелов можно использовать: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>
                <a:hlinkClick r:id="rId2" action="ppaction://hlinksldjump"/>
              </a:rPr>
              <a:t>опорные настенные </a:t>
            </a:r>
            <a:r>
              <a:rPr lang="ru-RU" b="1" i="1" dirty="0" smtClean="0">
                <a:hlinkClick r:id="rId2" action="ppaction://hlinksldjump"/>
              </a:rPr>
              <a:t>таблицы</a:t>
            </a:r>
            <a:endParaRPr lang="ru-RU" b="1" i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общение </a:t>
            </a:r>
            <a:r>
              <a:rPr lang="ru-RU" b="1" i="1" dirty="0"/>
              <a:t>со старшим школьником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>
                <a:hlinkClick r:id="rId3" action="ppaction://hlinkfile"/>
              </a:rPr>
              <a:t>задания </a:t>
            </a:r>
            <a:r>
              <a:rPr lang="ru-RU" b="1" i="1" dirty="0">
                <a:hlinkClick r:id="rId3" action="ppaction://hlinkfile"/>
              </a:rPr>
              <a:t>на </a:t>
            </a:r>
            <a:r>
              <a:rPr lang="ru-RU" b="1" i="1" dirty="0" smtClean="0">
                <a:hlinkClick r:id="rId3" action="ppaction://hlinkfile"/>
              </a:rPr>
              <a:t>память</a:t>
            </a:r>
            <a:endParaRPr lang="ru-RU" b="1" i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/>
              <a:t>условия опроса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>
                <a:hlinkClick r:id="rId4" action="ppaction://hlinksldjump"/>
              </a:rPr>
              <a:t>опыты</a:t>
            </a:r>
            <a:endParaRPr lang="ru-RU" b="1" i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дифференцированную работу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/>
              <a:t>карточки с индивидуальными </a:t>
            </a:r>
            <a:r>
              <a:rPr lang="ru-RU" b="1" i="1" dirty="0" smtClean="0"/>
              <a:t>заданиями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дополнительные занятия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индивидуализировать </a:t>
            </a:r>
            <a:r>
              <a:rPr lang="ru-RU" b="1" i="1" dirty="0"/>
              <a:t>домашние </a:t>
            </a:r>
            <a:r>
              <a:rPr lang="ru-RU" b="1" i="1" dirty="0" smtClean="0"/>
              <a:t>задания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не нагромождать новый материал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проверку </a:t>
            </a:r>
            <a:r>
              <a:rPr lang="ru-RU" b="1" i="1" dirty="0"/>
              <a:t>домашних </a:t>
            </a:r>
            <a:r>
              <a:rPr lang="ru-RU" b="1" i="1" dirty="0" smtClean="0"/>
              <a:t>работ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двигательную активность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/>
              <a:t>приложение в жизни</a:t>
            </a:r>
            <a:endParaRPr lang="ru-RU" b="1" i="1" dirty="0"/>
          </a:p>
        </p:txBody>
      </p:sp>
      <p:pic>
        <p:nvPicPr>
          <p:cNvPr id="6" name="Рисунок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772" y="4921420"/>
            <a:ext cx="1193651" cy="13101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606644"/>
            <a:ext cx="2520280" cy="17448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180" y="2924944"/>
            <a:ext cx="1331243" cy="12813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604197"/>
            <a:ext cx="1512168" cy="1648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59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0"/>
            <a:ext cx="49685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93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847725" cy="1143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715938"/>
            <a:ext cx="952500" cy="952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714410"/>
            <a:ext cx="1190625" cy="1162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745377"/>
            <a:ext cx="1047750" cy="1085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98" y="2348880"/>
            <a:ext cx="2162175" cy="12382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68" y="2373478"/>
            <a:ext cx="923925" cy="1514475"/>
          </a:xfrm>
          <a:prstGeom prst="rect">
            <a:avLst/>
          </a:prstGeom>
        </p:spPr>
      </p:pic>
      <p:pic>
        <p:nvPicPr>
          <p:cNvPr id="9" name="Рисунок 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988" y="2602078"/>
            <a:ext cx="1333500" cy="12858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97" y="4581128"/>
            <a:ext cx="847725" cy="12287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420" y="4157890"/>
            <a:ext cx="1224136" cy="16831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381" y="4555422"/>
            <a:ext cx="914946" cy="110167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488" y="4093360"/>
            <a:ext cx="1419225" cy="18288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407936"/>
            <a:ext cx="1038225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0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124744"/>
            <a:ext cx="871296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развития концентрации и устойчивости внимания;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развития объема внимания;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развития осмысления на основе слухового восприятия;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развития темперамента;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развития логического и механического запоминания;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развития долговременной памяти;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"Графический диктант";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изучения переключения внимания;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"Незаконченные предложения";</a:t>
            </a:r>
            <a:endParaRPr lang="ru-RU" sz="20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развития самооценки.</a:t>
            </a:r>
            <a:endParaRPr lang="ru-RU" sz="20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84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88640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Учитель из источника знаний (информации) превращается в организатора коллективного творческого процесса и мастера, который учит учиться. </a:t>
            </a:r>
            <a:endParaRPr lang="ru-RU" sz="12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566124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Поставь над собой 100 учителей, - они окажутся бессильными, если ты не сможешь сам заставлять себя и сам требовать от себя!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Л.Н.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Толстой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76201"/>
            <a:ext cx="762000" cy="914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772816"/>
            <a:ext cx="1495425" cy="16097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283" y="1476201"/>
            <a:ext cx="933450" cy="12382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398" y="1887115"/>
            <a:ext cx="1762125" cy="13811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95" y="3933056"/>
            <a:ext cx="1351409" cy="12111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129" y="3025583"/>
            <a:ext cx="1368152" cy="235743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83" y="3618265"/>
            <a:ext cx="2160240" cy="169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4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805" y="968534"/>
            <a:ext cx="7128792" cy="4452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260648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/>
              <a:t>Спасибо за внимание!</a:t>
            </a:r>
            <a:endParaRPr lang="ru-RU" sz="40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5423581"/>
            <a:ext cx="142875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2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Другая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1059</TotalTime>
  <Words>752</Words>
  <Application>Microsoft Office PowerPoint</Application>
  <PresentationFormat>Экран (4:3)</PresentationFormat>
  <Paragraphs>77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Клёпочка</dc:creator>
  <cp:lastModifiedBy>ws35</cp:lastModifiedBy>
  <cp:revision>111</cp:revision>
  <dcterms:created xsi:type="dcterms:W3CDTF">2014-02-20T20:41:01Z</dcterms:created>
  <dcterms:modified xsi:type="dcterms:W3CDTF">2014-11-05T08:28:15Z</dcterms:modified>
</cp:coreProperties>
</file>