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1" r:id="rId3"/>
    <p:sldId id="257" r:id="rId4"/>
    <p:sldId id="258" r:id="rId5"/>
    <p:sldId id="273" r:id="rId6"/>
    <p:sldId id="275" r:id="rId7"/>
    <p:sldId id="274" r:id="rId8"/>
    <p:sldId id="262" r:id="rId9"/>
    <p:sldId id="268" r:id="rId10"/>
    <p:sldId id="269" r:id="rId11"/>
    <p:sldId id="259" r:id="rId12"/>
    <p:sldId id="278" r:id="rId13"/>
    <p:sldId id="261" r:id="rId14"/>
    <p:sldId id="266" r:id="rId15"/>
    <p:sldId id="280" r:id="rId16"/>
    <p:sldId id="279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AngAx val="1"/>
    </c:view3D>
    <c:plotArea>
      <c:layout>
        <c:manualLayout>
          <c:layoutTarget val="inner"/>
          <c:xMode val="edge"/>
          <c:yMode val="edge"/>
          <c:x val="5.7557243184272792E-2"/>
          <c:y val="4.2270251123705332E-2"/>
          <c:w val="0.85726870511655351"/>
          <c:h val="0.87136241124356761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5</c:v>
                </c:pt>
              </c:strCache>
            </c:strRef>
          </c:tx>
          <c:spPr>
            <a:gradFill flip="none" rotWithShape="1">
              <a:gsLst>
                <a:gs pos="0">
                  <a:srgbClr val="4F81BD">
                    <a:shade val="30000"/>
                    <a:satMod val="115000"/>
                  </a:srgbClr>
                </a:gs>
                <a:gs pos="50000">
                  <a:srgbClr val="4F81BD">
                    <a:shade val="67500"/>
                    <a:satMod val="115000"/>
                  </a:srgbClr>
                </a:gs>
                <a:gs pos="100000">
                  <a:srgbClr val="4F81BD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</c:spPr>
          <c:cat>
            <c:strRef>
              <c:f>Лист1!$A$2:$A$6</c:f>
              <c:strCache>
                <c:ptCount val="5"/>
                <c:pt idx="0">
                  <c:v>7 "А" 2013-2014</c:v>
                </c:pt>
                <c:pt idx="1">
                  <c:v>8 "А" 2014-2015</c:v>
                </c:pt>
                <c:pt idx="2">
                  <c:v>9 "А" 2015-2016</c:v>
                </c:pt>
                <c:pt idx="3">
                  <c:v>10      2016-2017</c:v>
                </c:pt>
                <c:pt idx="4">
                  <c:v>11    2017-2018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10</c:v>
                </c:pt>
                <c:pt idx="1">
                  <c:v>8</c:v>
                </c:pt>
                <c:pt idx="2">
                  <c:v>5</c:v>
                </c:pt>
                <c:pt idx="3">
                  <c:v>6</c:v>
                </c:pt>
                <c:pt idx="4">
                  <c:v>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4</c:v>
                </c:pt>
              </c:strCache>
            </c:strRef>
          </c:tx>
          <c:spPr>
            <a:gradFill flip="none" rotWithShape="1">
              <a:gsLst>
                <a:gs pos="0">
                  <a:srgbClr val="C0504D">
                    <a:shade val="51000"/>
                    <a:satMod val="130000"/>
                  </a:srgbClr>
                </a:gs>
                <a:gs pos="80000">
                  <a:srgbClr val="C0504D">
                    <a:shade val="93000"/>
                    <a:satMod val="130000"/>
                  </a:srgbClr>
                </a:gs>
                <a:gs pos="100000">
                  <a:srgbClr val="C0504D">
                    <a:shade val="94000"/>
                    <a:satMod val="135000"/>
                  </a:srgb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cat>
            <c:strRef>
              <c:f>Лист1!$A$2:$A$6</c:f>
              <c:strCache>
                <c:ptCount val="5"/>
                <c:pt idx="0">
                  <c:v>7 "А" 2013-2014</c:v>
                </c:pt>
                <c:pt idx="1">
                  <c:v>8 "А" 2014-2015</c:v>
                </c:pt>
                <c:pt idx="2">
                  <c:v>9 "А" 2015-2016</c:v>
                </c:pt>
                <c:pt idx="3">
                  <c:v>10      2016-2017</c:v>
                </c:pt>
                <c:pt idx="4">
                  <c:v>11    2017-2018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9</c:v>
                </c:pt>
                <c:pt idx="1">
                  <c:v>11</c:v>
                </c:pt>
                <c:pt idx="2">
                  <c:v>14</c:v>
                </c:pt>
                <c:pt idx="3">
                  <c:v>10</c:v>
                </c:pt>
                <c:pt idx="4">
                  <c:v>10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3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hade val="51000"/>
                    <a:satMod val="130000"/>
                  </a:schemeClr>
                </a:gs>
                <a:gs pos="80000">
                  <a:schemeClr val="accent3">
                    <a:shade val="93000"/>
                    <a:satMod val="130000"/>
                  </a:schemeClr>
                </a:gs>
                <a:gs pos="100000">
                  <a:schemeClr val="accent3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cat>
            <c:strRef>
              <c:f>Лист1!$A$2:$A$6</c:f>
              <c:strCache>
                <c:ptCount val="5"/>
                <c:pt idx="0">
                  <c:v>7 "А" 2013-2014</c:v>
                </c:pt>
                <c:pt idx="1">
                  <c:v>8 "А" 2014-2015</c:v>
                </c:pt>
                <c:pt idx="2">
                  <c:v>9 "А" 2015-2016</c:v>
                </c:pt>
                <c:pt idx="3">
                  <c:v>10      2016-2017</c:v>
                </c:pt>
                <c:pt idx="4">
                  <c:v>11    2017-2018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  <c:pt idx="0">
                  <c:v>2</c:v>
                </c:pt>
                <c:pt idx="1">
                  <c:v>2</c:v>
                </c:pt>
                <c:pt idx="2">
                  <c:v>2</c:v>
                </c:pt>
                <c:pt idx="3">
                  <c:v>1</c:v>
                </c:pt>
              </c:numCache>
            </c:numRef>
          </c:val>
        </c:ser>
        <c:shape val="cylinder"/>
        <c:axId val="80295808"/>
        <c:axId val="80297344"/>
        <c:axId val="0"/>
      </c:bar3DChart>
      <c:catAx>
        <c:axId val="80295808"/>
        <c:scaling>
          <c:orientation val="minMax"/>
        </c:scaling>
        <c:axPos val="b"/>
        <c:tickLblPos val="nextTo"/>
        <c:txPr>
          <a:bodyPr/>
          <a:lstStyle/>
          <a:p>
            <a:pPr>
              <a:defRPr sz="14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80297344"/>
        <c:crosses val="autoZero"/>
        <c:auto val="1"/>
        <c:lblAlgn val="ctr"/>
        <c:lblOffset val="100"/>
      </c:catAx>
      <c:valAx>
        <c:axId val="80297344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8029580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91912817974687688"/>
          <c:y val="0.40019725913621229"/>
          <c:w val="4.7621871704601117E-2"/>
          <c:h val="0.19960548172757592"/>
        </c:manualLayout>
      </c:layout>
      <c:txPr>
        <a:bodyPr/>
        <a:lstStyle/>
        <a:p>
          <a:pPr>
            <a:defRPr sz="2400"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02.11.2018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image" Target="../media/image26.jpe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админ\Desktop\январь 2015\s271974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758" y="4314"/>
            <a:ext cx="9149758" cy="685368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916832"/>
            <a:ext cx="7772400" cy="2234679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Повышение качества образовательного процесса 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через внедрение проектной технологии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03848" y="5085184"/>
            <a:ext cx="5544616" cy="1489720"/>
          </a:xfrm>
        </p:spPr>
        <p:txBody>
          <a:bodyPr>
            <a:normAutofit/>
          </a:bodyPr>
          <a:lstStyle/>
          <a:p>
            <a:pPr algn="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Богачева Надежда Ивановна, </a:t>
            </a:r>
          </a:p>
          <a:p>
            <a:pPr algn="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учитель географии </a:t>
            </a:r>
          </a:p>
          <a:p>
            <a:pPr algn="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МБОУ Заводская СОШ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5" descr="C:\Users\админ\Pictures\15862765-3d-white-business-person-in-a-meeting-with-tablet-computer-3d--Stock-Phot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353433"/>
            <a:ext cx="3131841" cy="2504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8" descr="C:\Users\админ\Pictures\17855426-3d-small-person-working-on-a-laptop-next-to-the-globe-3d-image--Stock-Phot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27168" y="0"/>
            <a:ext cx="1916832" cy="1916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админ\Desktop\январь 2015\s271974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9758" cy="685368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00232" y="5715000"/>
            <a:ext cx="6943716" cy="1143000"/>
          </a:xfr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r"/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“Образование – важнейшее из земных благ, если оно наивысшего качества. В противном случае оно бесполезно”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Р.Киплинг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8929718" cy="247174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/>
              <a:t>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Качество образования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степень удовлетворенности ожиданий различных участников образовательных отношений: учащихся и их семей, администрации школы, педагогического коллектива, внешних организаций, с которыми сотрудничает образовательное учреждение для достижения результата. </a:t>
            </a:r>
          </a:p>
          <a:p>
            <a:pPr algn="just">
              <a:buNone/>
            </a:pPr>
            <a:endParaRPr lang="ru-RU" dirty="0"/>
          </a:p>
        </p:txBody>
      </p:sp>
      <p:pic>
        <p:nvPicPr>
          <p:cNvPr id="27650" name="Picture 2" descr="G:\Конкурсы 2017 2018\НОУ и Экоград 2018 фото\100_568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1670" y="2143116"/>
            <a:ext cx="4810132" cy="36075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админ\Desktop\январь 2015\s271974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758" y="4314"/>
            <a:ext cx="9149758" cy="6853686"/>
          </a:xfrm>
          <a:prstGeom prst="rect">
            <a:avLst/>
          </a:prstGeom>
          <a:noFill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1835696" cy="2304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445224"/>
            <a:ext cx="8229600" cy="1143000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«Вместе учиться не только легче и интереснее, 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но и значительно эффективнее»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Е. С.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Полат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профессор 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79712" y="476672"/>
            <a:ext cx="6717432" cy="122413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Цель проектной технологии</a:t>
            </a: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самостоятельное постижение обучающимися различных проблем, имеющих для них жизненный смысл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F:\Конкурсы Проект  2016 2017\Фото чл НОУ Экоград  2017\100_5255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1700808"/>
            <a:ext cx="5328592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Users\админ\Desktop\январь 2015\s271974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758" y="4314"/>
            <a:ext cx="9149758" cy="685368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0"/>
            <a:ext cx="7067128" cy="121014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Основной тезис технологии проектного обучения :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«все, что я познаю, я знаю, для чего это мне надо и где, и как я могу это содержание применить»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412776"/>
            <a:ext cx="9144000" cy="5445224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endParaRPr lang="ru-RU" dirty="0"/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1331640" cy="1378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админ\Pictures\IMG_20171106_0002.jpg"/>
          <p:cNvPicPr>
            <a:picLocks noChangeAspect="1" noChangeArrowheads="1"/>
          </p:cNvPicPr>
          <p:nvPr/>
        </p:nvPicPr>
        <p:blipFill>
          <a:blip r:embed="rId4" cstate="print"/>
          <a:srcRect r="9212" b="-1353"/>
          <a:stretch>
            <a:fillRect/>
          </a:stretch>
        </p:blipFill>
        <p:spPr bwMode="auto">
          <a:xfrm rot="5400000">
            <a:off x="4248903" y="1735873"/>
            <a:ext cx="3850042" cy="5940152"/>
          </a:xfrm>
          <a:prstGeom prst="rect">
            <a:avLst/>
          </a:prstGeom>
          <a:noFill/>
        </p:spPr>
      </p:pic>
      <p:pic>
        <p:nvPicPr>
          <p:cNvPr id="6" name="Рисунок 5" descr="C:\Users\админ\Pictures\IMG_20171106_0001.jpg"/>
          <p:cNvPicPr/>
          <p:nvPr/>
        </p:nvPicPr>
        <p:blipFill>
          <a:blip r:embed="rId5" cstate="print"/>
          <a:srcRect l="4385"/>
          <a:stretch>
            <a:fillRect/>
          </a:stretch>
        </p:blipFill>
        <p:spPr bwMode="auto">
          <a:xfrm rot="5400000">
            <a:off x="989348" y="674948"/>
            <a:ext cx="3600400" cy="5220072"/>
          </a:xfrm>
          <a:prstGeom prst="rect">
            <a:avLst/>
          </a:prstGeom>
          <a:noFill/>
        </p:spPr>
      </p:pic>
      <p:pic>
        <p:nvPicPr>
          <p:cNvPr id="8" name="Рисунок 7" descr="C:\Users\админ\Desktop\январь 2015\Эмблемы Экология\Рисунок9(FILEminimizer).pn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5301208"/>
            <a:ext cx="1361176" cy="1319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админ\Desktop\январь 2015\s271974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314"/>
            <a:ext cx="9149758" cy="685368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4048" y="260648"/>
            <a:ext cx="3754760" cy="11430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Проектная технология 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на уроках географии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C:\Users\Администратор\Desktop\Новая папка\100_556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8640"/>
            <a:ext cx="4704521" cy="35283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554" name="Picture 2" descr="C:\Users\админ\Desktop\Проект январь\Проекты на уроке Фото\100_5446.JPG"/>
          <p:cNvPicPr>
            <a:picLocks noChangeAspect="1" noChangeArrowheads="1"/>
          </p:cNvPicPr>
          <p:nvPr/>
        </p:nvPicPr>
        <p:blipFill>
          <a:blip r:embed="rId4" cstate="print"/>
          <a:srcRect t="9798" r="6617" b="15677"/>
          <a:stretch>
            <a:fillRect/>
          </a:stretch>
        </p:blipFill>
        <p:spPr bwMode="auto">
          <a:xfrm>
            <a:off x="4860032" y="1844824"/>
            <a:ext cx="4032447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4644008" y="4293096"/>
            <a:ext cx="4296048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9 класс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«Машиностроительный комплекс»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5536" y="2924944"/>
            <a:ext cx="3976004" cy="92333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5 «Б» класс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«Соседи Солнца. Планеты – гиганты»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2" descr="F:\Урок Мусор Фото\100_5579.JPG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4077072"/>
            <a:ext cx="3456384" cy="2593424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3239344" y="5445224"/>
            <a:ext cx="5904656" cy="120032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«Проблемы и перспективы переработки мусора»,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ВРО «Жилищный контроль», </a:t>
            </a:r>
          </a:p>
          <a:p>
            <a:pPr algn="ctr"/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Загоруйко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Е.А.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админ\Desktop\январь 2015\s271974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9758" cy="685368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48064" y="1124744"/>
            <a:ext cx="3538736" cy="11430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Учебный проект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«Арктика – фасад России», 10 класс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админ\Desktop\Проект январь\Проекты на уроке Фото\100_544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3212976"/>
            <a:ext cx="4860032" cy="3645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531" name="Picture 3" descr="F:\Педсовет Проектная деят\Все о Арктике\Фото для проекта выступление\100_543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" y="50204"/>
            <a:ext cx="5081125" cy="38108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827584" y="4149080"/>
            <a:ext cx="3456384" cy="70788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Сбор информации 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 школьной библиотеке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355976" y="6237312"/>
            <a:ext cx="3129255" cy="40011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Защита проекта на уроке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179512" y="1397000"/>
          <a:ext cx="8784976" cy="4912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332656"/>
            <a:ext cx="9144000" cy="70788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Динамика успешности обучения учащихся 11 класса 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кл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 руководитель –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Алабушева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И.В.)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4704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Здоровцова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Анна и Покусаева Яна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52736"/>
            <a:ext cx="8892480" cy="561662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endParaRPr lang="ru-RU" dirty="0"/>
          </a:p>
        </p:txBody>
      </p:sp>
      <p:pic>
        <p:nvPicPr>
          <p:cNvPr id="1026" name="Picture 2" descr="F:\Проекты 2015 2016\DSC07814.JPG"/>
          <p:cNvPicPr>
            <a:picLocks noChangeAspect="1" noChangeArrowheads="1"/>
          </p:cNvPicPr>
          <p:nvPr/>
        </p:nvPicPr>
        <p:blipFill>
          <a:blip r:embed="rId2" cstate="print"/>
          <a:srcRect t="11444" r="62382" b="39077"/>
          <a:stretch>
            <a:fillRect/>
          </a:stretch>
        </p:blipFill>
        <p:spPr bwMode="auto">
          <a:xfrm>
            <a:off x="251518" y="1196752"/>
            <a:ext cx="4958755" cy="4341428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5868144" y="2708920"/>
            <a:ext cx="2592288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Диплом II степени - 5 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5868144" y="3789040"/>
            <a:ext cx="2664296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Диплом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степени - 3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5868144" y="4653136"/>
            <a:ext cx="2664296" cy="36933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Диплом лауреата - 1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251520" y="5548591"/>
            <a:ext cx="8352928" cy="10156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Публикации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результатов исследований в сборниках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«От любви к природе – к культуре природопользования»,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2015, 2016 г.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4" descr="C:\Users\админ\Pictures\chelovechki-chitayuschie-knigi-0003822795-previe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5685184"/>
            <a:ext cx="1043606" cy="1172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" y="0"/>
          <a:ext cx="9144000" cy="68579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7583"/>
                <a:gridCol w="576064"/>
                <a:gridCol w="5976664"/>
                <a:gridCol w="1763689"/>
              </a:tblGrid>
              <a:tr h="73351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класс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 </a:t>
                      </a:r>
                      <a:r>
                        <a:rPr lang="ru-RU" sz="2000" b="1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2000" b="1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Конференции,</a:t>
                      </a:r>
                      <a:r>
                        <a:rPr lang="ru-RU" sz="20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конкурсы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результат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6697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9 класс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V </a:t>
                      </a:r>
                      <a:r>
                        <a:rPr lang="ru-RU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научно – практическая конференция </a:t>
                      </a:r>
                      <a:r>
                        <a:rPr lang="ru-RU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«Школьная исследовательская инициатива»</a:t>
                      </a:r>
                      <a:endParaRPr lang="ru-RU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Диплом II степени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831205"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IX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 научно – практическая конференция </a:t>
                      </a:r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«От любви к природе  - к культуре природопользования»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Диплом </a:t>
                      </a:r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II</a:t>
                      </a:r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 степени</a:t>
                      </a:r>
                      <a:endParaRPr lang="ru-RU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69735"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ХХХ конференция НОУ учащихся ВГУ </a:t>
                      </a:r>
                      <a:r>
                        <a:rPr kumimoji="0" lang="ru-RU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ВО Русского географического общества</a:t>
                      </a:r>
                      <a:endParaRPr lang="ru-RU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Диплом III степени</a:t>
                      </a:r>
                      <a:r>
                        <a:rPr kumimoji="0" lang="ru-RU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kumimoji="0" lang="ru-RU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70080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 класс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Краеведческая конференция школьников </a:t>
                      </a:r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«Летопись Воронежского края»</a:t>
                      </a:r>
                      <a:endParaRPr lang="ru-RU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Грамота, </a:t>
                      </a:r>
                    </a:p>
                    <a:p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место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956764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YI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 межмуниципальная научно – практическая конференция  «</a:t>
                      </a:r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Школьная исследовательская инициатива»</a:t>
                      </a:r>
                      <a:endParaRPr lang="ru-RU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Диплом </a:t>
                      </a:r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II</a:t>
                      </a:r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 степени</a:t>
                      </a:r>
                      <a:endParaRPr lang="ru-RU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669735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 областной конкурс </a:t>
                      </a:r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«Взгляд молодых на проблемы местного самоуправления»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участие</a:t>
                      </a:r>
                      <a:endParaRPr lang="ru-RU" b="1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956764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 научно – практическая конференция </a:t>
                      </a:r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«От любви к природе  - к культуре природопользования»</a:t>
                      </a:r>
                    </a:p>
                    <a:p>
                      <a:endParaRPr lang="ru-RU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Сертификат участника</a:t>
                      </a:r>
                      <a:endParaRPr lang="ru-RU" b="1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669735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ru-RU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XXX</a:t>
                      </a:r>
                      <a:r>
                        <a:rPr kumimoji="0" lang="en-US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I </a:t>
                      </a:r>
                      <a:r>
                        <a:rPr kumimoji="0" lang="ru-RU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конференция НОУ учащихся </a:t>
                      </a:r>
                      <a:r>
                        <a:rPr kumimoji="0" lang="ru-RU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ВГУ</a:t>
                      </a:r>
                      <a:endParaRPr lang="ru-RU" b="1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Диплом </a:t>
                      </a:r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II</a:t>
                      </a:r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 степени</a:t>
                      </a:r>
                      <a:endParaRPr lang="ru-RU" b="1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9144000" cy="52649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9592"/>
                <a:gridCol w="864096"/>
                <a:gridCol w="5094312"/>
                <a:gridCol w="2286000"/>
              </a:tblGrid>
              <a:tr h="669448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класс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 </a:t>
                      </a:r>
                      <a:r>
                        <a:rPr lang="ru-RU" sz="2000" b="1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2000" b="1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Конференции,</a:t>
                      </a:r>
                      <a:r>
                        <a:rPr lang="ru-RU" sz="20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конкурсы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результат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718059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 класс</a:t>
                      </a:r>
                      <a:endParaRPr lang="ru-RU" b="1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Межрегиональный конкурс </a:t>
                      </a:r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«Золотой лев – 2017 года» 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Диплом участника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933477">
                <a:tc>
                  <a:txBody>
                    <a:bodyPr/>
                    <a:lstStyle/>
                    <a:p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VII</a:t>
                      </a:r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межмуниципальная</a:t>
                      </a:r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научно-практическая конференция </a:t>
                      </a:r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«Школьная исследовательская инициатива»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Диплом </a:t>
                      </a:r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III</a:t>
                      </a:r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 степени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11235">
                <a:tc>
                  <a:txBody>
                    <a:bodyPr/>
                    <a:lstStyle/>
                    <a:p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Экологическая конференция </a:t>
                      </a:r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«Мы живем в краю родном»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участие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52368">
                <a:tc>
                  <a:txBody>
                    <a:bodyPr/>
                    <a:lstStyle/>
                    <a:p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XI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 региональная конференция </a:t>
                      </a:r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«От любви к природе к культуре природопользования»</a:t>
                      </a:r>
                      <a:endParaRPr lang="ru-RU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Сертификат участника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18059">
                <a:tc>
                  <a:txBody>
                    <a:bodyPr/>
                    <a:lstStyle/>
                    <a:p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XXX</a:t>
                      </a:r>
                      <a:r>
                        <a:rPr lang="en-US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II </a:t>
                      </a:r>
                      <a:r>
                        <a:rPr kumimoji="0" lang="ru-RU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конференция </a:t>
                      </a:r>
                      <a:r>
                        <a:rPr kumimoji="0" lang="ru-RU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ВГУ </a:t>
                      </a:r>
                      <a:r>
                        <a:rPr kumimoji="0" lang="ru-RU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ВО Русского географического общества</a:t>
                      </a:r>
                      <a:endParaRPr kumimoji="0" lang="ru-RU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Диплом </a:t>
                      </a:r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III</a:t>
                      </a:r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 степени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933477">
                <a:tc>
                  <a:txBody>
                    <a:bodyPr/>
                    <a:lstStyle/>
                    <a:p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 областной конкурс </a:t>
                      </a:r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«Взгляд молодых на проблемы местного самоуправления»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лауреаты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Picture 1" descr="C:\Users\админ\Downloads\226pFXL7NK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11752" y="4930360"/>
            <a:ext cx="2232248" cy="192764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763688" y="6093296"/>
            <a:ext cx="4871398" cy="40011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Момент награждения в областной  Думе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712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Васильева Ксения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76490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Picture 2" descr="G:\DSCN15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196752"/>
            <a:ext cx="5436096" cy="36427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3131840" y="4077072"/>
            <a:ext cx="4680520" cy="1631216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6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класс</a:t>
            </a:r>
            <a:endParaRPr kumimoji="0" lang="ru-RU" sz="2000" i="0" u="none" strike="noStrike" cap="none" normalizeH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</a:t>
            </a: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научно – практическая конференция  учащихся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«Школьная исследовательская инициатива»,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Диплом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степени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4139952" y="5842337"/>
            <a:ext cx="4680520" cy="10156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ХХХ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конференция НОУ учащихся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ВГУ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РГО,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Диплом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степени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8" descr="C:\Users\админ\Pictures\17855426-3d-small-person-working-on-a-laptop-next-to-the-globe-3d-image--Stock-Phot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836712" cy="83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" y="-309354"/>
          <a:ext cx="9143999" cy="71673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7583"/>
                <a:gridCol w="576064"/>
                <a:gridCol w="5454352"/>
                <a:gridCol w="2286000"/>
              </a:tblGrid>
              <a:tr h="671234">
                <a:tc>
                  <a:txBody>
                    <a:bodyPr/>
                    <a:lstStyle/>
                    <a:p>
                      <a:pPr algn="ctr"/>
                      <a:endParaRPr lang="ru-RU" sz="18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класс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 </a:t>
                      </a:r>
                      <a:r>
                        <a:rPr lang="ru-RU" sz="1800" b="1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800" b="1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Конференции,</a:t>
                      </a:r>
                      <a:r>
                        <a:rPr lang="ru-RU" sz="18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конкурсы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результат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85457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 класс 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Областной (в рамках Всероссийского) конкурс </a:t>
                      </a:r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«Подрост – 2015», </a:t>
                      </a: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ГОБУДОДВО «ВОСЮН и ОСХ»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Диплом лауреата 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958905"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YI</a:t>
                      </a: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межмуниципальная научно – практическая конференция  </a:t>
                      </a:r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«Школьная исследовательская инициатива»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Диплом </a:t>
                      </a:r>
                      <a:r>
                        <a:rPr lang="en-US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II</a:t>
                      </a:r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степени 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71234"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XXX</a:t>
                      </a:r>
                      <a:r>
                        <a:rPr lang="en-US" sz="1800" b="1" dirty="0" smtClean="0"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I </a:t>
                      </a:r>
                      <a:r>
                        <a:rPr lang="ru-RU" sz="1800" dirty="0" smtClean="0"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конференция </a:t>
                      </a:r>
                      <a:r>
                        <a:rPr lang="ru-RU" sz="1800" b="1" dirty="0" smtClean="0"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ВГУ</a:t>
                      </a:r>
                      <a:r>
                        <a:rPr lang="ru-RU" sz="1800" dirty="0" smtClean="0"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 ВО Русского географического общества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Диплом </a:t>
                      </a:r>
                      <a:r>
                        <a:rPr lang="en-US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II</a:t>
                      </a:r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степени</a:t>
                      </a:r>
                    </a:p>
                    <a:p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71234"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XII</a:t>
                      </a: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Всероссийский творческий конкурс </a:t>
                      </a:r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«Мир творчества»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Диплом, 2 место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72139"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Всероссийский творческий  конкурс </a:t>
                      </a:r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«</a:t>
                      </a:r>
                      <a:r>
                        <a:rPr lang="ru-RU" sz="18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Одареша</a:t>
                      </a:r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Диплом, 2 место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95890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 класс</a:t>
                      </a:r>
                    </a:p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YII</a:t>
                      </a:r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межмуниципальная научно – практическая конференция  </a:t>
                      </a:r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«Школьная исследовательская инициатива»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Диплом лауреата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671234"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Экологическая конференция </a:t>
                      </a:r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«Мы живем в краю родном»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участие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448107"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XXXII </a:t>
                      </a:r>
                      <a:r>
                        <a:rPr lang="ru-RU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конференция </a:t>
                      </a:r>
                      <a:r>
                        <a:rPr lang="ru-RU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ВГУ </a:t>
                      </a:r>
                      <a:r>
                        <a:rPr lang="ru-RU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ВО РГО 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Диплом </a:t>
                      </a:r>
                      <a:r>
                        <a:rPr lang="en-US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r>
                        <a:rPr lang="ru-RU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степени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958905">
                <a:tc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О</a:t>
                      </a:r>
                      <a:r>
                        <a:rPr kumimoji="0" lang="ru-RU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бластной (в рамках Всероссийского)</a:t>
                      </a:r>
                      <a:r>
                        <a:rPr lang="ru-RU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конкурс </a:t>
                      </a:r>
                      <a:r>
                        <a:rPr lang="ru-RU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«Юные исследователи окружающей среды»</a:t>
                      </a:r>
                      <a:endParaRPr kumimoji="0" lang="ru-RU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Победитель, 2 </a:t>
                      </a:r>
                      <a:r>
                        <a:rPr lang="ru-RU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место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88640"/>
            <a:ext cx="9144000" cy="640871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endParaRPr lang="ru-RU" dirty="0"/>
          </a:p>
        </p:txBody>
      </p:sp>
      <p:pic>
        <p:nvPicPr>
          <p:cNvPr id="5" name="Picture 2" descr="F:\Конкурсы 2017 2018\Фото Васильева Подрост\100_55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32656"/>
            <a:ext cx="4512502" cy="3384376"/>
          </a:xfrm>
          <a:prstGeom prst="rect">
            <a:avLst/>
          </a:prstGeom>
          <a:noFill/>
        </p:spPr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179512" y="3933056"/>
            <a:ext cx="4788024" cy="1938992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Областной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(в рамках всероссийского)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конкурс «Подрост-2017»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Ксения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награждена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Дипломом II степени и медалью,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номинация «Экология лесных животных»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860032" y="4221088"/>
            <a:ext cx="4032448" cy="255454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Публикации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сборниках Материалов региональных научно-практических конференций школьников г. Воронежа и Воронежской области</a:t>
            </a: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«От любви к природе к культуре природопользования»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2014,2015, 2017, 2018г.г.</a:t>
            </a:r>
          </a:p>
        </p:txBody>
      </p:sp>
      <p:pic>
        <p:nvPicPr>
          <p:cNvPr id="11" name="Рисунок 10" descr="C:\Users\9734~1\AppData\Local\Temp\Rar$DI03.820\Рисунок12(FILEminimizer)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12360" y="188640"/>
            <a:ext cx="999239" cy="983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Прямоугольник 11"/>
          <p:cNvSpPr/>
          <p:nvPr/>
        </p:nvSpPr>
        <p:spPr>
          <a:xfrm>
            <a:off x="5076056" y="1556792"/>
            <a:ext cx="3888432" cy="138499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2017 год, 9 класс </a:t>
            </a: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Районная экологическая конференция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«Мы живем в краю родном»,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участие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ChangeAspect="1"/>
          </p:cNvGraphicFramePr>
          <p:nvPr/>
        </p:nvGraphicFramePr>
        <p:xfrm>
          <a:off x="0" y="1556792"/>
          <a:ext cx="8676456" cy="4320480"/>
        </p:xfrm>
        <a:graphic>
          <a:graphicData uri="http://schemas.openxmlformats.org/presentationml/2006/ole">
            <p:oleObj spid="_x0000_s2050" name="Диаграмма" r:id="rId3" imgW="6096075" imgH="3105046" progId="MSGraph.Chart.8">
              <p:embed followColorScheme="full"/>
            </p:oleObj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483768" y="188640"/>
            <a:ext cx="6264696" cy="120032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Участие 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 конференциях, конкурсах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членов НОУ «Эрудит»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55576" y="5373216"/>
            <a:ext cx="70202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Руководители: </a:t>
            </a:r>
          </a:p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●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учитель географии -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Богачева Н.И., </a:t>
            </a:r>
          </a:p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●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учитель химии и биологии -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Безкоровайная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Е.И., </a:t>
            </a:r>
          </a:p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●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учитель истории и обществознания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Подгайная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М.В.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C:\Users\админ\Downloads\CMdJpA3GzVM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491043"/>
            <a:ext cx="1619672" cy="1213068"/>
          </a:xfrm>
          <a:prstGeom prst="rect">
            <a:avLst/>
          </a:prstGeom>
          <a:noFill/>
        </p:spPr>
      </p:pic>
      <p:pic>
        <p:nvPicPr>
          <p:cNvPr id="2051" name="Picture 3" descr="D:\Фото\Школа Фото 2017\32 ВГУ\100_522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484784"/>
            <a:ext cx="1601755" cy="1201316"/>
          </a:xfrm>
          <a:prstGeom prst="rect">
            <a:avLst/>
          </a:prstGeom>
          <a:noFill/>
        </p:spPr>
      </p:pic>
      <p:pic>
        <p:nvPicPr>
          <p:cNvPr id="2052" name="Picture 4" descr="D:\Фото\Школа Фото 2017\Фото Подрост  2016г 2017\100_515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2929508"/>
            <a:ext cx="1619672" cy="1214754"/>
          </a:xfrm>
          <a:prstGeom prst="rect">
            <a:avLst/>
          </a:prstGeom>
          <a:noFill/>
        </p:spPr>
      </p:pic>
      <p:pic>
        <p:nvPicPr>
          <p:cNvPr id="2" name="Picture 3" descr="F:\НОУ фото грамоты\Vмежрайонная конференция2015 фото\DSC_032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1731245" cy="11541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F:\Конкурсы 2015 2016\2016_06_05 Экоград\Экоград\100_49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188640"/>
            <a:ext cx="2849893" cy="213742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436096" y="2420888"/>
            <a:ext cx="3312368" cy="101566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Экоград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- областной детский экологический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Фестиваль, 2016г.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H:\DSC_024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645024"/>
            <a:ext cx="2448272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0" y="5301208"/>
            <a:ext cx="3347864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Второй форум одаренных детей Воронежской области, 2016г.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99592" y="2636912"/>
            <a:ext cx="2336281" cy="70788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Фестиваль науки, 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ВГУ, 2015г.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5013a2177eec63212993af6e0ee5adb0.JP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347864" y="3573016"/>
            <a:ext cx="2639141" cy="172819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203848" y="5733256"/>
            <a:ext cx="3600400" cy="70788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Фестиваль «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Экоград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- 2017», </a:t>
            </a:r>
          </a:p>
          <a:p>
            <a:pPr algn="ctr"/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Дубинцева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Арина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650" name="Picture 2" descr="F:\Фото Фестиваль науки 05 04 2015\100_397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162018"/>
            <a:ext cx="3209933" cy="2407450"/>
          </a:xfrm>
          <a:prstGeom prst="rect">
            <a:avLst/>
          </a:prstGeom>
          <a:noFill/>
        </p:spPr>
      </p:pic>
      <p:pic>
        <p:nvPicPr>
          <p:cNvPr id="12" name="Содержимое 11" descr="G:\Конкурсы 2017 2018\НОУ и Экоград 2018 фото\100_5690.JPG"/>
          <p:cNvPicPr>
            <a:picLocks noGrp="1"/>
          </p:cNvPicPr>
          <p:nvPr>
            <p:ph idx="1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46286" y="3645024"/>
            <a:ext cx="2897714" cy="2011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Прямоугольник 12"/>
          <p:cNvSpPr/>
          <p:nvPr/>
        </p:nvSpPr>
        <p:spPr>
          <a:xfrm>
            <a:off x="7020272" y="5733256"/>
            <a:ext cx="2016834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«ЭКОГРАД 2018»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58945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Педагогическая эффективность проектного метода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Овал 4"/>
          <p:cNvSpPr/>
          <p:nvPr/>
        </p:nvSpPr>
        <p:spPr>
          <a:xfrm>
            <a:off x="2915816" y="2060848"/>
            <a:ext cx="2952328" cy="156247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Педагогические возможности проектного метода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51520" y="836712"/>
            <a:ext cx="3744416" cy="1058416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Основан на принципе индивидуально сконцентрированного обучения</a:t>
            </a:r>
            <a:endParaRPr lang="ru-RU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292080" y="836712"/>
            <a:ext cx="3528392" cy="108012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Реализует </a:t>
            </a:r>
            <a:r>
              <a:rPr lang="ru-RU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деятельностный</a:t>
            </a: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подход в обучении</a:t>
            </a:r>
            <a:endParaRPr lang="ru-RU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156176" y="2060848"/>
            <a:ext cx="2736304" cy="864096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Основан на принципах проблемного обучения</a:t>
            </a:r>
            <a:endParaRPr lang="ru-RU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51520" y="3284984"/>
            <a:ext cx="2952328" cy="936104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Способствует развитию  внутренней мотивации к учению</a:t>
            </a:r>
            <a:endParaRPr lang="ru-RU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868144" y="3212976"/>
            <a:ext cx="3074640" cy="1008112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Способствует  развитию конструктивного  критического мышления школьников</a:t>
            </a:r>
            <a:endParaRPr lang="ru-RU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51520" y="4437112"/>
            <a:ext cx="8712968" cy="2232248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Обеспечивает </a:t>
            </a: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формирование основных компетенций 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учащихся, т.е. умений:</a:t>
            </a:r>
          </a:p>
          <a:p>
            <a:pPr algn="ctr">
              <a:buFontTx/>
              <a:buChar char="-"/>
            </a:pPr>
            <a:r>
              <a:rPr lang="ru-RU" sz="1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проблематизации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1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целеполагания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ctr">
              <a:buFontTx/>
              <a:buChar char="-"/>
            </a:pP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планирования деятельности;</a:t>
            </a:r>
          </a:p>
          <a:p>
            <a:pPr algn="ctr">
              <a:buFontTx/>
              <a:buChar char="-"/>
            </a:pP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самоанализа и рефлексии;</a:t>
            </a:r>
          </a:p>
          <a:p>
            <a:pPr algn="ctr">
              <a:buFontTx/>
              <a:buChar char="-"/>
            </a:pP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сравнения, анализа, синтеза и прогнозирования;</a:t>
            </a:r>
          </a:p>
          <a:p>
            <a:pPr algn="ctr">
              <a:buFontTx/>
              <a:buChar char="-"/>
            </a:pP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самостоятельного поиска, хранения и  практического применения информации;</a:t>
            </a:r>
          </a:p>
          <a:p>
            <a:pPr algn="ctr">
              <a:buFontTx/>
              <a:buChar char="-"/>
            </a:pP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презентация результатов деятельности;</a:t>
            </a:r>
          </a:p>
          <a:p>
            <a:pPr algn="ctr">
              <a:buFontTx/>
              <a:buChar char="-"/>
            </a:pP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коммуникативности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толерантности</a:t>
            </a:r>
            <a:endPara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Tx/>
              <a:buChar char="-"/>
            </a:pPr>
            <a:endParaRPr lang="ru-RU" dirty="0" smtClean="0"/>
          </a:p>
          <a:p>
            <a:pPr algn="ctr">
              <a:buFontTx/>
              <a:buChar char="-"/>
            </a:pPr>
            <a:endParaRPr lang="ru-RU" dirty="0"/>
          </a:p>
        </p:txBody>
      </p:sp>
      <p:cxnSp>
        <p:nvCxnSpPr>
          <p:cNvPr id="34" name="Прямая со стрелкой 33"/>
          <p:cNvCxnSpPr/>
          <p:nvPr/>
        </p:nvCxnSpPr>
        <p:spPr>
          <a:xfrm flipH="1" flipV="1">
            <a:off x="2915816" y="1916832"/>
            <a:ext cx="792088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 flipV="1">
            <a:off x="5220072" y="1916832"/>
            <a:ext cx="936104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 flipH="1">
            <a:off x="2339752" y="3068960"/>
            <a:ext cx="576064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5796136" y="2636912"/>
            <a:ext cx="36004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>
            <a:off x="5580112" y="3284984"/>
            <a:ext cx="288032" cy="1440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>
            <a:off x="4427984" y="3645024"/>
            <a:ext cx="0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2" descr="C:\Users\админ\Desktop\iHOLGULY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3" y="1988840"/>
            <a:ext cx="1080120" cy="112220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818</TotalTime>
  <Words>842</Words>
  <Application>Microsoft Office PowerPoint</Application>
  <PresentationFormat>Экран (4:3)</PresentationFormat>
  <Paragraphs>167</Paragraphs>
  <Slides>16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8" baseType="lpstr">
      <vt:lpstr>Тема Office</vt:lpstr>
      <vt:lpstr>Диаграмма</vt:lpstr>
      <vt:lpstr>Повышение качества образовательного процесса  через внедрение проектной технологии</vt:lpstr>
      <vt:lpstr> “Образование – важнейшее из земных благ, если оно наивысшего качества. В противном случае оно бесполезно” Р.Киплинг.</vt:lpstr>
      <vt:lpstr>«Вместе учиться не только легче и интереснее,  но и значительно эффективнее»  Е. С. Полат, профессор  </vt:lpstr>
      <vt:lpstr>Основной тезис технологии проектного обучения :  «все, что я познаю, я знаю, для чего это мне надо и где, и как я могу это содержание применить»</vt:lpstr>
      <vt:lpstr>Проектная технология  на уроках географии</vt:lpstr>
      <vt:lpstr>Учебный проект  «Арктика – фасад России», 10 класс</vt:lpstr>
      <vt:lpstr>Слайд 7</vt:lpstr>
      <vt:lpstr>Здоровцова Анна и Покусаева Яна</vt:lpstr>
      <vt:lpstr>Слайд 9</vt:lpstr>
      <vt:lpstr>Слайд 10</vt:lpstr>
      <vt:lpstr>Васильева Ксения</vt:lpstr>
      <vt:lpstr>Слайд 12</vt:lpstr>
      <vt:lpstr>Слайд 13</vt:lpstr>
      <vt:lpstr>Слайд 14</vt:lpstr>
      <vt:lpstr>Слайд 15</vt:lpstr>
      <vt:lpstr>Педагогическая эффективность проектного метода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Повышение качества образования через внедрение проектной технологии</dc:title>
  <dc:creator>админ</dc:creator>
  <cp:lastModifiedBy>админ</cp:lastModifiedBy>
  <cp:revision>103</cp:revision>
  <dcterms:created xsi:type="dcterms:W3CDTF">2017-12-26T14:52:36Z</dcterms:created>
  <dcterms:modified xsi:type="dcterms:W3CDTF">2018-11-02T04:31:46Z</dcterms:modified>
</cp:coreProperties>
</file>