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70" r:id="rId4"/>
    <p:sldId id="269" r:id="rId5"/>
    <p:sldId id="264" r:id="rId6"/>
    <p:sldId id="263" r:id="rId7"/>
    <p:sldId id="262" r:id="rId8"/>
    <p:sldId id="261" r:id="rId9"/>
    <p:sldId id="266" r:id="rId10"/>
    <p:sldId id="265" r:id="rId11"/>
    <p:sldId id="256" r:id="rId12"/>
    <p:sldId id="257" r:id="rId13"/>
    <p:sldId id="260" r:id="rId14"/>
    <p:sldId id="258" r:id="rId15"/>
    <p:sldId id="259" r:id="rId16"/>
    <p:sldId id="287" r:id="rId17"/>
    <p:sldId id="272" r:id="rId18"/>
    <p:sldId id="271" r:id="rId19"/>
    <p:sldId id="273" r:id="rId20"/>
    <p:sldId id="274" r:id="rId21"/>
    <p:sldId id="275" r:id="rId22"/>
    <p:sldId id="276" r:id="rId23"/>
    <p:sldId id="288" r:id="rId24"/>
    <p:sldId id="289" r:id="rId25"/>
    <p:sldId id="290" r:id="rId26"/>
    <p:sldId id="291" r:id="rId27"/>
    <p:sldId id="292" r:id="rId28"/>
    <p:sldId id="293" r:id="rId29"/>
    <p:sldId id="277" r:id="rId30"/>
    <p:sldId id="278" r:id="rId31"/>
    <p:sldId id="279" r:id="rId32"/>
    <p:sldId id="280" r:id="rId33"/>
    <p:sldId id="295" r:id="rId34"/>
    <p:sldId id="281" r:id="rId35"/>
    <p:sldId id="294" r:id="rId36"/>
    <p:sldId id="282" r:id="rId37"/>
    <p:sldId id="286" r:id="rId38"/>
    <p:sldId id="284" r:id="rId39"/>
    <p:sldId id="285" r:id="rId40"/>
    <p:sldId id="296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Эпиграф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algn="just">
              <a:spcAft>
                <a:spcPts val="0"/>
              </a:spcAft>
            </a:pPr>
            <a:r>
              <a:rPr lang="ru-RU" b="1" i="1" dirty="0">
                <a:latin typeface="Times New Roman"/>
                <a:ea typeface="Times New Roman"/>
              </a:rPr>
              <a:t>Сколько ни пишите еще повестей  и драм, вы не опередите вашей Илиады, ваших «Записок охотника»: там нет ошибок, там вы просты, высоки, классичны, там лежат перлы вашей музы». </a:t>
            </a:r>
            <a:endParaRPr lang="ru-RU" b="1" dirty="0">
              <a:latin typeface="Times New Roman"/>
              <a:ea typeface="Times New Roman"/>
            </a:endParaRPr>
          </a:p>
          <a:p>
            <a:pPr marL="114300" indent="0" algn="r">
              <a:spcAft>
                <a:spcPts val="0"/>
              </a:spcAft>
              <a:buNone/>
            </a:pPr>
            <a:r>
              <a:rPr lang="ru-RU" b="1" i="1" dirty="0">
                <a:latin typeface="Times New Roman"/>
                <a:ea typeface="Times New Roman"/>
              </a:rPr>
              <a:t>(Из письма И.А. Гончарова И.С. Тургеневу от 28 марта 1859 г.)</a:t>
            </a:r>
            <a:endParaRPr lang="ru-RU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31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перепел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" name="Перепел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372313"/>
            <a:ext cx="7742743" cy="524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Перепе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96336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85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3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малиновка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524000"/>
            <a:ext cx="5217368" cy="507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887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Вальдшнеп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7174020" cy="519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00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дрофа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422082"/>
            <a:ext cx="7128792" cy="53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054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ракита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7128792" cy="5088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04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лозняк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272808" cy="503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340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Части рассказа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1. Весеннее утро</a:t>
            </a:r>
          </a:p>
          <a:p>
            <a:r>
              <a:rPr lang="ru-RU" b="1" dirty="0" smtClean="0"/>
              <a:t>2. Июльское утро</a:t>
            </a:r>
          </a:p>
          <a:p>
            <a:r>
              <a:rPr lang="ru-RU" b="1" dirty="0" smtClean="0"/>
              <a:t>3. Июльский вечер</a:t>
            </a:r>
          </a:p>
          <a:p>
            <a:r>
              <a:rPr lang="ru-RU" b="1" dirty="0" smtClean="0"/>
              <a:t>4. Поздняя осень</a:t>
            </a:r>
          </a:p>
          <a:p>
            <a:r>
              <a:rPr lang="ru-RU" b="1" dirty="0" smtClean="0"/>
              <a:t>5. Осенний день</a:t>
            </a:r>
          </a:p>
          <a:p>
            <a:r>
              <a:rPr lang="ru-RU" b="1" dirty="0" smtClean="0"/>
              <a:t>6. Летние туманные дни</a:t>
            </a:r>
          </a:p>
          <a:p>
            <a:r>
              <a:rPr lang="ru-RU" b="1" dirty="0" smtClean="0"/>
              <a:t>7. В поле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13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Колорит  в рассказе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/>
              <a:t>Белый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/>
              <a:t>Оттенки красного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/>
              <a:t>Свинцовый, серебристый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/>
              <a:t>Оттенки синего, голубого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/>
              <a:t>Оттенки жёлтого (золотистый)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/>
              <a:t>Зелёный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49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Колорит в рассказе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ru-RU" sz="2800" b="1" dirty="0" smtClean="0"/>
              <a:t>Частое использование глаголов для обозначения цветов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/>
              <a:t>Цвет передаётся в движении, изменении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/>
              <a:t>Используются как яркие, так и более тусклые оттенки цветов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/>
              <a:t>Яркие краски при описании зари (утренней и вечерней)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/>
              <a:t>Большее внимание Тургенев уделяет небу и воздуху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/>
              <a:t>Использование эффекта блеска, сверкания</a:t>
            </a:r>
          </a:p>
          <a:p>
            <a:pPr>
              <a:buBlip>
                <a:blip r:embed="rId2"/>
              </a:buBlip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44954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Исаак Ильич Левитан. Долина реки. Осень.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1895 г.  Русский музей. Бумага, пастель 52 * 67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601161"/>
            <a:ext cx="7272808" cy="5089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411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309634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Тема урока: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«Наедине с природой».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Анализ рассказа И.С. Тургенева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«Лес и степь»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из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цикла «Записки охотника»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1847 - 1852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936104"/>
          </a:xfrm>
        </p:spPr>
        <p:txBody>
          <a:bodyPr>
            <a:normAutofit/>
          </a:bodyPr>
          <a:lstStyle/>
          <a:p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3501008"/>
            <a:ext cx="5587528" cy="3201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61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Пасте́ль</a:t>
            </a:r>
            <a:r>
              <a:rPr lang="ru-RU" sz="4000" dirty="0"/>
              <a:t> </a:t>
            </a:r>
            <a:r>
              <a:rPr lang="ru-RU" dirty="0" smtClean="0"/>
              <a:t> </a:t>
            </a:r>
            <a:r>
              <a:rPr lang="ru-RU" b="1" dirty="0"/>
              <a:t>(от лат. </a:t>
            </a:r>
            <a:r>
              <a:rPr lang="ru-RU" b="1" i="1" dirty="0"/>
              <a:t>pasta</a:t>
            </a:r>
            <a:r>
              <a:rPr lang="ru-RU" b="1" dirty="0"/>
              <a:t> — </a:t>
            </a:r>
            <a:r>
              <a:rPr lang="ru-RU" b="1" i="1" dirty="0"/>
              <a:t>тесто</a:t>
            </a:r>
            <a:r>
              <a:rPr lang="ru-RU" b="1" dirty="0"/>
              <a:t>) — группа художественных материалов, применяемых в графике и живописи (согласно теории искусства, работа пастелью на бумаге относится к графике). Чаще всего выпускается в виде мелков или карандашей без оправы, имеющих форму брусков с круглым или квадратным сечением.</a:t>
            </a:r>
          </a:p>
        </p:txBody>
      </p:sp>
    </p:spTree>
    <p:extLst>
      <p:ext uri="{BB962C8B-B14F-4D97-AF65-F5344CB8AC3E}">
        <p14:creationId xmlns:p14="http://schemas.microsoft.com/office/powerpoint/2010/main" val="287005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И.И. Левитан. Поздняя осень.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1894 – 1898. Холст, масло, 59 * 91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637928"/>
            <a:ext cx="7560840" cy="5032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345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404664"/>
            <a:ext cx="4038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И.И. Левитан. Осенний пейзаж с церковью. 1890-е годы. Русский музей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Бумага, пастель,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62 * 48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935" y="332656"/>
            <a:ext cx="4524927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9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44кабинет\Desktop\Июльский вечер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4856"/>
            <a:ext cx="9144000" cy="664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82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01622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Варвара Бочкова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10 А класс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6400800" cy="187220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Июльский вечер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91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Лес и степь\Поздняя осень - 0001.t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11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1656183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Галанина Екатерина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10 А класс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140968"/>
            <a:ext cx="6400800" cy="129614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Поздняя осень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71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Лес и степь\Июльское утро.t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5496"/>
            <a:ext cx="9144000" cy="646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0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872207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Галанина Екатерина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10 А класс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140968"/>
            <a:ext cx="6400800" cy="122413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Июльское утро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1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З</a:t>
            </a:r>
            <a:r>
              <a:rPr lang="ru-RU" sz="5400" b="1" dirty="0" smtClean="0">
                <a:solidFill>
                  <a:srgbClr val="FF0000"/>
                </a:solidFill>
              </a:rPr>
              <a:t>вуки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b="1" dirty="0" smtClean="0"/>
              <a:t>человек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/>
              <a:t> Птицы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лошади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деревья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собака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тишина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4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Задачи урока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Понять основную мысль автора</a:t>
            </a:r>
          </a:p>
          <a:p>
            <a:r>
              <a:rPr lang="ru-RU" b="1" dirty="0" smtClean="0"/>
              <a:t>Понять, с помощью каких средств автор доносит до читателя свою мысль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3361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жаворонок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Жаворонок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812360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Жавороно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40352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3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33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перепел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Перепел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372313"/>
            <a:ext cx="7742743" cy="524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Перепе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96336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2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3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малиновка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524000"/>
            <a:ext cx="5217368" cy="507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05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309634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Тема урока: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«Наедине с природой».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Анализ рассказа И.С. Тургенева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«Лес и степь»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из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цикла «Записки охотника»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1847 - 1852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936104"/>
          </a:xfrm>
        </p:spPr>
        <p:txBody>
          <a:bodyPr>
            <a:normAutofit/>
          </a:bodyPr>
          <a:lstStyle/>
          <a:p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3501008"/>
            <a:ext cx="5587528" cy="3201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40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Задачи урока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Понять основную мысль автора</a:t>
            </a:r>
          </a:p>
          <a:p>
            <a:r>
              <a:rPr lang="ru-RU" b="1" dirty="0" smtClean="0"/>
              <a:t>Понять, с помощью каких средств автор доносит до читателя свою мысль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2497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Идея произведения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Показать, что наедине с природой человек может достигнуть внутренней гармонии, а также получить наслаждение для души и возможность поразмышлять о жизни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32769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гипотеза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800" b="1" dirty="0" smtClean="0"/>
              <a:t>В рассказе показывается единство человека и природы</a:t>
            </a:r>
          </a:p>
          <a:p>
            <a:r>
              <a:rPr lang="ru-RU" sz="2800" b="1" dirty="0" smtClean="0"/>
              <a:t>Художественные средства:</a:t>
            </a:r>
          </a:p>
          <a:p>
            <a:pPr lvl="0"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prstClr val="black"/>
                </a:solidFill>
              </a:rPr>
              <a:t>эпиграф</a:t>
            </a:r>
            <a:endParaRPr lang="ru-RU" sz="2800" b="1" dirty="0" smtClean="0"/>
          </a:p>
          <a:p>
            <a:pP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sz="2800" b="1" i="1" dirty="0" smtClean="0"/>
              <a:t>композиция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/>
              <a:t> сюжет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/>
              <a:t> </a:t>
            </a:r>
            <a:r>
              <a:rPr lang="ru-RU" sz="2800" b="1" i="1" dirty="0" smtClean="0"/>
              <a:t>колорит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/>
              <a:t> </a:t>
            </a:r>
            <a:r>
              <a:rPr lang="ru-RU" sz="2800" b="1" i="1" dirty="0" smtClean="0"/>
              <a:t>звуки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/>
              <a:t> </a:t>
            </a:r>
            <a:r>
              <a:rPr lang="ru-RU" sz="2800" b="1" i="1" dirty="0" smtClean="0"/>
              <a:t>запахи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/>
              <a:t>Осязательные ощущения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/>
              <a:t> </a:t>
            </a:r>
            <a:r>
              <a:rPr lang="ru-RU" sz="2800" b="1" i="1" dirty="0" smtClean="0"/>
              <a:t>лексические и синтаксические средства выразительности</a:t>
            </a:r>
          </a:p>
          <a:p>
            <a:pPr marL="0" indent="0">
              <a:buNone/>
            </a:pPr>
            <a:endParaRPr lang="ru-RU" sz="2800" b="1" i="1" dirty="0" smtClean="0"/>
          </a:p>
          <a:p>
            <a:pPr>
              <a:buFont typeface="Wingdings" pitchFamily="2" charset="2"/>
              <a:buChar char="v"/>
            </a:pPr>
            <a:endParaRPr lang="ru-RU" b="1" dirty="0" smtClean="0"/>
          </a:p>
          <a:p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24746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Языковые средства выразительности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 smtClean="0"/>
              <a:t> эпитет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метафора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олицетворение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сравнение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лексический повтор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риторический вопрос</a:t>
            </a:r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b="1" dirty="0" smtClean="0"/>
              <a:t>риторическое восклицание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6354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Рефлексия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algn="just"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Что </a:t>
            </a:r>
            <a:r>
              <a:rPr lang="ru-RU" b="1" dirty="0">
                <a:latin typeface="Times New Roman"/>
                <a:ea typeface="Times New Roman"/>
              </a:rPr>
              <a:t>нового вы узнали на уроке?</a:t>
            </a:r>
          </a:p>
          <a:p>
            <a:pPr marL="457200" algn="just"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Чему </a:t>
            </a:r>
            <a:r>
              <a:rPr lang="ru-RU" b="1" dirty="0">
                <a:latin typeface="Times New Roman"/>
                <a:ea typeface="Times New Roman"/>
              </a:rPr>
              <a:t>вы удивились </a:t>
            </a:r>
            <a:r>
              <a:rPr lang="ru-RU" b="1" dirty="0" smtClean="0">
                <a:latin typeface="Times New Roman"/>
                <a:ea typeface="Times New Roman"/>
              </a:rPr>
              <a:t>при анализе рассказа?</a:t>
            </a:r>
            <a:endParaRPr lang="ru-RU" b="1" dirty="0"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Какое </a:t>
            </a:r>
            <a:r>
              <a:rPr lang="ru-RU" b="1" dirty="0">
                <a:latin typeface="Times New Roman"/>
                <a:ea typeface="Times New Roman"/>
              </a:rPr>
              <a:t>выражение Тургенева вам особенно запомнилось?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459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Times New Roman"/>
              </a:rPr>
              <a:t>Эссе «Человек и природа в рассказе Тургенева «Лес и степь»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471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гипотеза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800" b="1" u="sng" dirty="0" smtClean="0"/>
              <a:t>В рассказе показывается единство человека и природы</a:t>
            </a:r>
          </a:p>
          <a:p>
            <a:r>
              <a:rPr lang="ru-RU" sz="2800" b="1" u="sng" dirty="0" smtClean="0"/>
              <a:t>Художественные средства:</a:t>
            </a:r>
          </a:p>
          <a:p>
            <a:pPr lvl="0"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prstClr val="black"/>
                </a:solidFill>
              </a:rPr>
              <a:t>эпиграф</a:t>
            </a:r>
            <a:endParaRPr lang="ru-RU" sz="2800" b="1" dirty="0" smtClean="0"/>
          </a:p>
          <a:p>
            <a:pPr>
              <a:buFont typeface="Wingdings" pitchFamily="2" charset="2"/>
              <a:buChar char="v"/>
            </a:pPr>
            <a:r>
              <a:rPr lang="ru-RU" b="1" dirty="0"/>
              <a:t> </a:t>
            </a:r>
            <a:r>
              <a:rPr lang="ru-RU" sz="2800" b="1" i="1" dirty="0" smtClean="0"/>
              <a:t>композиция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/>
              <a:t> сюжет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/>
              <a:t> </a:t>
            </a:r>
            <a:r>
              <a:rPr lang="ru-RU" sz="2800" b="1" i="1" dirty="0" smtClean="0"/>
              <a:t>колорит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/>
              <a:t> </a:t>
            </a:r>
            <a:r>
              <a:rPr lang="ru-RU" sz="2800" b="1" i="1" dirty="0" smtClean="0"/>
              <a:t>звуки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/>
              <a:t> </a:t>
            </a:r>
            <a:r>
              <a:rPr lang="ru-RU" sz="2800" b="1" i="1" dirty="0" smtClean="0"/>
              <a:t>запахи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/>
              <a:t>Осязательные ощущения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/>
              <a:t> </a:t>
            </a:r>
            <a:r>
              <a:rPr lang="ru-RU" sz="2800" b="1" i="1" dirty="0" smtClean="0"/>
              <a:t>лексические и синтаксические средства выразительности</a:t>
            </a:r>
          </a:p>
          <a:p>
            <a:pPr>
              <a:buFont typeface="Wingdings" pitchFamily="2" charset="2"/>
              <a:buChar char="v"/>
            </a:pPr>
            <a:endParaRPr lang="ru-RU" b="1" dirty="0" smtClean="0"/>
          </a:p>
          <a:p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111789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Презентацию подготовила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 smtClean="0"/>
              <a:t>Гулимова</a:t>
            </a:r>
            <a:r>
              <a:rPr lang="ru-RU" dirty="0" smtClean="0"/>
              <a:t> Татьяна Олеговна,</a:t>
            </a:r>
          </a:p>
          <a:p>
            <a:pPr marL="0" indent="0">
              <a:buNone/>
            </a:pPr>
            <a:r>
              <a:rPr lang="ru-RU" dirty="0"/>
              <a:t>у</a:t>
            </a:r>
            <a:r>
              <a:rPr lang="ru-RU" dirty="0" smtClean="0"/>
              <a:t>читель русского языка и литературы</a:t>
            </a:r>
          </a:p>
          <a:p>
            <a:pPr marL="0" indent="0">
              <a:buNone/>
            </a:pPr>
            <a:r>
              <a:rPr lang="ru-RU" dirty="0" smtClean="0"/>
              <a:t>ГБОУ СОШ № 210 г. Санкт-Петербурга</a:t>
            </a:r>
          </a:p>
          <a:p>
            <a:pPr marL="0" indent="0">
              <a:buNone/>
            </a:pPr>
            <a:r>
              <a:rPr lang="ru-RU" dirty="0" smtClean="0"/>
              <a:t>Невский пр. д. 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99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Пристяжные лошади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7024453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66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лучина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840760" cy="5004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09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Беговые дрожки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14551"/>
            <a:ext cx="8390706" cy="5279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718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жаворонок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Жаворонок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812360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83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3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чибис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328848" cy="5086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42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972</TotalTime>
  <Words>394</Words>
  <Application>Microsoft Office PowerPoint</Application>
  <PresentationFormat>Экран (4:3)</PresentationFormat>
  <Paragraphs>110</Paragraphs>
  <Slides>40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Эпиграф</vt:lpstr>
      <vt:lpstr>Тема урока:  «Наедине с природой».  Анализ рассказа И.С. Тургенева  «Лес и степь»  из цикла «Записки охотника» 1847 - 1852</vt:lpstr>
      <vt:lpstr>Задачи урока</vt:lpstr>
      <vt:lpstr>гипотеза</vt:lpstr>
      <vt:lpstr>Пристяжные лошади</vt:lpstr>
      <vt:lpstr>лучина</vt:lpstr>
      <vt:lpstr>Беговые дрожки</vt:lpstr>
      <vt:lpstr>жаворонок</vt:lpstr>
      <vt:lpstr>чибис</vt:lpstr>
      <vt:lpstr>перепел</vt:lpstr>
      <vt:lpstr>малиновка</vt:lpstr>
      <vt:lpstr>Вальдшнеп</vt:lpstr>
      <vt:lpstr>дрофа</vt:lpstr>
      <vt:lpstr>ракита</vt:lpstr>
      <vt:lpstr>лозняк</vt:lpstr>
      <vt:lpstr>Части рассказа</vt:lpstr>
      <vt:lpstr>Колорит  в рассказе</vt:lpstr>
      <vt:lpstr>Колорит в рассказе</vt:lpstr>
      <vt:lpstr>Исаак Ильич Левитан. Долина реки. Осень.  1895 г.  Русский музей. Бумага, пастель 52 * 67</vt:lpstr>
      <vt:lpstr>Презентация PowerPoint</vt:lpstr>
      <vt:lpstr>И.И. Левитан. Поздняя осень.  1894 – 1898. Холст, масло, 59 * 91</vt:lpstr>
      <vt:lpstr>Презентация PowerPoint</vt:lpstr>
      <vt:lpstr>Презентация PowerPoint</vt:lpstr>
      <vt:lpstr>Варвара Бочкова 10 А класс</vt:lpstr>
      <vt:lpstr>Презентация PowerPoint</vt:lpstr>
      <vt:lpstr>Галанина Екатерина 10 А класс</vt:lpstr>
      <vt:lpstr>Презентация PowerPoint</vt:lpstr>
      <vt:lpstr>Галанина Екатерина 10 А класс</vt:lpstr>
      <vt:lpstr>Звуки</vt:lpstr>
      <vt:lpstr>жаворонок</vt:lpstr>
      <vt:lpstr>перепел</vt:lpstr>
      <vt:lpstr>малиновка</vt:lpstr>
      <vt:lpstr>Тема урока:  «Наедине с природой».  Анализ рассказа И.С. Тургенева  «Лес и степь»  из цикла «Записки охотника» 1847 - 1852</vt:lpstr>
      <vt:lpstr>Задачи урока</vt:lpstr>
      <vt:lpstr>Идея произведения</vt:lpstr>
      <vt:lpstr>гипотеза</vt:lpstr>
      <vt:lpstr>Языковые средства выразительности</vt:lpstr>
      <vt:lpstr>Рефлексия</vt:lpstr>
      <vt:lpstr>Домашнее задание</vt:lpstr>
      <vt:lpstr>Презентацию подготовила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малиновка</dc:title>
  <dc:creator>Татьяна</dc:creator>
  <cp:lastModifiedBy>Надежда Пронская</cp:lastModifiedBy>
  <cp:revision>34</cp:revision>
  <dcterms:created xsi:type="dcterms:W3CDTF">2017-11-12T17:53:06Z</dcterms:created>
  <dcterms:modified xsi:type="dcterms:W3CDTF">2018-11-19T12:06:33Z</dcterms:modified>
</cp:coreProperties>
</file>