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63" r:id="rId4"/>
    <p:sldId id="264" r:id="rId5"/>
    <p:sldId id="261" r:id="rId6"/>
    <p:sldId id="260" r:id="rId7"/>
    <p:sldId id="258" r:id="rId8"/>
    <p:sldId id="262" r:id="rId9"/>
    <p:sldId id="267" r:id="rId10"/>
    <p:sldId id="268" r:id="rId11"/>
    <p:sldId id="270" r:id="rId12"/>
    <p:sldId id="271" r:id="rId13"/>
    <p:sldId id="278" r:id="rId14"/>
    <p:sldId id="280" r:id="rId15"/>
    <p:sldId id="269" r:id="rId16"/>
    <p:sldId id="279" r:id="rId17"/>
    <p:sldId id="272" r:id="rId18"/>
    <p:sldId id="281" r:id="rId19"/>
    <p:sldId id="273" r:id="rId20"/>
    <p:sldId id="282" r:id="rId21"/>
    <p:sldId id="283" r:id="rId22"/>
    <p:sldId id="284" r:id="rId2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307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42E07-27EC-46CD-84AC-9D3535288050}" type="datetimeFigureOut">
              <a:rPr lang="ru-RU" smtClean="0"/>
              <a:t>05.11.2018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C6BDE-6CE5-407F-A2E9-E26DC470F5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66846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42E07-27EC-46CD-84AC-9D3535288050}" type="datetimeFigureOut">
              <a:rPr lang="ru-RU" smtClean="0"/>
              <a:t>05.11.2018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C6BDE-6CE5-407F-A2E9-E26DC470F5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49936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42E07-27EC-46CD-84AC-9D3535288050}" type="datetimeFigureOut">
              <a:rPr lang="ru-RU" smtClean="0"/>
              <a:t>05.11.2018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C6BDE-6CE5-407F-A2E9-E26DC470F5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6019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42E07-27EC-46CD-84AC-9D3535288050}" type="datetimeFigureOut">
              <a:rPr lang="ru-RU" smtClean="0"/>
              <a:t>05.11.2018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C6BDE-6CE5-407F-A2E9-E26DC470F5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06800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42E07-27EC-46CD-84AC-9D3535288050}" type="datetimeFigureOut">
              <a:rPr lang="ru-RU" smtClean="0"/>
              <a:t>05.11.2018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C6BDE-6CE5-407F-A2E9-E26DC470F5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88975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42E07-27EC-46CD-84AC-9D3535288050}" type="datetimeFigureOut">
              <a:rPr lang="ru-RU" smtClean="0"/>
              <a:t>05.11.2018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C6BDE-6CE5-407F-A2E9-E26DC470F5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02550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42E07-27EC-46CD-84AC-9D3535288050}" type="datetimeFigureOut">
              <a:rPr lang="ru-RU" smtClean="0"/>
              <a:t>05.11.2018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C6BDE-6CE5-407F-A2E9-E26DC470F5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21637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42E07-27EC-46CD-84AC-9D3535288050}" type="datetimeFigureOut">
              <a:rPr lang="ru-RU" smtClean="0"/>
              <a:t>05.11.2018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C6BDE-6CE5-407F-A2E9-E26DC470F5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4420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42E07-27EC-46CD-84AC-9D3535288050}" type="datetimeFigureOut">
              <a:rPr lang="ru-RU" smtClean="0"/>
              <a:t>05.11.2018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C6BDE-6CE5-407F-A2E9-E26DC470F5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6567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42E07-27EC-46CD-84AC-9D3535288050}" type="datetimeFigureOut">
              <a:rPr lang="ru-RU" smtClean="0"/>
              <a:t>05.11.2018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C6BDE-6CE5-407F-A2E9-E26DC470F5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51342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42E07-27EC-46CD-84AC-9D3535288050}" type="datetimeFigureOut">
              <a:rPr lang="ru-RU" smtClean="0"/>
              <a:t>05.11.2018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C6BDE-6CE5-407F-A2E9-E26DC470F54E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45891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42E07-27EC-46CD-84AC-9D3535288050}" type="datetimeFigureOut">
              <a:rPr lang="ru-RU" smtClean="0"/>
              <a:t>05.11.2018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C6BDE-6CE5-407F-A2E9-E26DC470F5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07778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42E07-27EC-46CD-84AC-9D3535288050}" type="datetimeFigureOut">
              <a:rPr lang="ru-RU" smtClean="0"/>
              <a:t>05.11.2018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C6BDE-6CE5-407F-A2E9-E26DC470F54E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186327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42E07-27EC-46CD-84AC-9D3535288050}" type="datetimeFigureOut">
              <a:rPr lang="ru-RU" smtClean="0"/>
              <a:t>05.11.2018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C6BDE-6CE5-407F-A2E9-E26DC470F5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87559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42E07-27EC-46CD-84AC-9D3535288050}" type="datetimeFigureOut">
              <a:rPr lang="ru-RU" smtClean="0"/>
              <a:t>05.11.2018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C6BDE-6CE5-407F-A2E9-E26DC470F5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45027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42E07-27EC-46CD-84AC-9D3535288050}" type="datetimeFigureOut">
              <a:rPr lang="ru-RU" smtClean="0"/>
              <a:t>05.11.2018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C6BDE-6CE5-407F-A2E9-E26DC470F5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72237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642E07-27EC-46CD-84AC-9D3535288050}" type="datetimeFigureOut">
              <a:rPr lang="ru-RU" smtClean="0"/>
              <a:t>05.11.2018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B0C6BDE-6CE5-407F-A2E9-E26DC470F5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25432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ptmiYn_TFgI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ahs0itI_Eso" TargetMode="External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www.youtube.com/watch?v=AOpFSegqd98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Relationship Id="rId5" Type="http://schemas.openxmlformats.org/officeDocument/2006/relationships/hyperlink" Target="http://vasilenko.ucoz.ru/Video/GPH_1B01_015.rar" TargetMode="External"/><Relationship Id="rId4" Type="http://schemas.openxmlformats.org/officeDocument/2006/relationships/image" Target="../media/image2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900igr.net/datas/fizika/Vnutrennjaja-energija-tela/0003-003-Ustanovit-sootvetstvie.jpg" TargetMode="External"/><Relationship Id="rId3" Type="http://schemas.openxmlformats.org/officeDocument/2006/relationships/hyperlink" Target="https://ds04.infourok.ru/uploads/ex/066e/00097c4d-2f58927a/img1.jpg" TargetMode="External"/><Relationship Id="rId7" Type="http://schemas.openxmlformats.org/officeDocument/2006/relationships/hyperlink" Target="https://ds02.infourok.ru/uploads/ex/0ae8/000206b7-2b041f1a/img5.jpg" TargetMode="External"/><Relationship Id="rId2" Type="http://schemas.openxmlformats.org/officeDocument/2006/relationships/hyperlink" Target="https://pixabay.com/ru/videos/list/?q=%D0%BE%D1%82%D0%BE%D0%BF%D0%BB%D0%B5%D0%BD%D0%B8%D0%B5&amp;hp=&amp;image_type=video&amp;order=&amp;cat=&amp;min_width=&amp;min_height" TargetMode="External"/><Relationship Id="rId1" Type="http://schemas.openxmlformats.org/officeDocument/2006/relationships/slideLayout" Target="../slideLayouts/slideLayout14.xml"/><Relationship Id="rId6" Type="http://schemas.openxmlformats.org/officeDocument/2006/relationships/hyperlink" Target="http://images.myshared.ru/6/673592/slide_21.jpg" TargetMode="External"/><Relationship Id="rId5" Type="http://schemas.openxmlformats.org/officeDocument/2006/relationships/hyperlink" Target="http://images.myshared.ru/6/598862/slide_18.jpghttps:/ds04.infourok.ru/uploads/ex/0748/0004126f-44e08c39/4/img18.jpg" TargetMode="External"/><Relationship Id="rId4" Type="http://schemas.openxmlformats.org/officeDocument/2006/relationships/hyperlink" Target="https://ds04.infourok.ru/uploads/ex/10c3/0000d412-bc09d7f5/img16.jpg" TargetMode="External"/><Relationship Id="rId9" Type="http://schemas.openxmlformats.org/officeDocument/2006/relationships/hyperlink" Target="https://myslide.ru/documents_2/5bbfd83c89d914c666b39f3b8df3635f/img14.jpg" TargetMode="Externa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urok1.edusite.ru/images/p6_5.jpg" TargetMode="External"/><Relationship Id="rId3" Type="http://schemas.openxmlformats.org/officeDocument/2006/relationships/hyperlink" Target="http://&#1086;&#1090;&#1082;&#1088;&#1099;&#1090;&#1099;&#1081;&#1091;&#1088;&#1086;&#1082;.&#1088;&#1092;/%D1%81%D1%82%D0%B0%D1%82%D1%8C%D0%B8/612343/" TargetMode="External"/><Relationship Id="rId7" Type="http://schemas.openxmlformats.org/officeDocument/2006/relationships/hyperlink" Target="http://urok1.edusite.ru/images/p6_a3.jpg" TargetMode="External"/><Relationship Id="rId2" Type="http://schemas.openxmlformats.org/officeDocument/2006/relationships/hyperlink" Target="https://www.youtube.com/watch?v=ptmiYn_TFgI" TargetMode="External"/><Relationship Id="rId1" Type="http://schemas.openxmlformats.org/officeDocument/2006/relationships/slideLayout" Target="../slideLayouts/slideLayout14.xml"/><Relationship Id="rId6" Type="http://schemas.openxmlformats.org/officeDocument/2006/relationships/hyperlink" Target="http://urok1.edusite.ru/images/p48_14.jpg" TargetMode="External"/><Relationship Id="rId11" Type="http://schemas.openxmlformats.org/officeDocument/2006/relationships/hyperlink" Target="http://s16.radikal.ru/i191/1103/ab/b100195f15e9.jpg" TargetMode="External"/><Relationship Id="rId5" Type="http://schemas.openxmlformats.org/officeDocument/2006/relationships/hyperlink" Target="http://urok1.edusite.ru/images/p6_p6_12.jpg" TargetMode="External"/><Relationship Id="rId10" Type="http://schemas.openxmlformats.org/officeDocument/2006/relationships/hyperlink" Target="http://www.kharkov.market.tut.ua/img/market/2/28/280/2807bk_skovoroda_s_plastmassruchkoy_i_kryshkoy_824550_157x157.jpg" TargetMode="External"/><Relationship Id="rId4" Type="http://schemas.openxmlformats.org/officeDocument/2006/relationships/hyperlink" Target="http://urok1.edusite.ru/images/p44_p44_6.jpg" TargetMode="External"/><Relationship Id="rId9" Type="http://schemas.openxmlformats.org/officeDocument/2006/relationships/hyperlink" Target="http://desktop.kazansoft.ru/bigimages/man/pushnoy/img-103ba.jpg" TargetMode="Externa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id4.ru/idea/pic/zemlya/90/obrazovanie-oblakov.jpg" TargetMode="External"/><Relationship Id="rId3" Type="http://schemas.openxmlformats.org/officeDocument/2006/relationships/hyperlink" Target="http://school.uni-altai.ru/astro-pic/picture/full/1066532774.jpg" TargetMode="External"/><Relationship Id="rId7" Type="http://schemas.openxmlformats.org/officeDocument/2006/relationships/hyperlink" Target="http://belarus.russiaregionpress.ru/files/2010/03/5cb05a7a803ac89ac8438156fa8a79f2.jpg" TargetMode="External"/><Relationship Id="rId2" Type="http://schemas.openxmlformats.org/officeDocument/2006/relationships/hyperlink" Target="http://img12.nnm.ru/8/b/b/5/3/bef90485a75ed58a99ebf5a170b.jpg" TargetMode="External"/><Relationship Id="rId1" Type="http://schemas.openxmlformats.org/officeDocument/2006/relationships/slideLayout" Target="../slideLayouts/slideLayout14.xml"/><Relationship Id="rId6" Type="http://schemas.openxmlformats.org/officeDocument/2006/relationships/hyperlink" Target="http://images.wikia.com/absurdopedia/images/b/b4/SmoothingAlgorithms.jpg" TargetMode="External"/><Relationship Id="rId5" Type="http://schemas.openxmlformats.org/officeDocument/2006/relationships/hyperlink" Target="http://www.happyhomes.ru/upload/resize_cache/iblock/bfc/600_600_1/bfc424ca21bf9b6cb7c2b49bfb417d7e.jpg" TargetMode="External"/><Relationship Id="rId4" Type="http://schemas.openxmlformats.org/officeDocument/2006/relationships/hyperlink" Target="http://www.specural.com/files/slovar/konvektivniiy_teploobmen3.jpg" TargetMode="Externa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churap.ru/gymn/portfolio/KhoutanovaMI/07k_files/07k-i1.gif" TargetMode="External"/><Relationship Id="rId3" Type="http://schemas.openxmlformats.org/officeDocument/2006/relationships/hyperlink" Target="http://upload.wikimedia.org/wikipedia/commons/thumb/7/79/Semyorka_Rocket_R7_by_Sergei_Korolyov_in_VDNH_Ostankino_RAF0540.jpg/450px-Semyorka_Rocket_R7_by_Sergei_Korolyov_in_VDNH_Ostankino_RAF0540.jpg" TargetMode="External"/><Relationship Id="rId7" Type="http://schemas.openxmlformats.org/officeDocument/2006/relationships/hyperlink" Target="http://certificate.ulo.ucl.ac.uk/modules/year_one/pubs.usgs.gov/publications/graphics/Fig33.gif" TargetMode="External"/><Relationship Id="rId2" Type="http://schemas.openxmlformats.org/officeDocument/2006/relationships/hyperlink" Target="http://static.panoramio.com/photos/original/21231235.jpg" TargetMode="External"/><Relationship Id="rId1" Type="http://schemas.openxmlformats.org/officeDocument/2006/relationships/slideLayout" Target="../slideLayouts/slideLayout14.xml"/><Relationship Id="rId6" Type="http://schemas.openxmlformats.org/officeDocument/2006/relationships/hyperlink" Target="http://www.oteple.ru/uploads/diff/cb2_heat_trans.jpg" TargetMode="External"/><Relationship Id="rId11" Type="http://schemas.openxmlformats.org/officeDocument/2006/relationships/hyperlink" Target="http://school-collection.edu.ru/catalog/res/ccb5ea78-080b-4db9-8bfb-47cab30b5a97/view/" TargetMode="External"/><Relationship Id="rId5" Type="http://schemas.openxmlformats.org/officeDocument/2006/relationships/hyperlink" Target="http://autotesty.net.pl/testy/pojemnosc_skokowa_silnika/pojemnosc_skokowa_silnika_4.jpg" TargetMode="External"/><Relationship Id="rId10" Type="http://schemas.openxmlformats.org/officeDocument/2006/relationships/hyperlink" Target="https://www.youtube.com/watch?v=ahs0itI_Eso" TargetMode="External"/><Relationship Id="rId4" Type="http://schemas.openxmlformats.org/officeDocument/2006/relationships/hyperlink" Target="http://vpk.name/file/img/Au-30-1_Argus.jpg" TargetMode="External"/><Relationship Id="rId9" Type="http://schemas.openxmlformats.org/officeDocument/2006/relationships/hyperlink" Target="http://wek.com.ua/img/ar/330_48042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84703" y="1270678"/>
            <a:ext cx="5275027" cy="1646302"/>
          </a:xfrm>
        </p:spPr>
        <p:txBody>
          <a:bodyPr/>
          <a:lstStyle/>
          <a:p>
            <a:r>
              <a:rPr lang="ru-RU" dirty="0" smtClean="0"/>
              <a:t>Тема урока…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</a:rPr>
              <a:t>Учитель физики МБОУ РСОШ №9 </a:t>
            </a:r>
            <a:r>
              <a:rPr lang="ru-RU" sz="2000" dirty="0" err="1" smtClean="0">
                <a:solidFill>
                  <a:schemeClr val="accent2">
                    <a:lumMod val="50000"/>
                  </a:schemeClr>
                </a:solidFill>
              </a:rPr>
              <a:t>Дворникова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</a:rPr>
              <a:t> Г.В.</a:t>
            </a:r>
            <a:endParaRPr lang="ru-RU" sz="20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5661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2">
            <a:hlinkClick r:id="" action="ppaction://media"/>
          </p:cNvPr>
          <p:cNvPicPr>
            <a:picLocks noGrp="1" noChangeAspect="1"/>
          </p:cNvPicPr>
          <p:nvPr>
            <p:ph sz="half"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036537" y="2814447"/>
            <a:ext cx="4183062" cy="2352675"/>
          </a:xfrm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829734" y="7620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mtClean="0"/>
              <a:t>Каким способом может передаваться энергия от горящего костра</a:t>
            </a:r>
            <a:r>
              <a:rPr lang="en-US" smtClean="0"/>
              <a:t>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24744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864" y="1010990"/>
            <a:ext cx="7968996" cy="4466995"/>
          </a:xfrm>
        </p:spPr>
      </p:pic>
      <p:sp>
        <p:nvSpPr>
          <p:cNvPr id="2" name="Прямоугольник 1"/>
          <p:cNvSpPr/>
          <p:nvPr/>
        </p:nvSpPr>
        <p:spPr>
          <a:xfrm>
            <a:off x="1503902" y="5904706"/>
            <a:ext cx="533152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www.youtube.com/watch?v=ptmiYn_TFgI</a:t>
            </a:r>
            <a:endParaRPr lang="ru-RU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3282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50" y="603504"/>
            <a:ext cx="7328038" cy="5496029"/>
          </a:xfrm>
        </p:spPr>
      </p:pic>
    </p:spTree>
    <p:extLst>
      <p:ext uri="{BB962C8B-B14F-4D97-AF65-F5344CB8AC3E}">
        <p14:creationId xmlns:p14="http://schemas.microsoft.com/office/powerpoint/2010/main" val="2624016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3728" y="1088621"/>
            <a:ext cx="6880891" cy="5160668"/>
          </a:xfrm>
        </p:spPr>
      </p:pic>
      <p:sp>
        <p:nvSpPr>
          <p:cNvPr id="5" name="Прямоугольник 4"/>
          <p:cNvSpPr/>
          <p:nvPr/>
        </p:nvSpPr>
        <p:spPr>
          <a:xfrm>
            <a:off x="3214893" y="234247"/>
            <a:ext cx="256411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Объясните</a:t>
            </a:r>
            <a:r>
              <a:rPr lang="en-US" sz="2400" b="1" dirty="0" smtClean="0">
                <a:solidFill>
                  <a:srgbClr val="FF0000"/>
                </a:solidFill>
              </a:rPr>
              <a:t>:</a:t>
            </a:r>
            <a:r>
              <a:rPr lang="en-US" dirty="0" smtClean="0"/>
              <a:t>	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4657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359" y="695912"/>
            <a:ext cx="7940539" cy="5955404"/>
          </a:xfrm>
        </p:spPr>
      </p:pic>
      <p:sp>
        <p:nvSpPr>
          <p:cNvPr id="6" name="Прямоугольник 5"/>
          <p:cNvSpPr/>
          <p:nvPr/>
        </p:nvSpPr>
        <p:spPr>
          <a:xfrm>
            <a:off x="3214893" y="234247"/>
            <a:ext cx="256411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Объясните</a:t>
            </a:r>
            <a:r>
              <a:rPr lang="en-US" sz="2400" b="1" dirty="0" smtClean="0">
                <a:solidFill>
                  <a:srgbClr val="FF0000"/>
                </a:solidFill>
              </a:rPr>
              <a:t>:</a:t>
            </a:r>
            <a:r>
              <a:rPr lang="en-US" dirty="0" smtClean="0"/>
              <a:t>	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786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3879" y="195072"/>
            <a:ext cx="8596668" cy="158496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Какие виды теплопередачи представлены на картинках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в каждом случае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</a:rPr>
              <a:t>?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 Как осуществляется перенос энергии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</a:rPr>
              <a:t>?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6058" y="2041231"/>
            <a:ext cx="6292310" cy="4719233"/>
          </a:xfrm>
        </p:spPr>
      </p:pic>
    </p:spTree>
    <p:extLst>
      <p:ext uri="{BB962C8B-B14F-4D97-AF65-F5344CB8AC3E}">
        <p14:creationId xmlns:p14="http://schemas.microsoft.com/office/powerpoint/2010/main" val="1080514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80" y="543028"/>
            <a:ext cx="7575835" cy="5681877"/>
          </a:xfrm>
        </p:spPr>
      </p:pic>
    </p:spTree>
    <p:extLst>
      <p:ext uri="{BB962C8B-B14F-4D97-AF65-F5344CB8AC3E}">
        <p14:creationId xmlns:p14="http://schemas.microsoft.com/office/powerpoint/2010/main" val="3033891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848" y="850875"/>
            <a:ext cx="7490492" cy="5617870"/>
          </a:xfrm>
        </p:spPr>
      </p:pic>
    </p:spTree>
    <p:extLst>
      <p:ext uri="{BB962C8B-B14F-4D97-AF65-F5344CB8AC3E}">
        <p14:creationId xmlns:p14="http://schemas.microsoft.com/office/powerpoint/2010/main" val="856984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4272" y="1030709"/>
            <a:ext cx="7234459" cy="5425844"/>
          </a:xfrm>
        </p:spPr>
      </p:pic>
    </p:spTree>
    <p:extLst>
      <p:ext uri="{BB962C8B-B14F-4D97-AF65-F5344CB8AC3E}">
        <p14:creationId xmlns:p14="http://schemas.microsoft.com/office/powerpoint/2010/main" val="3053218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55158" y="154832"/>
            <a:ext cx="8596668" cy="1320800"/>
          </a:xfrm>
        </p:spPr>
        <p:txBody>
          <a:bodyPr/>
          <a:lstStyle/>
          <a:p>
            <a:r>
              <a:rPr lang="ru-RU" dirty="0" smtClean="0"/>
              <a:t>Объясните эксперименты</a:t>
            </a:r>
            <a:r>
              <a:rPr lang="en-US" dirty="0" smtClean="0"/>
              <a:t>: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231391" y="1436282"/>
            <a:ext cx="3882727" cy="2574548"/>
          </a:xfrm>
          <a:prstGeom prst="rect">
            <a:avLst/>
          </a:prstGeo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5801162" y="1475632"/>
            <a:ext cx="3797009" cy="253519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1762" y="4317193"/>
            <a:ext cx="4425888" cy="2203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743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7760" y="390144"/>
            <a:ext cx="8596668" cy="743712"/>
          </a:xfrm>
        </p:spPr>
        <p:txBody>
          <a:bodyPr/>
          <a:lstStyle/>
          <a:p>
            <a:r>
              <a:rPr lang="ru-RU" dirty="0"/>
              <a:t>д</a:t>
            </a:r>
            <a:r>
              <a:rPr lang="ru-RU" dirty="0" smtClean="0"/>
              <a:t>о…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577760" y="1259992"/>
            <a:ext cx="2798307" cy="187773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6401" y="1284377"/>
            <a:ext cx="2743438" cy="182895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10861" y="1235605"/>
            <a:ext cx="2822693" cy="1877731"/>
          </a:xfrm>
          <a:prstGeom prst="rect">
            <a:avLst/>
          </a:prstGeom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577760" y="3288244"/>
            <a:ext cx="8596668" cy="7437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dirty="0" smtClean="0"/>
              <a:t>после…</a:t>
            </a:r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0865" y="3895117"/>
            <a:ext cx="3226761" cy="216283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92141" y="3891290"/>
            <a:ext cx="3246516" cy="216666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66680" y="3891290"/>
            <a:ext cx="3225771" cy="2166666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3214893" y="234247"/>
            <a:ext cx="256411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Объясните</a:t>
            </a:r>
            <a:r>
              <a:rPr lang="en-US" sz="2400" b="1" dirty="0" smtClean="0">
                <a:solidFill>
                  <a:srgbClr val="FF0000"/>
                </a:solidFill>
              </a:rPr>
              <a:t>:</a:t>
            </a:r>
            <a:r>
              <a:rPr lang="en-US" dirty="0" smtClean="0"/>
              <a:t>	</a:t>
            </a:r>
            <a:endParaRPr lang="en-US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1181539" y="6151839"/>
            <a:ext cx="62962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8"/>
              </a:rPr>
              <a:t>https://</a:t>
            </a:r>
            <a:r>
              <a:rPr lang="en-US" dirty="0" smtClean="0">
                <a:hlinkClick r:id="rId8"/>
              </a:rPr>
              <a:t>www.youtube.com/watch?v=ahs0itI_Eso</a:t>
            </a:r>
            <a:endParaRPr lang="ru-RU" dirty="0" smtClean="0"/>
          </a:p>
          <a:p>
            <a:r>
              <a:rPr lang="en-US" dirty="0" smtClean="0"/>
              <a:t>	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085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926336" y="933331"/>
            <a:ext cx="6717791" cy="4725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8787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240" y="381121"/>
            <a:ext cx="7559040" cy="471000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97586" y="3474720"/>
            <a:ext cx="1995474" cy="296458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6268" y="951569"/>
            <a:ext cx="3316392" cy="214835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13414" y="4539160"/>
            <a:ext cx="3404084" cy="2240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6271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Объясните эксперименты</a:t>
            </a:r>
            <a:r>
              <a:rPr lang="en-US" dirty="0" smtClean="0"/>
              <a:t>:</a:t>
            </a:r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022848" y="1930400"/>
            <a:ext cx="3938015" cy="3946766"/>
          </a:xfrm>
          <a:prstGeom prst="rect">
            <a:avLst/>
          </a:prstGeom>
        </p:spPr>
      </p:pic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-180215" y="1736696"/>
            <a:ext cx="5529678" cy="338460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81172" y="5360519"/>
            <a:ext cx="543251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www.youtube.com/watch?v=AOpFSegqd98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90644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7233" y="1017827"/>
            <a:ext cx="6809822" cy="4724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7724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68096"/>
          </a:xfrm>
        </p:spPr>
        <p:txBody>
          <a:bodyPr/>
          <a:lstStyle/>
          <a:p>
            <a:r>
              <a:rPr lang="ru-RU" dirty="0" smtClean="0"/>
              <a:t>Объясните результат эксперимента</a:t>
            </a:r>
            <a:r>
              <a:rPr lang="en-US" dirty="0" smtClean="0"/>
              <a:t>: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949087" y="1914144"/>
            <a:ext cx="2589842" cy="387705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27219" y="1914144"/>
            <a:ext cx="2571553" cy="385732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73375" y="1914144"/>
            <a:ext cx="2579585" cy="3877054"/>
          </a:xfrm>
          <a:prstGeom prst="rect">
            <a:avLst/>
          </a:prstGeo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872480" y="6089904"/>
            <a:ext cx="8596668" cy="76809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780032" y="6021409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>
                <a:hlinkClick r:id="rId5"/>
              </a:rPr>
              <a:t>http://</a:t>
            </a:r>
            <a:r>
              <a:rPr lang="en-US" dirty="0" smtClean="0">
                <a:hlinkClick r:id="rId5"/>
              </a:rPr>
              <a:t>vasilenko.ucoz.ru/Video/GPH_1B01_015.rar</a:t>
            </a:r>
            <a:endParaRPr lang="ru-RU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8367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5248" y="809428"/>
            <a:ext cx="5943920" cy="409807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2519" y="4145388"/>
            <a:ext cx="3889585" cy="259712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77392" y="4486656"/>
            <a:ext cx="3260948" cy="2146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360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3820809" y="68148"/>
            <a:ext cx="4274679" cy="1160424"/>
          </a:xfrm>
        </p:spPr>
        <p:txBody>
          <a:bodyPr/>
          <a:lstStyle/>
          <a:p>
            <a:r>
              <a:rPr lang="ru-RU" dirty="0"/>
              <a:t>Интернет-ресурсы</a:t>
            </a:r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1018706" y="648360"/>
            <a:ext cx="8596668" cy="5581752"/>
          </a:xfrm>
        </p:spPr>
        <p:txBody>
          <a:bodyPr>
            <a:noAutofit/>
          </a:bodyPr>
          <a:lstStyle/>
          <a:p>
            <a:endParaRPr lang="ru-RU" sz="1600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hlinkClick r:id="rId2"/>
              </a:rPr>
              <a:t>https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hlinkClick r:id="rId2"/>
              </a:rPr>
              <a:t>://pixabay.com/ru/videos/list/?q=%D0%BE%D1%82%D0%BE%D0%BF%D0%BB%D0%B5%D0%BD%D0%B8%D0%B5&amp;hp=&amp;image_type=video&amp;order=&amp;cat=&amp;min_width=&amp;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hlinkClick r:id="rId2"/>
              </a:rPr>
              <a:t>min_height</a:t>
            </a:r>
            <a:endParaRPr lang="en-US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hlinkClick r:id="rId3"/>
              </a:rPr>
              <a:t>https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hlinkClick r:id="rId3"/>
              </a:rPr>
              <a:t>://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hlinkClick r:id="rId3"/>
              </a:rPr>
              <a:t>ds04.infourok.ru/uploads/ex/066e/00097c4d-2f58927a/img1.jpg</a:t>
            </a:r>
            <a:endParaRPr lang="en-US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hlinkClick r:id="rId4"/>
              </a:rPr>
              <a:t>https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hlinkClick r:id="rId4"/>
              </a:rPr>
              <a:t>://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hlinkClick r:id="rId4"/>
              </a:rPr>
              <a:t>ds04.infourok.ru/uploads/ex/10c3/0000d412-bc09d7f5/img16.jpg</a:t>
            </a:r>
            <a:endParaRPr lang="en-US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hlinkClick r:id="rId5"/>
              </a:rPr>
              <a:t>http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hlinkClick r:id="rId5"/>
              </a:rPr>
              <a:t>://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hlinkClick r:id="rId5"/>
              </a:rPr>
              <a:t>images.myshared.ru/6/598862/slide_18.jpghttps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hlinkClick r:id="rId5"/>
              </a:rPr>
              <a:t>://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hlinkClick r:id="rId5"/>
              </a:rPr>
              <a:t>ds04.infourok.ru/uploads/ex/0748/0004126f-44e08c39/4/img18.jpg</a:t>
            </a:r>
            <a:endParaRPr lang="en-US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hlinkClick r:id="rId6"/>
              </a:rPr>
              <a:t>http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hlinkClick r:id="rId6"/>
              </a:rPr>
              <a:t>://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hlinkClick r:id="rId6"/>
              </a:rPr>
              <a:t>images.myshared.ru/6/673592/slide_21.jpg</a:t>
            </a:r>
            <a:endParaRPr lang="en-US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hlinkClick r:id="rId3"/>
              </a:rPr>
              <a:t>https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hlinkClick r:id="rId3"/>
              </a:rPr>
              <a:t>://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hlinkClick r:id="rId3"/>
              </a:rPr>
              <a:t>ds04.infourok.ru/uploads/ex/066e/00097c4d-2f58927a/img1.jpg</a:t>
            </a:r>
            <a:endParaRPr lang="en-US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hlinkClick r:id="rId7"/>
              </a:rPr>
              <a:t>https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hlinkClick r:id="rId7"/>
              </a:rPr>
              <a:t>://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hlinkClick r:id="rId7"/>
              </a:rPr>
              <a:t>ds02.infourok.ru/uploads/ex/0ae8/000206b7-2b041f1a/img5.jpg</a:t>
            </a:r>
            <a:endParaRPr lang="en-US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hlinkClick r:id="rId8"/>
              </a:rPr>
              <a:t>http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hlinkClick r:id="rId8"/>
              </a:rPr>
              <a:t>://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hlinkClick r:id="rId8"/>
              </a:rPr>
              <a:t>900igr.net/datas/fizika/Vnutrennjaja-energija-tela/0003-003-Ustanovit-sootvetstvie.jpg</a:t>
            </a:r>
            <a:endParaRPr lang="en-US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hlinkClick r:id="rId9"/>
              </a:rPr>
              <a:t>https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hlinkClick r:id="rId9"/>
              </a:rPr>
              <a:t>://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hlinkClick r:id="rId9"/>
              </a:rPr>
              <a:t>myslide.ru/documents_2/5bbfd83c89d914c666b39f3b8df3635f/img14.jpg</a:t>
            </a:r>
            <a:endParaRPr lang="en-US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342900" indent="-342900">
              <a:buAutoNum type="arabicPeriod"/>
            </a:pPr>
            <a:endParaRPr lang="en-US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342900" indent="-342900">
              <a:buAutoNum type="arabicPeriod"/>
            </a:pPr>
            <a:endParaRPr lang="en-US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342900" indent="-342900">
              <a:buAutoNum type="arabicPeriod"/>
            </a:pPr>
            <a:endParaRPr lang="en-US" dirty="0" smtClean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6623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677335" y="219456"/>
            <a:ext cx="8596669" cy="938784"/>
          </a:xfrm>
        </p:spPr>
        <p:txBody>
          <a:bodyPr/>
          <a:lstStyle/>
          <a:p>
            <a:pPr algn="ctr"/>
            <a:r>
              <a:rPr lang="ru-RU" dirty="0" smtClean="0"/>
              <a:t>Интернет-ресурсы</a:t>
            </a:r>
            <a:r>
              <a:rPr lang="en-US" dirty="0" smtClean="0"/>
              <a:t>:</a:t>
            </a:r>
            <a:endParaRPr lang="ru-RU" dirty="0"/>
          </a:p>
          <a:p>
            <a:pPr algn="ctr"/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677335" y="1333144"/>
            <a:ext cx="8596668" cy="460436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accent2">
                    <a:lumMod val="50000"/>
                  </a:schemeClr>
                </a:solidFill>
                <a:hlinkClick r:id="rId2"/>
              </a:rPr>
              <a:t>https://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hlinkClick r:id="rId2"/>
              </a:rPr>
              <a:t>www.youtube.com/watch?v=ptmiYn_TFgI</a:t>
            </a:r>
            <a:endParaRPr lang="ru-RU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hlinkClick r:id="rId3"/>
              </a:rPr>
              <a:t>http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hlinkClick r:id="rId3"/>
              </a:rPr>
              <a:t>://</a:t>
            </a:r>
            <a:r>
              <a:rPr lang="ru-RU" dirty="0" err="1">
                <a:solidFill>
                  <a:schemeClr val="accent2">
                    <a:lumMod val="50000"/>
                  </a:schemeClr>
                </a:solidFill>
                <a:hlinkClick r:id="rId3"/>
              </a:rPr>
              <a:t>открытыйурок.рф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hlinkClick r:id="rId3"/>
              </a:rPr>
              <a:t>/%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hlinkClick r:id="rId3"/>
              </a:rPr>
              <a:t>D1%81%D1%82%D0%B0%D1%82%D1%8C%D0%B8/612343/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en-US" dirty="0">
                <a:solidFill>
                  <a:schemeClr val="accent2">
                    <a:lumMod val="50000"/>
                  </a:schemeClr>
                </a:solidFill>
                <a:hlinkClick r:id="rId4"/>
              </a:rPr>
              <a:t>http://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hlinkClick r:id="rId4"/>
              </a:rPr>
              <a:t>urok1.edusite.ru/images/p44_p44_6.jpg</a:t>
            </a:r>
            <a:endParaRPr lang="en-US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hlinkClick r:id="rId5"/>
              </a:rPr>
              <a:t>http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hlinkClick r:id="rId5"/>
              </a:rPr>
              <a:t>://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hlinkClick r:id="rId5"/>
              </a:rPr>
              <a:t>urok1.edusite.ru/images/p6_p6_12.jpg</a:t>
            </a:r>
            <a:endParaRPr lang="en-US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hlinkClick r:id="rId6"/>
              </a:rPr>
              <a:t>http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hlinkClick r:id="rId6"/>
              </a:rPr>
              <a:t>://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hlinkClick r:id="rId6"/>
              </a:rPr>
              <a:t>urok1.edusite.ru/images/p48_14.jpg</a:t>
            </a:r>
            <a:endParaRPr lang="en-US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hlinkClick r:id="rId7"/>
              </a:rPr>
              <a:t>http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hlinkClick r:id="rId7"/>
              </a:rPr>
              <a:t>://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hlinkClick r:id="rId7"/>
              </a:rPr>
              <a:t>urok1.edusite.ru/images/p6_a3.jpg</a:t>
            </a:r>
            <a:endParaRPr lang="en-US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hlinkClick r:id="rId8"/>
              </a:rPr>
              <a:t>http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hlinkClick r:id="rId8"/>
              </a:rPr>
              <a:t>://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hlinkClick r:id="rId8"/>
              </a:rPr>
              <a:t>urok1.edusite.ru/images/p6_5.jpg</a:t>
            </a:r>
            <a:endParaRPr lang="en-US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hlinkClick r:id="rId9"/>
              </a:rPr>
              <a:t>http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hlinkClick r:id="rId9"/>
              </a:rPr>
              <a:t>://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hlinkClick r:id="rId9"/>
              </a:rPr>
              <a:t>desktop.kazansoft.ru/bigimages/man/pushnoy/img-103ba.jpg</a:t>
            </a:r>
            <a:endParaRPr lang="en-US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hlinkClick r:id="rId10"/>
              </a:rPr>
              <a:t>http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hlinkClick r:id="rId10"/>
              </a:rPr>
              <a:t>://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hlinkClick r:id="rId10"/>
              </a:rPr>
              <a:t>www.kharkov.market.tut.ua/img/market/2/28/280/2807bk_skovoroda_s_plastmassruchkoy_i_kryshkoy_824550_157x157.jpg</a:t>
            </a:r>
            <a:endParaRPr lang="en-US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hlinkClick r:id="rId11"/>
              </a:rPr>
              <a:t>http://s16.radikal.ru/i191/1103/ab/b100195f15e9.jpg</a:t>
            </a:r>
            <a:endParaRPr lang="en-US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342900" indent="-342900">
              <a:buAutoNum type="arabicPeriod" startAt="12"/>
            </a:pPr>
            <a:endParaRPr lang="en-US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342900" indent="-342900">
              <a:buAutoNum type="arabicPeriod" startAt="12"/>
            </a:pP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82365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799252" y="599440"/>
            <a:ext cx="8596669" cy="514248"/>
          </a:xfrm>
        </p:spPr>
        <p:txBody>
          <a:bodyPr/>
          <a:lstStyle/>
          <a:p>
            <a:pPr algn="ctr"/>
            <a:r>
              <a:rPr lang="ru-RU" dirty="0"/>
              <a:t>Интернет-ресурсы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921175" y="1625752"/>
            <a:ext cx="8596668" cy="4701896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chemeClr val="accent2">
                    <a:lumMod val="50000"/>
                  </a:schemeClr>
                </a:solidFill>
                <a:hlinkClick r:id="rId2"/>
              </a:rPr>
              <a:t>http://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hlinkClick r:id="rId2"/>
              </a:rPr>
              <a:t>img12.nnm.ru/8/b/b/5/3/bef90485a75ed58a99ebf5a170b.jpg</a:t>
            </a:r>
            <a:endParaRPr lang="en-US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hlinkClick r:id="rId3"/>
              </a:rPr>
              <a:t>http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hlinkClick r:id="rId3"/>
              </a:rPr>
              <a:t>://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hlinkClick r:id="rId3"/>
              </a:rPr>
              <a:t>school.uni-altai.ru/astro-pic/picture/full/1066532774.jpg</a:t>
            </a:r>
            <a:endParaRPr lang="en-US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hlinkClick r:id="rId4"/>
              </a:rPr>
              <a:t>http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hlinkClick r:id="rId4"/>
              </a:rPr>
              <a:t>://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hlinkClick r:id="rId4"/>
              </a:rPr>
              <a:t>www.specural.com/files/slovar/konvektivniiy_teploobmen3.jpg</a:t>
            </a:r>
            <a:endParaRPr lang="en-US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hlinkClick r:id="rId5"/>
              </a:rPr>
              <a:t>http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hlinkClick r:id="rId5"/>
              </a:rPr>
              <a:t>://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hlinkClick r:id="rId5"/>
              </a:rPr>
              <a:t>www.happyhomes.ru/upload/resize_cache/iblock/bfc/600_600_1/bfc424ca21bf9b6cb7c2b49bfb417d7e.jpg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endParaRPr lang="en-US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hlinkClick r:id="rId6"/>
              </a:rPr>
              <a:t>http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hlinkClick r:id="rId6"/>
              </a:rPr>
              <a:t>://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hlinkClick r:id="rId6"/>
              </a:rPr>
              <a:t>images.wikia.com/absurdopedia/images/b/b4/SmoothingAlgorithms.jpg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endParaRPr lang="en-US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hlinkClick r:id="rId7"/>
              </a:rPr>
              <a:t>http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hlinkClick r:id="rId7"/>
              </a:rPr>
              <a:t>://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hlinkClick r:id="rId7"/>
              </a:rPr>
              <a:t>belarus.russiaregionpress.ru/files/2010/03/5cb05a7a803ac89ac8438156fa8a79f2.jpg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endParaRPr lang="en-US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hlinkClick r:id="rId8"/>
              </a:rPr>
              <a:t>http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hlinkClick r:id="rId8"/>
              </a:rPr>
              <a:t>://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hlinkClick r:id="rId8"/>
              </a:rPr>
              <a:t>www.id4.ru/idea/pic/zemlya/90/obrazovanie-oblakov.jpg</a:t>
            </a:r>
            <a:endParaRPr lang="en-US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342900" indent="-342900">
              <a:buAutoNum type="arabicPeriod" startAt="12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75628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677334" y="392176"/>
            <a:ext cx="8596669" cy="514248"/>
          </a:xfrm>
        </p:spPr>
        <p:txBody>
          <a:bodyPr/>
          <a:lstStyle/>
          <a:p>
            <a:pPr algn="ctr"/>
            <a:r>
              <a:rPr lang="ru-RU" dirty="0" smtClean="0"/>
              <a:t>Интернет-ресурсы</a:t>
            </a:r>
            <a:r>
              <a:rPr lang="en-US" dirty="0" smtClean="0"/>
              <a:t>: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677334" y="1272184"/>
            <a:ext cx="8596668" cy="5031080"/>
          </a:xfrm>
        </p:spPr>
        <p:txBody>
          <a:bodyPr>
            <a:normAutofit fontScale="92500" lnSpcReduction="10000"/>
          </a:bodyPr>
          <a:lstStyle/>
          <a:p>
            <a:r>
              <a:rPr lang="ru-RU" altLang="ru-RU" dirty="0">
                <a:latin typeface="Tahoma" panose="020B0604030504040204" pitchFamily="34" charset="0"/>
                <a:hlinkClick r:id="rId2"/>
              </a:rPr>
              <a:t>http://</a:t>
            </a:r>
            <a:r>
              <a:rPr lang="ru-RU" altLang="ru-RU" dirty="0" smtClean="0">
                <a:latin typeface="Tahoma" panose="020B0604030504040204" pitchFamily="34" charset="0"/>
                <a:hlinkClick r:id="rId2"/>
              </a:rPr>
              <a:t>static.panoramio.com/photos/original/21231235.jpg</a:t>
            </a:r>
            <a:endParaRPr lang="ru-RU" altLang="ru-RU" dirty="0" smtClean="0">
              <a:latin typeface="Tahoma" panose="020B0604030504040204" pitchFamily="34" charset="0"/>
            </a:endParaRPr>
          </a:p>
          <a:p>
            <a:r>
              <a:rPr lang="ru-RU" altLang="ru-RU" dirty="0" smtClean="0">
                <a:latin typeface="Tahoma" panose="020B0604030504040204" pitchFamily="34" charset="0"/>
                <a:hlinkClick r:id="rId3"/>
              </a:rPr>
              <a:t>http</a:t>
            </a:r>
            <a:r>
              <a:rPr lang="ru-RU" altLang="ru-RU" dirty="0">
                <a:latin typeface="Tahoma" panose="020B0604030504040204" pitchFamily="34" charset="0"/>
                <a:hlinkClick r:id="rId3"/>
              </a:rPr>
              <a:t>://</a:t>
            </a:r>
            <a:r>
              <a:rPr lang="ru-RU" altLang="ru-RU" dirty="0" smtClean="0">
                <a:latin typeface="Tahoma" panose="020B0604030504040204" pitchFamily="34" charset="0"/>
                <a:hlinkClick r:id="rId3"/>
              </a:rPr>
              <a:t>upload.wikimedia.org/wikipedia/commons/thumb/7/79/Semyorka_Rocket_R7_by_Sergei_Korolyov_in_VDNH_Ostankino_RAF0540.jpg/450px-Semyorka_Rocket_R7_by_Sergei_Korolyov_in_VDNH_Ostankino_RAF0540.jpg</a:t>
            </a:r>
            <a:endParaRPr lang="ru-RU" altLang="ru-RU" dirty="0" smtClean="0">
              <a:latin typeface="Tahoma" panose="020B0604030504040204" pitchFamily="34" charset="0"/>
            </a:endParaRPr>
          </a:p>
          <a:p>
            <a:r>
              <a:rPr lang="ru-RU" altLang="ru-RU" dirty="0" smtClean="0">
                <a:latin typeface="Tahoma" panose="020B0604030504040204" pitchFamily="34" charset="0"/>
                <a:hlinkClick r:id="rId4"/>
              </a:rPr>
              <a:t>http</a:t>
            </a:r>
            <a:r>
              <a:rPr lang="ru-RU" altLang="ru-RU" dirty="0">
                <a:latin typeface="Tahoma" panose="020B0604030504040204" pitchFamily="34" charset="0"/>
                <a:hlinkClick r:id="rId4"/>
              </a:rPr>
              <a:t>://</a:t>
            </a:r>
            <a:r>
              <a:rPr lang="ru-RU" altLang="ru-RU" dirty="0" smtClean="0">
                <a:latin typeface="Tahoma" panose="020B0604030504040204" pitchFamily="34" charset="0"/>
                <a:hlinkClick r:id="rId4"/>
              </a:rPr>
              <a:t>vpk.name/file/img/Au-30-1_Argus.jpg</a:t>
            </a:r>
            <a:endParaRPr lang="ru-RU" altLang="ru-RU" dirty="0" smtClean="0">
              <a:latin typeface="Tahoma" panose="020B0604030504040204" pitchFamily="34" charset="0"/>
            </a:endParaRPr>
          </a:p>
          <a:p>
            <a:r>
              <a:rPr lang="ru-RU" altLang="ru-RU" dirty="0" smtClean="0">
                <a:latin typeface="Tahoma" panose="020B0604030504040204" pitchFamily="34" charset="0"/>
                <a:hlinkClick r:id="rId5"/>
              </a:rPr>
              <a:t>http</a:t>
            </a:r>
            <a:r>
              <a:rPr lang="ru-RU" altLang="ru-RU" dirty="0">
                <a:latin typeface="Tahoma" panose="020B0604030504040204" pitchFamily="34" charset="0"/>
                <a:hlinkClick r:id="rId5"/>
              </a:rPr>
              <a:t>://</a:t>
            </a:r>
            <a:r>
              <a:rPr lang="ru-RU" altLang="ru-RU" dirty="0" smtClean="0">
                <a:latin typeface="Tahoma" panose="020B0604030504040204" pitchFamily="34" charset="0"/>
                <a:hlinkClick r:id="rId5"/>
              </a:rPr>
              <a:t>autotesty.net.pl/testy/pojemnosc_skokowa_silnika/pojemnosc_skokowa_silnika_4.jpg</a:t>
            </a:r>
            <a:endParaRPr lang="ru-RU" altLang="ru-RU" dirty="0" smtClean="0">
              <a:latin typeface="Tahoma" panose="020B0604030504040204" pitchFamily="34" charset="0"/>
            </a:endParaRPr>
          </a:p>
          <a:p>
            <a:r>
              <a:rPr lang="ru-RU" altLang="ru-RU" dirty="0" smtClean="0">
                <a:latin typeface="Tahoma" panose="020B0604030504040204" pitchFamily="34" charset="0"/>
                <a:hlinkClick r:id="rId6"/>
              </a:rPr>
              <a:t>http</a:t>
            </a:r>
            <a:r>
              <a:rPr lang="ru-RU" altLang="ru-RU" dirty="0">
                <a:latin typeface="Tahoma" panose="020B0604030504040204" pitchFamily="34" charset="0"/>
                <a:hlinkClick r:id="rId6"/>
              </a:rPr>
              <a:t>://</a:t>
            </a:r>
            <a:r>
              <a:rPr lang="ru-RU" altLang="ru-RU" dirty="0" smtClean="0">
                <a:latin typeface="Tahoma" panose="020B0604030504040204" pitchFamily="34" charset="0"/>
                <a:hlinkClick r:id="rId6"/>
              </a:rPr>
              <a:t>www.oteple.ru/uploads/diff/cb2_heat_trans.jpg</a:t>
            </a:r>
            <a:endParaRPr lang="ru-RU" altLang="ru-RU" dirty="0" smtClean="0">
              <a:latin typeface="Tahoma" panose="020B0604030504040204" pitchFamily="34" charset="0"/>
            </a:endParaRPr>
          </a:p>
          <a:p>
            <a:r>
              <a:rPr lang="en-US" altLang="ru-RU" dirty="0" smtClean="0">
                <a:latin typeface="Tahoma" panose="020B0604030504040204" pitchFamily="34" charset="0"/>
                <a:hlinkClick r:id="rId7"/>
              </a:rPr>
              <a:t>http://certificate.ulo.ucl.ac.uk/modules/year_one/pubs.usgs.gov/publications/graphics/Fig33.gif</a:t>
            </a:r>
            <a:endParaRPr lang="ru-RU" altLang="ru-RU" dirty="0" smtClean="0">
              <a:latin typeface="Tahoma" panose="020B0604030504040204" pitchFamily="34" charset="0"/>
            </a:endParaRPr>
          </a:p>
          <a:p>
            <a:r>
              <a:rPr lang="ru-RU" altLang="ru-RU" dirty="0" smtClean="0">
                <a:latin typeface="Tahoma" panose="020B0604030504040204" pitchFamily="34" charset="0"/>
                <a:hlinkClick r:id="rId8"/>
              </a:rPr>
              <a:t>http</a:t>
            </a:r>
            <a:r>
              <a:rPr lang="ru-RU" altLang="ru-RU" dirty="0">
                <a:latin typeface="Tahoma" panose="020B0604030504040204" pitchFamily="34" charset="0"/>
                <a:hlinkClick r:id="rId8"/>
              </a:rPr>
              <a:t>://</a:t>
            </a:r>
            <a:r>
              <a:rPr lang="ru-RU" altLang="ru-RU" dirty="0" smtClean="0">
                <a:latin typeface="Tahoma" panose="020B0604030504040204" pitchFamily="34" charset="0"/>
                <a:hlinkClick r:id="rId8"/>
              </a:rPr>
              <a:t>www.churap.ru/gymn/portfolio/KhoutanovaMI/07k_files/07k-i1.gif</a:t>
            </a:r>
            <a:endParaRPr lang="ru-RU" altLang="ru-RU" dirty="0" smtClean="0">
              <a:latin typeface="Tahoma" panose="020B0604030504040204" pitchFamily="34" charset="0"/>
            </a:endParaRPr>
          </a:p>
          <a:p>
            <a:r>
              <a:rPr lang="ru-RU" altLang="ru-RU" dirty="0" smtClean="0">
                <a:latin typeface="Tahoma" panose="020B0604030504040204" pitchFamily="34" charset="0"/>
              </a:rPr>
              <a:t> </a:t>
            </a:r>
            <a:r>
              <a:rPr lang="ru-RU" altLang="ru-RU" dirty="0" smtClean="0">
                <a:latin typeface="Tahoma" panose="020B0604030504040204" pitchFamily="34" charset="0"/>
                <a:hlinkClick r:id="rId9"/>
              </a:rPr>
              <a:t>http</a:t>
            </a:r>
            <a:r>
              <a:rPr lang="ru-RU" altLang="ru-RU" dirty="0">
                <a:latin typeface="Tahoma" panose="020B0604030504040204" pitchFamily="34" charset="0"/>
                <a:hlinkClick r:id="rId9"/>
              </a:rPr>
              <a:t>://</a:t>
            </a:r>
            <a:r>
              <a:rPr lang="ru-RU" altLang="ru-RU" dirty="0" smtClean="0">
                <a:latin typeface="Tahoma" panose="020B0604030504040204" pitchFamily="34" charset="0"/>
                <a:hlinkClick r:id="rId9"/>
              </a:rPr>
              <a:t>wek.com.ua/img/ar/330_48042.jpg</a:t>
            </a:r>
            <a:endParaRPr lang="ru-RU" altLang="ru-RU" dirty="0" smtClean="0">
              <a:latin typeface="Tahoma" panose="020B0604030504040204" pitchFamily="34" charset="0"/>
            </a:endParaRPr>
          </a:p>
          <a:p>
            <a:r>
              <a:rPr lang="en-US" altLang="ru-RU" dirty="0">
                <a:latin typeface="Tahoma" panose="020B0604030504040204" pitchFamily="34" charset="0"/>
                <a:hlinkClick r:id="rId10"/>
              </a:rPr>
              <a:t>https://</a:t>
            </a:r>
            <a:r>
              <a:rPr lang="en-US" altLang="ru-RU" dirty="0" smtClean="0">
                <a:latin typeface="Tahoma" panose="020B0604030504040204" pitchFamily="34" charset="0"/>
                <a:hlinkClick r:id="rId10"/>
              </a:rPr>
              <a:t>www.youtube.com/watch?v=ahs0itI_Eso</a:t>
            </a:r>
            <a:endParaRPr lang="ru-RU" altLang="ru-RU" dirty="0">
              <a:latin typeface="Tahoma" panose="020B0604030504040204" pitchFamily="34" charset="0"/>
            </a:endParaRPr>
          </a:p>
          <a:p>
            <a:r>
              <a:rPr lang="ru-RU" altLang="ru-RU" dirty="0" smtClean="0">
                <a:latin typeface="Tahoma" panose="020B0604030504040204" pitchFamily="34" charset="0"/>
                <a:hlinkClick r:id="rId11"/>
              </a:rPr>
              <a:t>http</a:t>
            </a:r>
            <a:r>
              <a:rPr lang="ru-RU" altLang="ru-RU" dirty="0">
                <a:latin typeface="Tahoma" panose="020B0604030504040204" pitchFamily="34" charset="0"/>
                <a:hlinkClick r:id="rId11"/>
              </a:rPr>
              <a:t>://school-collection.edu.ru/catalog/res/ccb5ea78-080b-4db9-8bfb-47cab30b5a97/view</a:t>
            </a:r>
            <a:r>
              <a:rPr lang="ru-RU" altLang="ru-RU" dirty="0" smtClean="0">
                <a:latin typeface="Tahoma" panose="020B0604030504040204" pitchFamily="34" charset="0"/>
                <a:hlinkClick r:id="rId11"/>
              </a:rPr>
              <a:t>/</a:t>
            </a:r>
          </a:p>
          <a:p>
            <a:endParaRPr lang="ru-RU" altLang="ru-RU" dirty="0" smtClean="0">
              <a:latin typeface="Tahoma" panose="020B0604030504040204" pitchFamily="34" charset="0"/>
              <a:hlinkClick r:id="rId11"/>
            </a:endParaRPr>
          </a:p>
          <a:p>
            <a:endParaRPr lang="ru-RU" altLang="ru-RU" dirty="0" smtClean="0">
              <a:latin typeface="Tahoma" panose="020B0604030504040204" pitchFamily="34" charset="0"/>
              <a:hlinkClick r:id="rId11"/>
            </a:endParaRPr>
          </a:p>
        </p:txBody>
      </p:sp>
    </p:spTree>
    <p:extLst>
      <p:ext uri="{BB962C8B-B14F-4D97-AF65-F5344CB8AC3E}">
        <p14:creationId xmlns:p14="http://schemas.microsoft.com/office/powerpoint/2010/main" val="3136809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Красный">
      <a:dk1>
        <a:sysClr val="windowText" lastClr="000000"/>
      </a:dk1>
      <a:lt1>
        <a:sysClr val="window" lastClr="FFFFFF"/>
      </a:lt1>
      <a:dk2>
        <a:srgbClr val="323232"/>
      </a:dk2>
      <a:lt2>
        <a:srgbClr val="E5C243"/>
      </a:lt2>
      <a:accent1>
        <a:srgbClr val="A5300F"/>
      </a:accent1>
      <a:accent2>
        <a:srgbClr val="D55816"/>
      </a:accent2>
      <a:accent3>
        <a:srgbClr val="E19825"/>
      </a:accent3>
      <a:accent4>
        <a:srgbClr val="B19C7D"/>
      </a:accent4>
      <a:accent5>
        <a:srgbClr val="7F5F52"/>
      </a:accent5>
      <a:accent6>
        <a:srgbClr val="B27D49"/>
      </a:accent6>
      <a:hlink>
        <a:srgbClr val="6B9F25"/>
      </a:hlink>
      <a:folHlink>
        <a:srgbClr val="B26B02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207</TotalTime>
  <Words>202</Words>
  <Application>Microsoft Office PowerPoint</Application>
  <PresentationFormat>Широкоэкранный</PresentationFormat>
  <Paragraphs>61</Paragraphs>
  <Slides>22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7" baseType="lpstr">
      <vt:lpstr>Arial</vt:lpstr>
      <vt:lpstr>Tahoma</vt:lpstr>
      <vt:lpstr>Trebuchet MS</vt:lpstr>
      <vt:lpstr>Wingdings 3</vt:lpstr>
      <vt:lpstr>Грань</vt:lpstr>
      <vt:lpstr>Тема урока…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Какие виды теплопередачи представлены на картинках в каждом случае? Как осуществляется перенос энергии?</vt:lpstr>
      <vt:lpstr>Презентация PowerPoint</vt:lpstr>
      <vt:lpstr>Презентация PowerPoint</vt:lpstr>
      <vt:lpstr>Презентация PowerPoint</vt:lpstr>
      <vt:lpstr>Объясните эксперименты:</vt:lpstr>
      <vt:lpstr>до…</vt:lpstr>
      <vt:lpstr>Презентация PowerPoint</vt:lpstr>
      <vt:lpstr>Презентация PowerPoint</vt:lpstr>
      <vt:lpstr>Объясните эксперименты:</vt:lpstr>
      <vt:lpstr>Презентация PowerPoint</vt:lpstr>
      <vt:lpstr>Объясните результат эксперимента: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Виды теплопередачи</dc:title>
  <dc:creator>Acer</dc:creator>
  <cp:lastModifiedBy>Acer</cp:lastModifiedBy>
  <cp:revision>23</cp:revision>
  <dcterms:created xsi:type="dcterms:W3CDTF">2018-11-04T16:28:56Z</dcterms:created>
  <dcterms:modified xsi:type="dcterms:W3CDTF">2018-11-05T18:12:39Z</dcterms:modified>
</cp:coreProperties>
</file>