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199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053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607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767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747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192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622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158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399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531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096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2B0A1-1B72-4FDC-9F68-198962F745AF}" type="datetimeFigureOut">
              <a:rPr lang="ru-RU" smtClean="0"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D3C2E-738B-47B4-9BD2-C688DAF9886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70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Admin\Documents\&#1084;&#1072;&#1084;&#1072;\&#1048;&#1053;&#1060;&#1054;&#1056;&#1052;&#1040;&#1058;&#1048;&#1050;&#1040;\&#1091;&#1088;&#1086;&#1082;&#1080;\&#1052;&#1086;&#1079;&#1072;&#1080;&#1082;&#1072;%20&#1080;&#1076;&#1077;&#1081;%20&#1089;%20&#1080;&#1089;&#1087;&#1086;&#1083;&#1100;&#1079;&#1086;&#1074;&#1072;&#1085;&#1080;&#1077;&#1084;%20&#1101;&#1083;&#1077;&#1082;&#1090;&#1088;&#1086;&#1085;&#1085;&#1099;&#1093;%20&#1090;&#1072;&#1073;&#1083;&#1080;&#1094;\&#1090;&#1077;&#1089;&#1090;.xlsx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Admin\Documents\&#1084;&#1072;&#1084;&#1072;\&#1048;&#1053;&#1060;&#1054;&#1056;&#1052;&#1040;&#1058;&#1048;&#1050;&#1040;\&#1091;&#1088;&#1086;&#1082;&#1080;\&#1052;&#1086;&#1079;&#1072;&#1080;&#1082;&#1072;%20&#1080;&#1076;&#1077;&#1081;%20&#1089;%20&#1080;&#1089;&#1087;&#1086;&#1083;&#1100;&#1079;&#1086;&#1074;&#1072;&#1085;&#1080;&#1077;&#1084;%20&#1101;&#1083;&#1077;&#1082;&#1090;&#1088;&#1086;&#1085;&#1085;&#1099;&#1093;%20&#1090;&#1072;&#1073;&#1083;&#1080;&#1094;\&#1088;&#1072;&#1073;&#1086;&#1095;&#1080;&#1081;%20&#1083;&#1080;&#1089;&#1090;.doc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4/0cb4fb08d2d92853dfd1bfc4b98e63ff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0992"/>
            <a:ext cx="8928992" cy="667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Georgia" panose="02040502050405020303" pitchFamily="18" charset="0"/>
              </a:rPr>
              <a:t>Знаете ли Вы, что... </a:t>
            </a:r>
            <a:r>
              <a:rPr lang="ru-RU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625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86000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b="1" i="1" dirty="0">
                <a:solidFill>
                  <a:srgbClr val="C00000"/>
                </a:solidFill>
                <a:latin typeface="Georgia" panose="02040502050405020303" pitchFamily="18" charset="0"/>
              </a:rPr>
              <a:t>Мозаика идей с использованием электронных таблиц </a:t>
            </a:r>
            <a:r>
              <a:rPr lang="en-US" sz="6000" b="1" i="1" dirty="0">
                <a:solidFill>
                  <a:srgbClr val="C00000"/>
                </a:solidFill>
                <a:latin typeface="Georgia" panose="02040502050405020303" pitchFamily="18" charset="0"/>
              </a:rPr>
              <a:t>Excel</a:t>
            </a:r>
            <a:endParaRPr lang="ru-RU" sz="60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531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Разминка</a:t>
            </a:r>
            <a:endParaRPr lang="ru-RU" sz="5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>
                <a:latin typeface="Century Schoolbook" panose="02040604050505020304" pitchFamily="18" charset="0"/>
              </a:rPr>
              <a:t>Каково главное назначение электронных таблиц?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Назовите основной элемент рабочего листа.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Какие типы данных используются в электронной таблице </a:t>
            </a:r>
            <a:r>
              <a:rPr lang="en-US" dirty="0">
                <a:latin typeface="Century Schoolbook" panose="02040604050505020304" pitchFamily="18" charset="0"/>
              </a:rPr>
              <a:t>Excel</a:t>
            </a:r>
            <a:r>
              <a:rPr lang="ru-RU" dirty="0">
                <a:latin typeface="Century Schoolbook" panose="02040604050505020304" pitchFamily="18" charset="0"/>
              </a:rPr>
              <a:t>? 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Что невозможно удалить в электронной таблице? 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К какому типу относятся следующие данные: «С Новым годом!»; «=Е2+17»; «45КП»; «-45»? </a:t>
            </a:r>
          </a:p>
          <a:p>
            <a:endParaRPr lang="ru-RU" dirty="0"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35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Разминка</a:t>
            </a:r>
            <a:endParaRPr lang="ru-RU" sz="5400" b="1" i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dirty="0" smtClean="0">
                <a:latin typeface="Century Schoolbook" panose="02040604050505020304" pitchFamily="18" charset="0"/>
              </a:rPr>
              <a:t>Что </a:t>
            </a:r>
            <a:r>
              <a:rPr lang="ru-RU" dirty="0">
                <a:latin typeface="Century Schoolbook" panose="02040604050505020304" pitchFamily="18" charset="0"/>
              </a:rPr>
              <a:t>такое «диапазон ячеек» в электронной таблице?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Какой формат числа вы примените для отображения:</a:t>
            </a:r>
          </a:p>
          <a:p>
            <a:pPr lvl="1"/>
            <a:r>
              <a:rPr lang="ru-RU" dirty="0">
                <a:latin typeface="Century Schoolbook" panose="02040604050505020304" pitchFamily="18" charset="0"/>
              </a:rPr>
              <a:t>Количества товара? </a:t>
            </a:r>
          </a:p>
          <a:p>
            <a:pPr lvl="1"/>
            <a:r>
              <a:rPr lang="ru-RU" dirty="0">
                <a:latin typeface="Century Schoolbook" panose="02040604050505020304" pitchFamily="18" charset="0"/>
              </a:rPr>
              <a:t>Времени начала уроков?</a:t>
            </a:r>
          </a:p>
          <a:p>
            <a:pPr lvl="1"/>
            <a:r>
              <a:rPr lang="ru-RU" dirty="0">
                <a:latin typeface="Century Schoolbook" panose="02040604050505020304" pitchFamily="18" charset="0"/>
              </a:rPr>
              <a:t>Дней рождения знакомых?</a:t>
            </a:r>
          </a:p>
          <a:p>
            <a:pPr lvl="1"/>
            <a:r>
              <a:rPr lang="ru-RU" dirty="0">
                <a:latin typeface="Century Schoolbook" panose="02040604050505020304" pitchFamily="18" charset="0"/>
              </a:rPr>
              <a:t>Порядковых номеров в списке?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Какие виды адресации ячеек вы знаете?</a:t>
            </a:r>
          </a:p>
          <a:p>
            <a:pPr lvl="0"/>
            <a:r>
              <a:rPr lang="ru-RU" dirty="0">
                <a:latin typeface="Century Schoolbook" panose="02040604050505020304" pitchFamily="18" charset="0"/>
              </a:rPr>
              <a:t>В каких случаях необходимо использовать абсолютные адреса ячеек в формулах? </a:t>
            </a:r>
          </a:p>
          <a:p>
            <a:endParaRPr lang="ru-RU" dirty="0"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52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52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Century Schoolbook" panose="02040604050505020304" pitchFamily="18" charset="0"/>
              </a:rPr>
              <a:t>Задание № 7 ЕГЭ</a:t>
            </a:r>
            <a:endParaRPr lang="ru-RU" sz="4000" b="1" i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27424"/>
              </p:ext>
            </p:extLst>
          </p:nvPr>
        </p:nvGraphicFramePr>
        <p:xfrm>
          <a:off x="251520" y="3717031"/>
          <a:ext cx="8496943" cy="25584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9293"/>
                <a:gridCol w="1607530"/>
                <a:gridCol w="1607530"/>
                <a:gridCol w="1607530"/>
                <a:gridCol w="1607530"/>
                <a:gridCol w="1607530"/>
              </a:tblGrid>
              <a:tr h="448380">
                <a:tc>
                  <a:txBody>
                    <a:bodyPr/>
                    <a:lstStyle/>
                    <a:p>
                      <a:endParaRPr lang="ru-RU" sz="1600" dirty="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А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B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C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D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E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48380"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400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70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48380"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entury Schoolbook" panose="02040604050505020304" pitchFamily="18" charset="0"/>
                        </a:rPr>
                        <a:t>6</a:t>
                      </a:r>
                      <a:endParaRPr lang="ru-RU" sz="2400" dirty="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300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60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48380"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7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200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764882"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8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100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entury Schoolbook" panose="02040604050505020304" pitchFamily="18" charset="0"/>
                        </a:rPr>
                        <a:t>=$B3*C$2</a:t>
                      </a:r>
                      <a:endParaRPr lang="ru-RU" sz="2400" dirty="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</a:tbl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23528" y="907604"/>
            <a:ext cx="849694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381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anose="02040604050505020304" pitchFamily="18" charset="0"/>
                <a:ea typeface="Times New Roman" pitchFamily="18" charset="0"/>
                <a:cs typeface="Arial" pitchFamily="34" charset="0"/>
              </a:rPr>
              <a:t>1. Дан фрагмент электронной таблицы. Из ячейки E4 в ячейку D3 была скопирована формула. При копировании адреса ячеек в формуле автоматически изменились. Каким стало числовое значение формулы в ячейке D3?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Schoolbook" panose="02040604050505020304" pitchFamily="18" charset="0"/>
              <a:ea typeface="Times New Roman" pitchFamily="18" charset="0"/>
              <a:cs typeface="Arial" pitchFamily="34" charset="0"/>
            </a:endParaRPr>
          </a:p>
          <a:p>
            <a:pPr marL="0" marR="0" lvl="0" indent="2381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anose="02040604050505020304" pitchFamily="18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anose="02040604050505020304" pitchFamily="18" charset="0"/>
                <a:ea typeface="Times New Roman" pitchFamily="18" charset="0"/>
                <a:cs typeface="Arial" pitchFamily="34" charset="0"/>
              </a:rPr>
              <a:t>Примечание. Знак $ обозначает абсолютную адресацию.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Schoolbook" panose="02040604050505020304" pitchFamily="18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08104" y="5082497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</a:rPr>
              <a:t>$B2 </a:t>
            </a:r>
            <a:r>
              <a:rPr lang="ru-RU" sz="2800" b="1" dirty="0" smtClean="0">
                <a:solidFill>
                  <a:srgbClr val="C00000"/>
                </a:solidFill>
              </a:rPr>
              <a:t>*</a:t>
            </a:r>
            <a:r>
              <a:rPr lang="en-US" sz="2800" b="1" dirty="0" smtClean="0">
                <a:solidFill>
                  <a:srgbClr val="C00000"/>
                </a:solidFill>
              </a:rPr>
              <a:t> </a:t>
            </a:r>
            <a:r>
              <a:rPr lang="en-US" sz="2800" b="1" dirty="0">
                <a:solidFill>
                  <a:srgbClr val="C00000"/>
                </a:solidFill>
              </a:rPr>
              <a:t>B$2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8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52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Century Schoolbook" panose="02040604050505020304" pitchFamily="18" charset="0"/>
              </a:rPr>
              <a:t>Задание № 7 ЕГЭ</a:t>
            </a:r>
            <a:endParaRPr lang="ru-RU" sz="4000" b="1" i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23528" y="999938"/>
            <a:ext cx="8496944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anose="02040604050505020304" pitchFamily="18" charset="0"/>
                <a:ea typeface="Times New Roman" pitchFamily="18" charset="0"/>
                <a:cs typeface="Arial" pitchFamily="34" charset="0"/>
              </a:rPr>
              <a:t>1. </a:t>
            </a:r>
            <a:r>
              <a:rPr lang="ru-RU" sz="3200" dirty="0">
                <a:latin typeface="Century Schoolbook" panose="02040604050505020304" pitchFamily="18" charset="0"/>
              </a:rPr>
              <a:t>В ячейке A4 записали формулу =$E5+B$4. После этого ячейку A4 скопировали в ячейку B1. Какое число будет показано в ячейке B1?</a:t>
            </a:r>
          </a:p>
          <a:p>
            <a:pPr marL="0" marR="0" lvl="0" indent="2381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anose="02040604050505020304" pitchFamily="18" charset="0"/>
                <a:ea typeface="Times New Roman" pitchFamily="18" charset="0"/>
                <a:cs typeface="Arial" pitchFamily="34" charset="0"/>
              </a:rPr>
              <a:t> 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entury Schoolbook" panose="02040604050505020304" pitchFamily="18" charset="0"/>
                <a:ea typeface="Times New Roman" pitchFamily="18" charset="0"/>
                <a:cs typeface="Arial" pitchFamily="34" charset="0"/>
              </a:rPr>
              <a:t>Примечание. Знак $ обозначает абсолютную адресацию.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entury Schoolbook" panose="02040604050505020304" pitchFamily="18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53555"/>
              </p:ext>
            </p:extLst>
          </p:nvPr>
        </p:nvGraphicFramePr>
        <p:xfrm>
          <a:off x="83209" y="3492928"/>
          <a:ext cx="9036496" cy="33274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0928"/>
                <a:gridCol w="1290928"/>
                <a:gridCol w="1290928"/>
                <a:gridCol w="1290928"/>
                <a:gridCol w="1290928"/>
                <a:gridCol w="1290928"/>
                <a:gridCol w="1290928"/>
              </a:tblGrid>
              <a:tr h="475351">
                <a:tc>
                  <a:txBody>
                    <a:bodyPr/>
                    <a:lstStyle/>
                    <a:p>
                      <a:endParaRPr lang="ru-RU" sz="1600" dirty="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A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B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C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D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E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F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7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 dirty="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40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7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41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7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42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7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Century Schoolbook" panose="02040604050505020304" pitchFamily="18" charset="0"/>
                        </a:rPr>
                        <a:t>=$E5+B$4</a:t>
                      </a:r>
                      <a:endParaRPr lang="ru-RU" sz="1800" b="1" dirty="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43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7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44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  <a:tr h="4753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6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endParaRPr lang="ru-RU" sz="1600">
                        <a:effectLst/>
                        <a:latin typeface="Century Schoolbook" panose="020406040505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5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15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25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Century Schoolbook" panose="02040604050505020304" pitchFamily="18" charset="0"/>
                        </a:rPr>
                        <a:t>35</a:t>
                      </a:r>
                      <a:endParaRPr lang="ru-RU" sz="240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entury Schoolbook" panose="02040604050505020304" pitchFamily="18" charset="0"/>
                        </a:rPr>
                        <a:t>45</a:t>
                      </a:r>
                      <a:endParaRPr lang="ru-RU" sz="2400" dirty="0">
                        <a:effectLst/>
                        <a:latin typeface="Century Schoolbook" panose="02040604050505020304" pitchFamily="18" charset="0"/>
                        <a:ea typeface="Times New Roman"/>
                      </a:endParaRPr>
                    </a:p>
                  </a:txBody>
                  <a:tcPr marL="38100" marR="38100" marT="38100" marB="38100" anchor="ctr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339752" y="400506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Century Schoolbook" panose="02040604050505020304" pitchFamily="18" charset="0"/>
              </a:rPr>
              <a:t>=$E2+</a:t>
            </a:r>
            <a:r>
              <a:rPr lang="ru-RU" sz="2400" b="1" dirty="0">
                <a:solidFill>
                  <a:srgbClr val="C00000"/>
                </a:solidFill>
                <a:latin typeface="Century Schoolbook" panose="02040604050505020304" pitchFamily="18" charset="0"/>
              </a:rPr>
              <a:t>С$4</a:t>
            </a:r>
          </a:p>
        </p:txBody>
      </p:sp>
    </p:spTree>
    <p:extLst>
      <p:ext uri="{BB962C8B-B14F-4D97-AF65-F5344CB8AC3E}">
        <p14:creationId xmlns:p14="http://schemas.microsoft.com/office/powerpoint/2010/main" val="263742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522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Century Schoolbook" panose="02040604050505020304" pitchFamily="18" charset="0"/>
                <a:hlinkClick r:id="rId3" action="ppaction://hlinkfile"/>
              </a:rPr>
              <a:t>Тест</a:t>
            </a:r>
            <a:r>
              <a:rPr lang="ru-RU" sz="5400" b="1" i="1" dirty="0" smtClean="0">
                <a:solidFill>
                  <a:srgbClr val="C00000"/>
                </a:solidFill>
                <a:latin typeface="Century Schoolbook" panose="02040604050505020304" pitchFamily="18" charset="0"/>
              </a:rPr>
              <a:t> </a:t>
            </a:r>
            <a:endParaRPr lang="ru-RU" sz="5400" b="1" i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86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Century Schoolbook" panose="02040604050505020304" pitchFamily="18" charset="0"/>
              </a:rPr>
              <a:t>Практическая работа </a:t>
            </a:r>
            <a:endParaRPr lang="ru-RU" sz="5400" b="1" i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Сохранить файл под своим именем в папке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09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pptbackgrounds.org/uploads/blue-technology-powerpoint-templa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>
                <a:solidFill>
                  <a:srgbClr val="C00000"/>
                </a:solidFill>
                <a:latin typeface="Century Schoolbook" panose="02040604050505020304" pitchFamily="18" charset="0"/>
                <a:hlinkClick r:id="rId3" action="ppaction://hlinkfile"/>
              </a:rPr>
              <a:t>Домашнее задание </a:t>
            </a:r>
            <a:endParaRPr lang="ru-RU" sz="5400" b="1" i="1" dirty="0">
              <a:solidFill>
                <a:srgbClr val="C00000"/>
              </a:solidFill>
              <a:latin typeface="Century Schoolbook" panose="020406040505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924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277</Words>
  <Application>Microsoft Office PowerPoint</Application>
  <PresentationFormat>Экран (4:3)</PresentationFormat>
  <Paragraphs>99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Знаете ли Вы, что...  </vt:lpstr>
      <vt:lpstr>Мозаика идей с использованием электронных таблиц Excel</vt:lpstr>
      <vt:lpstr>Разминка</vt:lpstr>
      <vt:lpstr>Разминка</vt:lpstr>
      <vt:lpstr>Задание № 7 ЕГЭ</vt:lpstr>
      <vt:lpstr>Задание № 7 ЕГЭ</vt:lpstr>
      <vt:lpstr>Тест </vt:lpstr>
      <vt:lpstr>Практическая работа </vt:lpstr>
      <vt:lpstr>Домашнее задание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</cp:revision>
  <dcterms:created xsi:type="dcterms:W3CDTF">2018-12-02T13:26:29Z</dcterms:created>
  <dcterms:modified xsi:type="dcterms:W3CDTF">2018-12-06T18:00:52Z</dcterms:modified>
</cp:coreProperties>
</file>