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ppt" ContentType="application/vnd.ms-powerpoint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12" r:id="rId2"/>
    <p:sldId id="271" r:id="rId3"/>
    <p:sldId id="272" r:id="rId4"/>
    <p:sldId id="274" r:id="rId5"/>
    <p:sldId id="270" r:id="rId6"/>
    <p:sldId id="275" r:id="rId7"/>
    <p:sldId id="318" r:id="rId8"/>
    <p:sldId id="313" r:id="rId9"/>
    <p:sldId id="321" r:id="rId10"/>
    <p:sldId id="322" r:id="rId11"/>
    <p:sldId id="288" r:id="rId12"/>
    <p:sldId id="292" r:id="rId13"/>
    <p:sldId id="298" r:id="rId14"/>
    <p:sldId id="297" r:id="rId15"/>
    <p:sldId id="317" r:id="rId16"/>
    <p:sldId id="300" r:id="rId17"/>
    <p:sldId id="323" r:id="rId18"/>
    <p:sldId id="302" r:id="rId19"/>
    <p:sldId id="301" r:id="rId20"/>
    <p:sldId id="319" r:id="rId21"/>
    <p:sldId id="320" r:id="rId22"/>
    <p:sldId id="310" r:id="rId23"/>
    <p:sldId id="305" r:id="rId24"/>
    <p:sldId id="266" r:id="rId25"/>
    <p:sldId id="265" r:id="rId26"/>
    <p:sldId id="261" r:id="rId27"/>
    <p:sldId id="264" r:id="rId28"/>
    <p:sldId id="281" r:id="rId29"/>
    <p:sldId id="282" r:id="rId3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294" autoAdjust="0"/>
    <p:restoredTop sz="94660"/>
  </p:normalViewPr>
  <p:slideViewPr>
    <p:cSldViewPr>
      <p:cViewPr varScale="1">
        <p:scale>
          <a:sx n="64" d="100"/>
          <a:sy n="64" d="100"/>
        </p:scale>
        <p:origin x="-149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5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B6BEC-E786-417A-A649-B8221F8197F1}" type="datetimeFigureOut">
              <a:rPr lang="ru-RU" smtClean="0"/>
              <a:pPr/>
              <a:t>03.02.2019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75F190-400C-4F4B-92E5-6ECC3B0A1E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B6BEC-E786-417A-A649-B8221F8197F1}" type="datetimeFigureOut">
              <a:rPr lang="ru-RU" smtClean="0"/>
              <a:pPr/>
              <a:t>03.02.2019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75F190-400C-4F4B-92E5-6ECC3B0A1E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B6BEC-E786-417A-A649-B8221F8197F1}" type="datetimeFigureOut">
              <a:rPr lang="ru-RU" smtClean="0"/>
              <a:pPr/>
              <a:t>03.02.2019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75F190-400C-4F4B-92E5-6ECC3B0A1E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B6BEC-E786-417A-A649-B8221F8197F1}" type="datetimeFigureOut">
              <a:rPr lang="ru-RU" smtClean="0"/>
              <a:pPr/>
              <a:t>03.02.2019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75F190-400C-4F4B-92E5-6ECC3B0A1E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B6BEC-E786-417A-A649-B8221F8197F1}" type="datetimeFigureOut">
              <a:rPr lang="ru-RU" smtClean="0"/>
              <a:pPr/>
              <a:t>03.02.2019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75F190-400C-4F4B-92E5-6ECC3B0A1E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B6BEC-E786-417A-A649-B8221F8197F1}" type="datetimeFigureOut">
              <a:rPr lang="ru-RU" smtClean="0"/>
              <a:pPr/>
              <a:t>03.02.2019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75F190-400C-4F4B-92E5-6ECC3B0A1E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B6BEC-E786-417A-A649-B8221F8197F1}" type="datetimeFigureOut">
              <a:rPr lang="ru-RU" smtClean="0"/>
              <a:pPr/>
              <a:t>03.02.2019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75F190-400C-4F4B-92E5-6ECC3B0A1E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B6BEC-E786-417A-A649-B8221F8197F1}" type="datetimeFigureOut">
              <a:rPr lang="ru-RU" smtClean="0"/>
              <a:pPr/>
              <a:t>03.02.2019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75F190-400C-4F4B-92E5-6ECC3B0A1E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B6BEC-E786-417A-A649-B8221F8197F1}" type="datetimeFigureOut">
              <a:rPr lang="ru-RU" smtClean="0"/>
              <a:pPr/>
              <a:t>03.02.2019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75F190-400C-4F4B-92E5-6ECC3B0A1E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B6BEC-E786-417A-A649-B8221F8197F1}" type="datetimeFigureOut">
              <a:rPr lang="ru-RU" smtClean="0"/>
              <a:pPr/>
              <a:t>03.02.2019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75F190-400C-4F4B-92E5-6ECC3B0A1E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B6BEC-E786-417A-A649-B8221F8197F1}" type="datetimeFigureOut">
              <a:rPr lang="ru-RU" smtClean="0"/>
              <a:pPr/>
              <a:t>03.02.2019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75F190-400C-4F4B-92E5-6ECC3B0A1E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CB6BEC-E786-417A-A649-B8221F8197F1}" type="datetimeFigureOut">
              <a:rPr lang="ru-RU" smtClean="0"/>
              <a:pPr/>
              <a:t>03.02.2019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75F190-400C-4F4B-92E5-6ECC3B0A1E5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hyperlink" Target="http://www.linens.ru/catalogue/vologda_laces/1613/" TargetMode="External"/><Relationship Id="rId4" Type="http://schemas.openxmlformats.org/officeDocument/2006/relationships/image" Target="../media/image15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linens.ru/catalogue/vologda_laces/1613/" TargetMode="External"/><Relationship Id="rId3" Type="http://schemas.openxmlformats.org/officeDocument/2006/relationships/image" Target="../media/image17.jpeg"/><Relationship Id="rId7" Type="http://schemas.openxmlformats.org/officeDocument/2006/relationships/image" Target="../media/image19.jpeg"/><Relationship Id="rId2" Type="http://schemas.openxmlformats.org/officeDocument/2006/relationships/hyperlink" Target="http://www.linens.ru/catalogue/vologda_laces/432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linens.ru/catalogue/vologda_laces/353/" TargetMode="External"/><Relationship Id="rId5" Type="http://schemas.openxmlformats.org/officeDocument/2006/relationships/image" Target="../media/image18.jpeg"/><Relationship Id="rId10" Type="http://schemas.openxmlformats.org/officeDocument/2006/relationships/image" Target="../media/image20.jpeg"/><Relationship Id="rId4" Type="http://schemas.openxmlformats.org/officeDocument/2006/relationships/hyperlink" Target="http://www.linens.ru/catalogue/vologda_laces/433/" TargetMode="External"/><Relationship Id="rId9" Type="http://schemas.openxmlformats.org/officeDocument/2006/relationships/image" Target="../media/image16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eg"/><Relationship Id="rId5" Type="http://schemas.openxmlformats.org/officeDocument/2006/relationships/image" Target="../media/image30.png"/><Relationship Id="rId4" Type="http://schemas.openxmlformats.org/officeDocument/2006/relationships/image" Target="../media/image29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_______Microsoft_Office_PowerPoint_97-20031.ppt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36.jpe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C:\Users\Елена\Downloads\fed_ma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9103"/>
            <a:ext cx="9144000" cy="583133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347864" y="476672"/>
            <a:ext cx="208823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800" b="1" dirty="0" smtClean="0"/>
              <a:t>11  </a:t>
            </a:r>
            <a:endParaRPr lang="ru-RU" sz="88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3923928" y="1844824"/>
            <a:ext cx="158417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600" b="1" dirty="0" smtClean="0"/>
              <a:t>8</a:t>
            </a:r>
            <a:endParaRPr lang="ru-RU" sz="96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3923928" y="3284984"/>
            <a:ext cx="18002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600" b="1" dirty="0" smtClean="0"/>
              <a:t>3</a:t>
            </a:r>
            <a:endParaRPr lang="ru-RU" sz="96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3995936" y="4797152"/>
            <a:ext cx="129614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600" b="1" dirty="0" smtClean="0"/>
              <a:t>8</a:t>
            </a:r>
            <a:endParaRPr lang="ru-RU" sz="9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75856" y="0"/>
            <a:ext cx="288032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8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8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8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915816" y="2420888"/>
            <a:ext cx="201622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600" dirty="0" smtClean="0">
                <a:latin typeface="Century" pitchFamily="18" charset="0"/>
              </a:rPr>
              <a:t>К=</a:t>
            </a:r>
            <a:endParaRPr lang="ru-RU" sz="9600" dirty="0">
              <a:latin typeface="Century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788024" y="1844824"/>
            <a:ext cx="1512168" cy="147936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600" u="sng" dirty="0" smtClean="0">
                <a:latin typeface="Century" pitchFamily="18" charset="0"/>
              </a:rPr>
              <a:t>П</a:t>
            </a:r>
          </a:p>
          <a:p>
            <a:r>
              <a:rPr lang="ru-RU" sz="9600" dirty="0" smtClean="0">
                <a:latin typeface="Century" pitchFamily="18" charset="0"/>
              </a:rPr>
              <a:t>Н								</a:t>
            </a:r>
            <a:endParaRPr lang="ru-RU" sz="9600" dirty="0">
              <a:latin typeface="Century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C:\Users\Танюха\Desktop\контур цчр.png"/>
          <p:cNvPicPr/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76672"/>
            <a:ext cx="3168352" cy="2312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 descr="C:\Users\Танюха\Desktop\контур Волго-Вятского района.png"/>
          <p:cNvPicPr/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0"/>
            <a:ext cx="3384376" cy="2787193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C:\Users\Танюха\Desktop\контур центрального района.png"/>
          <p:cNvPicPr/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3645024"/>
            <a:ext cx="3168352" cy="2232248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/>
          <p:cNvSpPr txBox="1"/>
          <p:nvPr/>
        </p:nvSpPr>
        <p:spPr>
          <a:xfrm>
            <a:off x="2411760" y="2780928"/>
            <a:ext cx="3786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а</a:t>
            </a:r>
            <a:r>
              <a:rPr lang="ru-RU" dirty="0" smtClean="0"/>
              <a:t>)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6444208" y="2780928"/>
            <a:ext cx="5040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б)</a:t>
            </a:r>
            <a:endParaRPr lang="ru-RU" sz="20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2555776" y="5877272"/>
            <a:ext cx="452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в)</a:t>
            </a:r>
            <a:endParaRPr lang="ru-RU" sz="20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5940152" y="6237312"/>
            <a:ext cx="116410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/>
              <a:t>              г)</a:t>
            </a:r>
            <a:endParaRPr lang="ru-RU" sz="2000" b="1" dirty="0"/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0202574">
            <a:off x="5635795" y="4184447"/>
            <a:ext cx="396841" cy="5382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 descr="C:\Users\Танюха\Desktop\контур северо-западного района.png"/>
          <p:cNvPicPr/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3789040"/>
            <a:ext cx="2448272" cy="22322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Елена\Pictures\0_f48ec_1dfe4284_ori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116" y="-127006"/>
            <a:ext cx="9475660" cy="698500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Елена\Pictures\cfa3dc6f8a49a75dea20d83375667b7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755576" y="3356992"/>
            <a:ext cx="766430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chemeClr val="bg1"/>
                </a:solidFill>
                <a:latin typeface="Gungsuh" pitchFamily="18" charset="-127"/>
                <a:ea typeface="Gungsuh" pitchFamily="18" charset="-127"/>
              </a:rPr>
              <a:t>«Европейский север:</a:t>
            </a:r>
          </a:p>
          <a:p>
            <a:r>
              <a:rPr lang="ru-RU" sz="3200" dirty="0" smtClean="0">
                <a:solidFill>
                  <a:schemeClr val="bg1"/>
                </a:solidFill>
                <a:latin typeface="Gungsuh" pitchFamily="18" charset="-127"/>
                <a:ea typeface="Gungsuh" pitchFamily="18" charset="-127"/>
              </a:rPr>
              <a:t>экономико-географическое положение и природно-ресурсный потенциал»</a:t>
            </a:r>
            <a:endParaRPr lang="ru-RU" sz="3200" dirty="0">
              <a:solidFill>
                <a:schemeClr val="bg1"/>
              </a:solidFill>
              <a:latin typeface="Gungsuh" pitchFamily="18" charset="-127"/>
              <a:ea typeface="Gungsuh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835696" y="1628800"/>
            <a:ext cx="554461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prstClr val="black"/>
                </a:solidFill>
                <a:latin typeface="Cambria" pitchFamily="18" charset="0"/>
                <a:ea typeface="Times New Roman" pitchFamily="18" charset="0"/>
                <a:cs typeface="Times New Roman" pitchFamily="18" charset="0"/>
              </a:rPr>
              <a:t>С каждым часом ощутимей Север,                                                 </a:t>
            </a:r>
            <a:endParaRPr lang="ru-RU" sz="2000" b="1" dirty="0" smtClean="0">
              <a:solidFill>
                <a:prstClr val="black"/>
              </a:solidFill>
              <a:latin typeface="Cambria" pitchFamily="18" charset="0"/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prstClr val="black"/>
                </a:solidFill>
                <a:latin typeface="Cambria" pitchFamily="18" charset="0"/>
                <a:ea typeface="Times New Roman" pitchFamily="18" charset="0"/>
                <a:cs typeface="Times New Roman" pitchFamily="18" charset="0"/>
              </a:rPr>
              <a:t>Остановки реже, гуще лес,                                                              </a:t>
            </a:r>
            <a:endParaRPr lang="ru-RU" sz="2000" b="1" dirty="0" smtClean="0">
              <a:solidFill>
                <a:prstClr val="black"/>
              </a:solidFill>
              <a:latin typeface="Cambria" pitchFamily="18" charset="0"/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prstClr val="black"/>
                </a:solidFill>
                <a:latin typeface="Cambria" pitchFamily="18" charset="0"/>
                <a:ea typeface="Times New Roman" pitchFamily="18" charset="0"/>
                <a:cs typeface="Times New Roman" pitchFamily="18" charset="0"/>
              </a:rPr>
              <a:t>Пахнет смолкой вперемежку  сеном</a:t>
            </a:r>
            <a:endParaRPr lang="ru-RU" sz="2000" b="1" dirty="0" smtClean="0">
              <a:solidFill>
                <a:prstClr val="black"/>
              </a:solidFill>
              <a:latin typeface="Cambria" pitchFamily="18" charset="0"/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prstClr val="black"/>
                </a:solidFill>
                <a:latin typeface="Cambria" pitchFamily="18" charset="0"/>
                <a:ea typeface="Times New Roman" pitchFamily="18" charset="0"/>
                <a:cs typeface="Times New Roman" pitchFamily="18" charset="0"/>
              </a:rPr>
              <a:t>И все больше узнается мест.</a:t>
            </a:r>
            <a:endParaRPr lang="ru-RU" sz="2000" b="1" dirty="0" smtClean="0">
              <a:solidFill>
                <a:prstClr val="black"/>
              </a:solidFill>
              <a:latin typeface="Cambria" pitchFamily="18" charset="0"/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prstClr val="black"/>
                </a:solidFill>
                <a:latin typeface="Cambria" pitchFamily="18" charset="0"/>
                <a:ea typeface="Times New Roman" pitchFamily="18" charset="0"/>
                <a:cs typeface="Times New Roman" pitchFamily="18" charset="0"/>
              </a:rPr>
              <a:t>Замелькали топкие болота</a:t>
            </a:r>
            <a:endParaRPr lang="ru-RU" sz="2000" b="1" dirty="0" smtClean="0">
              <a:solidFill>
                <a:prstClr val="black"/>
              </a:solidFill>
              <a:latin typeface="Cambria" pitchFamily="18" charset="0"/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prstClr val="black"/>
                </a:solidFill>
                <a:latin typeface="Cambria" pitchFamily="18" charset="0"/>
                <a:ea typeface="Times New Roman" pitchFamily="18" charset="0"/>
                <a:cs typeface="Times New Roman" pitchFamily="18" charset="0"/>
              </a:rPr>
              <a:t>С голубыми окнами озер,                                  </a:t>
            </a:r>
            <a:endParaRPr lang="ru-RU" sz="2000" b="1" dirty="0" smtClean="0">
              <a:solidFill>
                <a:prstClr val="black"/>
              </a:solidFill>
              <a:latin typeface="Cambria" pitchFamily="18" charset="0"/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prstClr val="black"/>
                </a:solidFill>
                <a:latin typeface="Cambria" pitchFamily="18" charset="0"/>
                <a:ea typeface="Times New Roman" pitchFamily="18" charset="0"/>
                <a:cs typeface="Times New Roman" pitchFamily="18" charset="0"/>
              </a:rPr>
              <a:t>Наконец, подъем за поворотом,</a:t>
            </a:r>
            <a:endParaRPr lang="ru-RU" sz="2000" b="1" dirty="0" smtClean="0">
              <a:solidFill>
                <a:prstClr val="black"/>
              </a:solidFill>
              <a:latin typeface="Cambria" pitchFamily="18" charset="0"/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prstClr val="black"/>
                </a:solidFill>
                <a:latin typeface="Cambria" pitchFamily="18" charset="0"/>
                <a:ea typeface="Times New Roman" pitchFamily="18" charset="0"/>
                <a:cs typeface="Times New Roman" pitchFamily="18" charset="0"/>
              </a:rPr>
              <a:t>И пошел густой сосновый бор.                         </a:t>
            </a:r>
            <a:endParaRPr lang="ru-RU" sz="2000" b="1" dirty="0" smtClean="0">
              <a:solidFill>
                <a:prstClr val="black"/>
              </a:solidFill>
              <a:latin typeface="Cambria" pitchFamily="18" charset="0"/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prstClr val="black"/>
                </a:solidFill>
                <a:latin typeface="Cambria" pitchFamily="18" charset="0"/>
                <a:ea typeface="Times New Roman" pitchFamily="18" charset="0"/>
                <a:cs typeface="Times New Roman" pitchFamily="18" charset="0"/>
              </a:rPr>
              <a:t>Строевой, в косых лучах по пояс,</a:t>
            </a:r>
            <a:endParaRPr lang="ru-RU" sz="2000" b="1" dirty="0" smtClean="0">
              <a:solidFill>
                <a:prstClr val="black"/>
              </a:solidFill>
              <a:latin typeface="Cambria" pitchFamily="18" charset="0"/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prstClr val="black"/>
                </a:solidFill>
                <a:latin typeface="Cambria" pitchFamily="18" charset="0"/>
                <a:ea typeface="Times New Roman" pitchFamily="18" charset="0"/>
                <a:cs typeface="Times New Roman" pitchFamily="18" charset="0"/>
              </a:rPr>
              <a:t>Золотом пронизанный насквозь…</a:t>
            </a:r>
            <a:endParaRPr lang="ru-RU" sz="2000" b="1" dirty="0" smtClean="0">
              <a:solidFill>
                <a:prstClr val="black"/>
              </a:solidFill>
              <a:latin typeface="Cambria" pitchFamily="18" charset="0"/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prstClr val="black"/>
                </a:solidFill>
                <a:latin typeface="Cambria" pitchFamily="18" charset="0"/>
                <a:ea typeface="Times New Roman" pitchFamily="18" charset="0"/>
                <a:cs typeface="Times New Roman" pitchFamily="18" charset="0"/>
              </a:rPr>
              <a:t>Словно к морю вдруг пробился поезд,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prstClr val="black"/>
                </a:solidFill>
                <a:latin typeface="Cambria" pitchFamily="18" charset="0"/>
                <a:ea typeface="Times New Roman" pitchFamily="18" charset="0"/>
                <a:cs typeface="Times New Roman" pitchFamily="18" charset="0"/>
              </a:rPr>
              <a:t>Даже небо выше поднялось.                  </a:t>
            </a:r>
            <a:endParaRPr lang="ru-RU" sz="2000" b="1" dirty="0" smtClean="0">
              <a:solidFill>
                <a:prstClr val="black"/>
              </a:solidFill>
              <a:latin typeface="Cambria" pitchFamily="18" charset="0"/>
              <a:cs typeface="Arial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652120" y="764704"/>
            <a:ext cx="2428935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i="1" dirty="0" smtClean="0">
                <a:solidFill>
                  <a:prstClr val="black"/>
                </a:solidFill>
                <a:latin typeface="Cambria" pitchFamily="18" charset="0"/>
              </a:rPr>
              <a:t>Александр Яшин</a:t>
            </a:r>
          </a:p>
          <a:p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91585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C:\Users\Елена\Downloads\6f42e8a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08515"/>
            <a:ext cx="8747201" cy="640295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:\Users\Елена\Pictures\Map_of_Russia_-_Northern_economic_region.svg (1)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90277"/>
            <a:ext cx="9144000" cy="527744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62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ru-RU" dirty="0" smtClean="0"/>
          </a:p>
        </p:txBody>
      </p:sp>
      <p:sp>
        <p:nvSpPr>
          <p:cNvPr id="154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ru-RU" smtClean="0"/>
          </a:p>
        </p:txBody>
      </p:sp>
      <p:pic>
        <p:nvPicPr>
          <p:cNvPr id="8196" name="Picture 4" descr="Границы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549275"/>
            <a:ext cx="8785225" cy="5856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Users\Елена\Pictures\Residenz_von_Vaeterchen_Fros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524000" y="-1143000"/>
            <a:ext cx="12192000" cy="9144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Users\Елена\Pictures\v_kruzevo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198789" cy="37628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5843" name="Picture 3" descr="C:\Users\Елена\Pictures\0_66aa3_f0e1124_X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717032"/>
            <a:ext cx="4096156" cy="31409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5844" name="Picture 4" descr="C:\Users\Елена\Pictures\84123584_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06598" y="0"/>
            <a:ext cx="4937402" cy="38016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12" descr="6НХП-279 Дорожка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95936" y="3861048"/>
            <a:ext cx="5148064" cy="25922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4000" b="1" dirty="0">
                <a:solidFill>
                  <a:srgbClr val="666633"/>
                </a:solidFill>
                <a:latin typeface="Gungsuh" pitchFamily="18" charset="-127"/>
                <a:ea typeface="Gungsuh" pitchFamily="18" charset="-127"/>
              </a:rPr>
              <a:t>Особенности </a:t>
            </a:r>
            <a:r>
              <a:rPr lang="ru-RU" sz="4000" b="1" dirty="0" err="1">
                <a:solidFill>
                  <a:srgbClr val="666633"/>
                </a:solidFill>
                <a:latin typeface="Gungsuh" pitchFamily="18" charset="-127"/>
                <a:ea typeface="Gungsuh" pitchFamily="18" charset="-127"/>
              </a:rPr>
              <a:t>экономико</a:t>
            </a:r>
            <a:r>
              <a:rPr lang="ru-RU" sz="4000" b="1" dirty="0">
                <a:solidFill>
                  <a:srgbClr val="666633"/>
                </a:solidFill>
                <a:latin typeface="Gungsuh" pitchFamily="18" charset="-127"/>
                <a:ea typeface="Gungsuh" pitchFamily="18" charset="-127"/>
              </a:rPr>
              <a:t> - географического </a:t>
            </a:r>
            <a:r>
              <a:rPr lang="ru-RU" sz="4000" b="1" dirty="0" smtClean="0">
                <a:solidFill>
                  <a:srgbClr val="666633"/>
                </a:solidFill>
                <a:latin typeface="Gungsuh" pitchFamily="18" charset="-127"/>
                <a:ea typeface="Gungsuh" pitchFamily="18" charset="-127"/>
              </a:rPr>
              <a:t>положения</a:t>
            </a:r>
            <a:endParaRPr lang="ru-RU" sz="4000" b="1" dirty="0">
              <a:solidFill>
                <a:srgbClr val="666633"/>
              </a:solidFill>
              <a:latin typeface="Gungsuh" pitchFamily="18" charset="-127"/>
              <a:ea typeface="Gungsuh" pitchFamily="18" charset="-127"/>
            </a:endParaRPr>
          </a:p>
        </p:txBody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ru-RU" sz="2400" b="1" dirty="0" smtClean="0">
                <a:latin typeface="Gungsuh" pitchFamily="18" charset="-127"/>
                <a:ea typeface="Gungsuh" pitchFamily="18" charset="-127"/>
              </a:rPr>
              <a:t>План:</a:t>
            </a:r>
            <a:endParaRPr lang="ru-RU" sz="2400" b="1" dirty="0">
              <a:latin typeface="Gungsuh" pitchFamily="18" charset="-127"/>
              <a:ea typeface="Gungsuh" pitchFamily="18" charset="-127"/>
            </a:endParaRPr>
          </a:p>
          <a:p>
            <a:r>
              <a:rPr lang="ru-RU" sz="2400" b="1" dirty="0">
                <a:latin typeface="Gungsuh" pitchFamily="18" charset="-127"/>
                <a:ea typeface="Gungsuh" pitchFamily="18" charset="-127"/>
              </a:rPr>
              <a:t>1.Положение района на территории </a:t>
            </a:r>
            <a:r>
              <a:rPr lang="ru-RU" sz="2400" b="1" dirty="0" smtClean="0">
                <a:latin typeface="Gungsuh" pitchFamily="18" charset="-127"/>
                <a:ea typeface="Gungsuh" pitchFamily="18" charset="-127"/>
              </a:rPr>
              <a:t>страны</a:t>
            </a:r>
            <a:endParaRPr lang="ru-RU" sz="2400" b="1" dirty="0">
              <a:latin typeface="Gungsuh" pitchFamily="18" charset="-127"/>
              <a:ea typeface="Gungsuh" pitchFamily="18" charset="-127"/>
            </a:endParaRPr>
          </a:p>
          <a:p>
            <a:r>
              <a:rPr lang="ru-RU" sz="2400" b="1" dirty="0">
                <a:latin typeface="Gungsuh" pitchFamily="18" charset="-127"/>
                <a:ea typeface="Gungsuh" pitchFamily="18" charset="-127"/>
              </a:rPr>
              <a:t>2. Экономическое окружение (соседние государства, районы)</a:t>
            </a:r>
          </a:p>
          <a:p>
            <a:r>
              <a:rPr lang="ru-RU" sz="2400" b="1" dirty="0">
                <a:latin typeface="Gungsuh" pitchFamily="18" charset="-127"/>
                <a:ea typeface="Gungsuh" pitchFamily="18" charset="-127"/>
              </a:rPr>
              <a:t>3. положение по отношению к транспортным </a:t>
            </a:r>
            <a:r>
              <a:rPr lang="ru-RU" sz="2400" b="1" dirty="0" smtClean="0">
                <a:latin typeface="Gungsuh" pitchFamily="18" charset="-127"/>
                <a:ea typeface="Gungsuh" pitchFamily="18" charset="-127"/>
              </a:rPr>
              <a:t>магистралям</a:t>
            </a:r>
            <a:endParaRPr lang="ru-RU" sz="2400" dirty="0"/>
          </a:p>
          <a:p>
            <a:pPr>
              <a:buFont typeface="Wingdings" pitchFamily="2" charset="2"/>
              <a:buNone/>
            </a:pP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1"/>
          <p:cNvSpPr>
            <a:spLocks noGrp="1"/>
          </p:cNvSpPr>
          <p:nvPr>
            <p:ph type="title"/>
          </p:nvPr>
        </p:nvSpPr>
        <p:spPr>
          <a:xfrm>
            <a:off x="457200" y="214313"/>
            <a:ext cx="8229600" cy="714375"/>
          </a:xfrm>
        </p:spPr>
        <p:txBody>
          <a:bodyPr/>
          <a:lstStyle/>
          <a:p>
            <a:pPr algn="ctr" eaLnBrk="1" hangingPunct="1"/>
            <a:r>
              <a:rPr lang="ru-RU" sz="3200" b="1" smtClean="0">
                <a:solidFill>
                  <a:srgbClr val="002060"/>
                </a:solidFill>
              </a:rPr>
              <a:t>Вологодские кружевные  изделия</a:t>
            </a:r>
          </a:p>
        </p:txBody>
      </p:sp>
      <p:pic>
        <p:nvPicPr>
          <p:cNvPr id="10243" name="Содержимое 9" descr="6НХП-382 Воротник">
            <a:hlinkClick r:id="rId2"/>
          </p:cNvPr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357188" y="1143000"/>
            <a:ext cx="1714500" cy="2428875"/>
          </a:xfrm>
        </p:spPr>
      </p:pic>
      <p:pic>
        <p:nvPicPr>
          <p:cNvPr id="10244" name="Рисунок 10" descr="6НХП-383 Воротник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43750" y="1357313"/>
            <a:ext cx="1604963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5" name="Рисунок 11" descr="447 Жилет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643188" y="1071563"/>
            <a:ext cx="3830637" cy="2760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6" name="Рисунок 12" descr="6НХП-279 Дорожка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785938" y="4071938"/>
            <a:ext cx="5500687" cy="2520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4" name="Picture 2" descr="C:\Users\Елена\Pictures\077fcc299236ca5b01a45501cbcce7fe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C:\Users\Елена\Pictures\2311397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37330"/>
            <a:ext cx="9144000" cy="699533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401806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5576" y="980728"/>
            <a:ext cx="871296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dirty="0" smtClean="0">
                <a:latin typeface="Cambria" pitchFamily="18" charset="0"/>
              </a:rPr>
              <a:t>МИНЕРАЛЬНЫЕ</a:t>
            </a:r>
          </a:p>
          <a:p>
            <a:r>
              <a:rPr lang="ru-RU" sz="4800" b="1" dirty="0" smtClean="0">
                <a:latin typeface="Cambria" pitchFamily="18" charset="0"/>
              </a:rPr>
              <a:t>ЛЕСНЫЕ</a:t>
            </a:r>
            <a:br>
              <a:rPr lang="ru-RU" sz="4800" b="1" dirty="0" smtClean="0">
                <a:latin typeface="Cambria" pitchFamily="18" charset="0"/>
              </a:rPr>
            </a:br>
            <a:r>
              <a:rPr lang="ru-RU" sz="4800" b="1" dirty="0" smtClean="0">
                <a:latin typeface="Cambria" pitchFamily="18" charset="0"/>
              </a:rPr>
              <a:t>ПОЧВЕННО-ЗЕМЕЛЬНЫЕ</a:t>
            </a:r>
            <a:br>
              <a:rPr lang="ru-RU" sz="4800" b="1" dirty="0" smtClean="0">
                <a:latin typeface="Cambria" pitchFamily="18" charset="0"/>
              </a:rPr>
            </a:br>
            <a:r>
              <a:rPr lang="ru-RU" sz="4800" b="1" dirty="0" smtClean="0">
                <a:latin typeface="Cambria" pitchFamily="18" charset="0"/>
              </a:rPr>
              <a:t>АГРОКЛИМАТИЧЕСКИЕ</a:t>
            </a:r>
            <a:br>
              <a:rPr lang="ru-RU" sz="4800" b="1" dirty="0" smtClean="0">
                <a:latin typeface="Cambria" pitchFamily="18" charset="0"/>
              </a:rPr>
            </a:br>
            <a:r>
              <a:rPr lang="ru-RU" sz="4800" b="1" dirty="0" smtClean="0">
                <a:latin typeface="Cambria" pitchFamily="18" charset="0"/>
              </a:rPr>
              <a:t>ВОДНЫЕ</a:t>
            </a:r>
          </a:p>
          <a:p>
            <a:r>
              <a:rPr lang="ru-RU" sz="4800" b="1" dirty="0" smtClean="0">
                <a:latin typeface="Cambria" pitchFamily="18" charset="0"/>
              </a:rPr>
              <a:t>РЫБНЫЕ</a:t>
            </a:r>
            <a:br>
              <a:rPr lang="ru-RU" sz="4800" b="1" dirty="0" smtClean="0">
                <a:latin typeface="Cambria" pitchFamily="18" charset="0"/>
              </a:rPr>
            </a:br>
            <a:r>
              <a:rPr lang="ru-RU" sz="4800" b="1" dirty="0" smtClean="0">
                <a:latin typeface="Cambria" pitchFamily="18" charset="0"/>
              </a:rPr>
              <a:t>РЕКРЕАЦИОННЫЕ</a:t>
            </a:r>
            <a:endParaRPr lang="ru-RU" sz="4800" b="1" dirty="0">
              <a:latin typeface="Cambr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980728"/>
            <a:ext cx="864096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                        </a:t>
            </a:r>
            <a:r>
              <a:rPr lang="ru-RU" sz="4400" b="1" dirty="0" smtClean="0">
                <a:latin typeface="Cambria" pitchFamily="18" charset="0"/>
              </a:rPr>
              <a:t>а</a:t>
            </a:r>
            <a:r>
              <a:rPr lang="ru-RU" sz="4400" b="1" dirty="0" smtClean="0">
                <a:latin typeface="Cambria" pitchFamily="18" charset="0"/>
              </a:rPr>
              <a:t>) медно-никелевые руды </a:t>
            </a:r>
          </a:p>
          <a:p>
            <a:r>
              <a:rPr lang="ru-RU" sz="4400" b="1" dirty="0" smtClean="0">
                <a:latin typeface="Cambria" pitchFamily="18" charset="0"/>
              </a:rPr>
              <a:t>          б) оловянные руды </a:t>
            </a:r>
          </a:p>
          <a:p>
            <a:r>
              <a:rPr lang="ru-RU" sz="4400" b="1" dirty="0" smtClean="0">
                <a:latin typeface="Cambria" pitchFamily="18" charset="0"/>
              </a:rPr>
              <a:t>          в) апатиты </a:t>
            </a:r>
          </a:p>
          <a:p>
            <a:r>
              <a:rPr lang="ru-RU" sz="4400" b="1" dirty="0" smtClean="0">
                <a:latin typeface="Cambria" pitchFamily="18" charset="0"/>
              </a:rPr>
              <a:t>          г) нефть и газ </a:t>
            </a:r>
          </a:p>
          <a:p>
            <a:r>
              <a:rPr lang="ru-RU" sz="4400" b="1" dirty="0" smtClean="0">
                <a:latin typeface="Cambria" pitchFamily="18" charset="0"/>
              </a:rPr>
              <a:t>          </a:t>
            </a:r>
            <a:r>
              <a:rPr lang="ru-RU" sz="4400" b="1" dirty="0" err="1" smtClean="0">
                <a:latin typeface="Cambria" pitchFamily="18" charset="0"/>
              </a:rPr>
              <a:t>д</a:t>
            </a:r>
            <a:r>
              <a:rPr lang="ru-RU" sz="4400" b="1" dirty="0" smtClean="0">
                <a:latin typeface="Cambria" pitchFamily="18" charset="0"/>
              </a:rPr>
              <a:t>) каменный уголь </a:t>
            </a:r>
          </a:p>
          <a:p>
            <a:r>
              <a:rPr lang="ru-RU" sz="4400" b="1" dirty="0" smtClean="0">
                <a:latin typeface="Cambria" pitchFamily="18" charset="0"/>
              </a:rPr>
              <a:t>          е) железные руды  </a:t>
            </a:r>
            <a:endParaRPr lang="ru-RU" sz="4400" b="1" dirty="0">
              <a:latin typeface="Cambria" pitchFamily="18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Users\Елена\Pictures\tayg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Users\Елена\Pictures\science_2014_belashev_Nauka_V_Rossii_2013_5_rus-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5586" y="1245285"/>
            <a:ext cx="9038413" cy="33521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r.mtdata.ru/r960x600/u12/photo04EB/20791578276-0/original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7826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C:\Users\Елена\Pictures\Верещагин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08276" y="0"/>
            <a:ext cx="4727448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C:\Users\Елена\Pictures\957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24544" y="-54006"/>
            <a:ext cx="9468544" cy="71014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C:\Users\Елена\Pictures\навага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24544" y="0"/>
            <a:ext cx="5430036" cy="2393133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907704" y="1916832"/>
            <a:ext cx="1080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навага</a:t>
            </a:r>
            <a:endParaRPr lang="ru-RU" sz="20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7092280" y="1844824"/>
            <a:ext cx="9361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семга</a:t>
            </a:r>
            <a:endParaRPr lang="ru-RU" sz="2000" b="1" dirty="0"/>
          </a:p>
        </p:txBody>
      </p:sp>
      <p:pic>
        <p:nvPicPr>
          <p:cNvPr id="41988" name="Picture 4" descr="C:\Users\Елена\Pictures\треска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2276872"/>
            <a:ext cx="4299988" cy="1937569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2123728" y="3861048"/>
            <a:ext cx="11521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треска</a:t>
            </a:r>
            <a:endParaRPr lang="ru-RU" sz="2000" b="1" dirty="0"/>
          </a:p>
        </p:txBody>
      </p:sp>
      <p:pic>
        <p:nvPicPr>
          <p:cNvPr id="41989" name="Picture 5" descr="C:\Users\Елена\Pictures\камбала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30489" y="2204864"/>
            <a:ext cx="3713511" cy="2642419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6732240" y="4653136"/>
            <a:ext cx="16561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камбала</a:t>
            </a:r>
            <a:endParaRPr lang="ru-RU" sz="2000" b="1" dirty="0"/>
          </a:p>
        </p:txBody>
      </p:sp>
      <p:pic>
        <p:nvPicPr>
          <p:cNvPr id="41990" name="Picture 6" descr="C:\Users\Елена\Pictures\сем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64088" y="620688"/>
            <a:ext cx="3492357" cy="1135016"/>
          </a:xfrm>
          <a:prstGeom prst="rect">
            <a:avLst/>
          </a:prstGeom>
          <a:noFill/>
        </p:spPr>
      </p:pic>
      <p:pic>
        <p:nvPicPr>
          <p:cNvPr id="41991" name="Picture 7" descr="C:\Users\Елена\Pictures\anfelciya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75856" y="3506986"/>
            <a:ext cx="3067290" cy="33510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TextBox 11"/>
          <p:cNvSpPr txBox="1"/>
          <p:nvPr/>
        </p:nvSpPr>
        <p:spPr>
          <a:xfrm>
            <a:off x="1763688" y="6165304"/>
            <a:ext cx="142609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/>
              <a:t>анфельция</a:t>
            </a:r>
            <a:endParaRPr lang="ru-RU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Users\Елена\Pictures\соловецкие острова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0528" y="0"/>
            <a:ext cx="9767559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Елена\Downloads\9oboev.ru-4048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524000" y="-381000"/>
            <a:ext cx="12192000" cy="762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Елена\Pictures\фер. мон.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67829" y="0"/>
            <a:ext cx="10279658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0" name="Object 2"/>
          <p:cNvGraphicFramePr>
            <a:graphicFrameLocks noChangeAspect="1"/>
          </p:cNvGraphicFramePr>
          <p:nvPr/>
        </p:nvGraphicFramePr>
        <p:xfrm>
          <a:off x="-1058" y="1"/>
          <a:ext cx="9145058" cy="6858000"/>
        </p:xfrm>
        <a:graphic>
          <a:graphicData uri="http://schemas.openxmlformats.org/presentationml/2006/ole">
            <p:oleObj spid="_x0000_s2061" name="Презентация" r:id="rId3" imgW="4570541" imgH="3427323" progId="PowerPoint.Show.8">
              <p:embed/>
            </p:oleObj>
          </a:graphicData>
        </a:graphic>
      </p:graphicFrame>
      <p:pic>
        <p:nvPicPr>
          <p:cNvPr id="3" name="Picture 2" descr="C:\Users\Елена\Pictures\fe173f454bbde951126e8ff0213aea8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-126724"/>
            <a:ext cx="4499992" cy="33802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1"/>
          <p:cNvSpPr>
            <a:spLocks noChangeArrowheads="1"/>
          </p:cNvSpPr>
          <p:nvPr/>
        </p:nvSpPr>
        <p:spPr bwMode="auto">
          <a:xfrm>
            <a:off x="251520" y="880899"/>
            <a:ext cx="8892480" cy="4832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Северный экономический район</a:t>
            </a:r>
          </a:p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 имеет не очень выгодное ЭГП: </a:t>
            </a:r>
          </a:p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 занимает центральное положение, </a:t>
            </a:r>
          </a:p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граничит со Швецией и Норвегией. </a:t>
            </a:r>
          </a:p>
          <a:p>
            <a:pPr indent="45085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800" b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 В состав СЭР входят две республики (Карелия  и    Мордовия), </a:t>
            </a:r>
            <a:r>
              <a:rPr lang="ru-RU" sz="2800" dirty="0" smtClean="0">
                <a:latin typeface="Georgia" pitchFamily="18" charset="0"/>
                <a:ea typeface="Times New Roman" pitchFamily="18" charset="0"/>
                <a:cs typeface="Arial" pitchFamily="34" charset="0"/>
              </a:rPr>
              <a:t>три области (Мурманская, Архангельская Вологодская) и</a:t>
            </a:r>
          </a:p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Ханты-Мансийский автономный округ).</a:t>
            </a:r>
            <a:endParaRPr kumimoji="0" lang="ru-RU" sz="2800" b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Georgia" pitchFamily="18" charset="0"/>
              <a:cs typeface="Arial" pitchFamily="34" charset="0"/>
            </a:endParaRPr>
          </a:p>
          <a:p>
            <a:pPr marL="0" marR="0" lvl="0" indent="4508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Природные условия Северного района</a:t>
            </a:r>
          </a:p>
          <a:p>
            <a:pPr marL="0" marR="0" lvl="0" indent="4508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  в целом очень благоприятные, </a:t>
            </a:r>
          </a:p>
          <a:p>
            <a:pPr marL="0" marR="0" lvl="0" indent="4508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беден минеральными  ресурсами.</a:t>
            </a:r>
            <a:endParaRPr kumimoji="0" lang="ru-RU" sz="2800" b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Georgia" pitchFamily="18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467544" y="1844825"/>
          <a:ext cx="8208912" cy="3528391"/>
        </p:xfrm>
        <a:graphic>
          <a:graphicData uri="http://schemas.openxmlformats.org/drawingml/2006/table">
            <a:tbl>
              <a:tblPr/>
              <a:tblGrid>
                <a:gridCol w="4104027"/>
                <a:gridCol w="4104885"/>
              </a:tblGrid>
              <a:tr h="132014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1285240" algn="l"/>
                        </a:tabLst>
                      </a:pPr>
                      <a:r>
                        <a:rPr lang="ru-RU" sz="4000" dirty="0" smtClean="0">
                          <a:latin typeface="Times New Roman"/>
                          <a:ea typeface="Times New Roman"/>
                        </a:rPr>
                        <a:t>КАРЕЛИЯ</a:t>
                      </a:r>
                      <a:endParaRPr lang="ru-RU" sz="40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1285240" algn="l"/>
                        </a:tabLst>
                      </a:pPr>
                      <a:endParaRPr lang="ru-RU" sz="40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6010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1285240" algn="l"/>
                        </a:tabLst>
                      </a:pPr>
                      <a:endParaRPr lang="ru-RU" sz="40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1285240" algn="l"/>
                        </a:tabLst>
                      </a:pPr>
                      <a:r>
                        <a:rPr lang="ru-RU" sz="4000" dirty="0">
                          <a:latin typeface="Times New Roman"/>
                          <a:ea typeface="Times New Roman"/>
                        </a:rPr>
                        <a:t>НАРЬЯН-МАР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4813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1285240" algn="l"/>
                        </a:tabLst>
                      </a:pPr>
                      <a:r>
                        <a:rPr lang="ru-RU" sz="4000">
                          <a:latin typeface="Times New Roman"/>
                          <a:ea typeface="Times New Roman"/>
                        </a:rPr>
                        <a:t>СЫКТЫВКАР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1285240" algn="l"/>
                        </a:tabLst>
                      </a:pPr>
                      <a:r>
                        <a:rPr lang="ru-RU" sz="4000" dirty="0">
                          <a:latin typeface="Times New Roman"/>
                          <a:ea typeface="Times New Roman"/>
                        </a:rPr>
                        <a:t>КОМИ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2051</TotalTime>
  <Words>229</Words>
  <Application>Microsoft Office PowerPoint</Application>
  <PresentationFormat>Экран (4:3)</PresentationFormat>
  <Paragraphs>60</Paragraphs>
  <Slides>29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1" baseType="lpstr">
      <vt:lpstr>Тема Office</vt:lpstr>
      <vt:lpstr>Презентация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Особенности экономико - географического положения</vt:lpstr>
      <vt:lpstr>Вологодские кружевные  изделия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</vt:vector>
  </TitlesOfParts>
  <Company>Krokoz™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Елена</dc:creator>
  <cp:lastModifiedBy>Елена</cp:lastModifiedBy>
  <cp:revision>174</cp:revision>
  <dcterms:created xsi:type="dcterms:W3CDTF">2014-12-20T20:32:35Z</dcterms:created>
  <dcterms:modified xsi:type="dcterms:W3CDTF">2019-02-03T09:08:07Z</dcterms:modified>
</cp:coreProperties>
</file>