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352" autoAdjust="0"/>
  </p:normalViewPr>
  <p:slideViewPr>
    <p:cSldViewPr>
      <p:cViewPr varScale="1">
        <p:scale>
          <a:sx n="69" d="100"/>
          <a:sy n="69" d="100"/>
        </p:scale>
        <p:origin x="-1464" y="-10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246" y="26899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00050" y="1828800"/>
            <a:ext cx="5888736" cy="24384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00050" y="4304715"/>
            <a:ext cx="5891022" cy="23368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764" y="1755648"/>
            <a:ext cx="5829300" cy="1816608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7764" y="3606219"/>
            <a:ext cx="5829300" cy="2012949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560113"/>
            <a:ext cx="3028950" cy="591312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560113"/>
            <a:ext cx="3028950" cy="591312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473664"/>
            <a:ext cx="3030141" cy="879136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3769" y="2479677"/>
            <a:ext cx="3031331" cy="873124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42900" y="3352800"/>
            <a:ext cx="3030141" cy="512762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3352800"/>
            <a:ext cx="3031331" cy="5127627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229350" cy="1524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685803"/>
            <a:ext cx="2057400" cy="154940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14350" y="2235200"/>
            <a:ext cx="2057400" cy="6096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681287" y="2235200"/>
            <a:ext cx="3833813" cy="6096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2374315" y="1477436"/>
            <a:ext cx="3943350" cy="54864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6003101" y="7146359"/>
            <a:ext cx="116586" cy="207264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69329"/>
            <a:ext cx="1659636" cy="211016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771713"/>
            <a:ext cx="1657350" cy="290576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057900" y="8475134"/>
            <a:ext cx="457200" cy="486833"/>
          </a:xfrm>
        </p:spPr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2614345" y="1599356"/>
            <a:ext cx="3463290" cy="524256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7144" y="7755467"/>
            <a:ext cx="6872288" cy="13885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3286125" y="8293101"/>
            <a:ext cx="3571875" cy="8509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1219202"/>
            <a:ext cx="1543050" cy="6949017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1219202"/>
            <a:ext cx="4514850" cy="6949017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7144" y="-9525"/>
            <a:ext cx="6872288" cy="13885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3286125" y="-9525"/>
            <a:ext cx="3571875" cy="8509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24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342900" y="2580640"/>
            <a:ext cx="6172200" cy="5852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F2E09D3-1871-4994-97EE-FEFB17150542}" type="datetimeFigureOut">
              <a:rPr lang="ru-RU" smtClean="0"/>
              <a:pPr/>
              <a:t>12.02.2019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000250" y="8475134"/>
            <a:ext cx="25146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5943600" y="8475134"/>
            <a:ext cx="571500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09985EC-6E56-4D50-962E-6359C1CED7F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4263" y="269877"/>
            <a:ext cx="6885411" cy="865632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0050" y="714348"/>
            <a:ext cx="6172222" cy="4572032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Коррекционная работа воспитателя по лексической теме «Профессии» </a:t>
            </a:r>
            <a:br>
              <a:rPr lang="ru-RU" sz="4000" dirty="0" smtClean="0"/>
            </a:br>
            <a:r>
              <a:rPr lang="ru-RU" sz="4000" dirty="0" smtClean="0"/>
              <a:t>в течение недели.</a:t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050" y="6357950"/>
            <a:ext cx="5891022" cy="1857388"/>
          </a:xfrm>
        </p:spPr>
        <p:txBody>
          <a:bodyPr/>
          <a:lstStyle/>
          <a:p>
            <a:r>
              <a:rPr lang="ru-RU" dirty="0" smtClean="0"/>
              <a:t>воспитатель Денисюк Л.А.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2990274"/>
          </a:xfrm>
        </p:spPr>
        <p:txBody>
          <a:bodyPr>
            <a:noAutofit/>
          </a:bodyPr>
          <a:lstStyle/>
          <a:p>
            <a:r>
              <a:rPr lang="ru-RU" sz="1600" b="1" dirty="0" smtClean="0"/>
              <a:t>Существуют два направления коррекционной работы воспитателя: </a:t>
            </a:r>
            <a:br>
              <a:rPr lang="ru-RU" sz="1600" b="1" dirty="0" smtClean="0"/>
            </a:br>
            <a:r>
              <a:rPr lang="ru-RU" sz="1600" b="1" dirty="0" smtClean="0"/>
              <a:t>- общеобразовательное</a:t>
            </a:r>
            <a:br>
              <a:rPr lang="ru-RU" sz="1600" b="1" dirty="0" smtClean="0"/>
            </a:br>
            <a:r>
              <a:rPr lang="ru-RU" sz="1600" b="1" dirty="0" smtClean="0"/>
              <a:t>- коррекционно-развивающее.</a:t>
            </a:r>
            <a:br>
              <a:rPr lang="ru-RU" sz="1600" b="1" dirty="0" smtClean="0"/>
            </a:br>
            <a:r>
              <a:rPr lang="ru-RU" sz="1600" b="1" dirty="0" smtClean="0"/>
              <a:t>Общеобразовательная деятельность  включает в себя занятия  по ознакомлению с окружающим миром, развитию речи, развитию элементарных математических представлений, художественное творчество, чтение художественной литературы.</a:t>
            </a:r>
            <a:br>
              <a:rPr lang="ru-RU" sz="1600" b="1" dirty="0" smtClean="0"/>
            </a:br>
            <a:r>
              <a:rPr lang="ru-RU" sz="1600" b="1" dirty="0" smtClean="0"/>
              <a:t>Все занятия проводятся  с учетом  лексической темы  недели.</a:t>
            </a:r>
            <a:br>
              <a:rPr lang="ru-RU" sz="1600" b="1" dirty="0" smtClean="0"/>
            </a:br>
            <a:r>
              <a:rPr lang="ru-RU" sz="1600" b="1" dirty="0" smtClean="0"/>
              <a:t/>
            </a:r>
            <a:br>
              <a:rPr lang="ru-RU" sz="1600" b="1" dirty="0" smtClean="0"/>
            </a:b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2900" y="4143372"/>
            <a:ext cx="6172200" cy="4289428"/>
          </a:xfrm>
          <a:ln w="19050"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Задачи воспитателя:</a:t>
            </a:r>
          </a:p>
          <a:p>
            <a:pPr lvl="0"/>
            <a:r>
              <a:rPr lang="ru-RU" sz="2400" dirty="0" smtClean="0">
                <a:latin typeface="+mj-lt"/>
              </a:rPr>
              <a:t>Постоянное совершенствование артикуляционной, тонкой и общей моторики.</a:t>
            </a:r>
          </a:p>
          <a:p>
            <a:pPr lvl="0"/>
            <a:r>
              <a:rPr lang="ru-RU" sz="2400" dirty="0" smtClean="0">
                <a:latin typeface="+mj-lt"/>
              </a:rPr>
              <a:t>Закрепление произношения поставленных звуков.</a:t>
            </a:r>
          </a:p>
          <a:p>
            <a:pPr lvl="0"/>
            <a:r>
              <a:rPr lang="ru-RU" sz="2400" dirty="0" smtClean="0">
                <a:latin typeface="+mj-lt"/>
              </a:rPr>
              <a:t>Обогащение, уточнение,  активизация словаря в соответствии с лексической темой,  как на занятиях, так и в процессе  режимных моментов (сборы на прогулку, прогулка, дежурство, умывание, игры, развлечения, трудовая   деятельность и др.).</a:t>
            </a:r>
          </a:p>
          <a:p>
            <a:pPr lvl="0"/>
            <a:r>
              <a:rPr lang="ru-RU" sz="2400" dirty="0" smtClean="0">
                <a:latin typeface="+mj-lt"/>
              </a:rPr>
              <a:t>Развитие внимания, памяти, логического мышления в играх и упражнениях на бездефектном речевом материале.</a:t>
            </a:r>
          </a:p>
          <a:p>
            <a:pPr lvl="0"/>
            <a:r>
              <a:rPr lang="ru-RU" sz="2400" dirty="0" smtClean="0">
                <a:latin typeface="+mj-lt"/>
              </a:rPr>
              <a:t>Индивидуальные, подгрупповые </a:t>
            </a:r>
            <a:r>
              <a:rPr lang="ru-RU" sz="2400" dirty="0" smtClean="0">
                <a:latin typeface="+mj-lt"/>
              </a:rPr>
              <a:t>занятия</a:t>
            </a:r>
            <a:r>
              <a:rPr lang="en-US" sz="2400" dirty="0">
                <a:latin typeface="+mj-lt"/>
              </a:rPr>
              <a:t>.</a:t>
            </a:r>
            <a:endParaRPr lang="ru-RU" sz="2400" dirty="0" smtClean="0">
              <a:latin typeface="+mj-lt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8" y="1000101"/>
            <a:ext cx="2000264" cy="4643469"/>
          </a:xfrm>
        </p:spPr>
        <p:txBody>
          <a:bodyPr>
            <a:noAutofit/>
          </a:bodyPr>
          <a:lstStyle/>
          <a:p>
            <a:r>
              <a:rPr lang="ru-RU" sz="1400" dirty="0" smtClean="0"/>
              <a:t>Мы проводим  артикуляционную  гимнастику </a:t>
            </a:r>
            <a:br>
              <a:rPr lang="ru-RU" sz="1400" dirty="0" smtClean="0"/>
            </a:br>
            <a:r>
              <a:rPr lang="ru-RU" sz="1400" dirty="0" smtClean="0"/>
              <a:t>Включаем новый вид упражнений - с резиновыми грушами.</a:t>
            </a:r>
            <a:br>
              <a:rPr lang="ru-RU" sz="1400" dirty="0" smtClean="0"/>
            </a:br>
            <a:r>
              <a:rPr lang="ru-RU" sz="1400" dirty="0" smtClean="0"/>
              <a:t>Пальчиковая гимнастика – выполняется ежедневно в комплексе с артикуляционной гимнастикой.</a:t>
            </a:r>
            <a:br>
              <a:rPr lang="ru-RU" sz="1400" dirty="0" smtClean="0"/>
            </a:br>
            <a:r>
              <a:rPr lang="ru-RU" sz="1400" dirty="0" smtClean="0"/>
              <a:t>Корригирующая мини-гимнастика для профилактики нарушения осанки и стопы (ежедневно после сна).</a:t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44" y="4214810"/>
            <a:ext cx="342902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Рисунок 9" descr="DSCN1870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t="7042" b="7042"/>
          <a:stretch>
            <a:fillRect/>
          </a:stretch>
        </p:blipFill>
        <p:spPr>
          <a:xfrm rot="420000">
            <a:off x="2797175" y="1611313"/>
            <a:ext cx="3463925" cy="2232025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57158"/>
            <a:ext cx="6172200" cy="2105626"/>
          </a:xfrm>
        </p:spPr>
        <p:txBody>
          <a:bodyPr>
            <a:normAutofit/>
          </a:bodyPr>
          <a:lstStyle/>
          <a:p>
            <a:pPr algn="just"/>
            <a:r>
              <a:rPr lang="ru-RU" sz="1800" b="1" dirty="0" smtClean="0"/>
              <a:t>Тема определяется содержанием недели и является центральной в планировании. Лексические темы подбираются и сочетаются таким образом, чтобы материал, усвоенный при изучении одних тем, обобщался и закреплялся при изучении других.</a:t>
            </a:r>
            <a:endParaRPr lang="ru-RU" sz="1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ПРОФЕССИИ</a:t>
            </a:r>
          </a:p>
          <a:p>
            <a:pPr algn="ctr">
              <a:buNone/>
            </a:pPr>
            <a:endParaRPr lang="ru-RU" b="1" dirty="0" smtClean="0"/>
          </a:p>
          <a:p>
            <a:r>
              <a:rPr lang="ru-RU" dirty="0" smtClean="0"/>
              <a:t>Цель: Закреплять знания о том, что такое труд, работа, профессия; их необходимость, значение. Познакомить детей с названиями профессий. Активизация словаря по теме, закрепить обобщающее понятие «профессии».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Словарь: предметный</a:t>
            </a:r>
          </a:p>
          <a:p>
            <a:pPr>
              <a:buNone/>
            </a:pPr>
            <a:r>
              <a:rPr lang="ru-RU" dirty="0" smtClean="0"/>
              <a:t>     Воспитатель, логопед, медсестра, повар, психолог, учитель, врач, педиатр, хирург, водитель, продавец, портной, строитель, маляр, пожарник, милиционер, художник, актер.</a:t>
            </a:r>
          </a:p>
          <a:p>
            <a:r>
              <a:rPr lang="ru-RU" dirty="0" smtClean="0"/>
              <a:t>Глагольный:</a:t>
            </a:r>
          </a:p>
          <a:p>
            <a:pPr>
              <a:buNone/>
            </a:pPr>
            <a:r>
              <a:rPr lang="ru-RU" dirty="0" smtClean="0"/>
              <a:t>     Воспитывает, строит, ставит, собирает, строгает, лечит, шьет, готовит, печет, тушит, учит, красит, рисует, растит, продает,  упаковывает, охраняет, доставляет, выписывает, отправляет,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Цикл занятий:</a:t>
            </a:r>
          </a:p>
          <a:p>
            <a:pPr lvl="0"/>
            <a:r>
              <a:rPr lang="ru-RU" dirty="0" smtClean="0"/>
              <a:t>Познание. «Профессии»</a:t>
            </a:r>
          </a:p>
          <a:p>
            <a:pPr lvl="0"/>
            <a:r>
              <a:rPr lang="ru-RU" dirty="0" smtClean="0"/>
              <a:t>Рисование.  «Я в будущей профессии»</a:t>
            </a:r>
          </a:p>
          <a:p>
            <a:pPr lvl="0"/>
            <a:r>
              <a:rPr lang="ru-RU" dirty="0" smtClean="0"/>
              <a:t>Лепка. «Кондитер»</a:t>
            </a:r>
          </a:p>
          <a:p>
            <a:pPr lvl="0"/>
            <a:r>
              <a:rPr lang="ru-RU" dirty="0" smtClean="0"/>
              <a:t>Аппликация. «Строим дом»</a:t>
            </a:r>
          </a:p>
          <a:p>
            <a:pPr lvl="0"/>
            <a:r>
              <a:rPr lang="ru-RU" dirty="0" smtClean="0"/>
              <a:t>РЭМП. Игра «Магазин», упражнение «Посчитай», «Один – много», «Сложи сам» (из геометрических фигур, мозаики), «Сколько предметов не хватает», «Ниже, выше».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857224"/>
            <a:ext cx="6172200" cy="107157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dirty="0" smtClean="0"/>
              <a:t>Каждая новая тема начинается с беседы, экскурсии или рассматривания картин, иллюстраций</a:t>
            </a:r>
            <a:endParaRPr lang="ru-RU" sz="2800" dirty="0"/>
          </a:p>
        </p:txBody>
      </p:sp>
      <p:pic>
        <p:nvPicPr>
          <p:cNvPr id="6" name="Содержимое 5" descr="DSCN194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14290" y="2214546"/>
            <a:ext cx="3028950" cy="2271713"/>
          </a:xfrm>
        </p:spPr>
      </p:pic>
      <p:pic>
        <p:nvPicPr>
          <p:cNvPr id="7" name="Содержимое 6" descr="DSCN195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429000" y="2214546"/>
            <a:ext cx="3028950" cy="2271713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56" y="4714876"/>
            <a:ext cx="5261761" cy="39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1071538"/>
            <a:ext cx="6172200" cy="2714644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 </a:t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8604" y="857224"/>
            <a:ext cx="60007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Упражнение «Угадай профессию».</a:t>
            </a:r>
            <a:r>
              <a:rPr lang="ru-RU" sz="2000" dirty="0" smtClean="0"/>
              <a:t> </a:t>
            </a:r>
          </a:p>
          <a:p>
            <a:pPr algn="ctr"/>
            <a:r>
              <a:rPr lang="ru-RU" sz="2000" dirty="0" smtClean="0"/>
              <a:t>Послушай слова-действия. Покажи и назови соответствующую профессию на картинке.</a:t>
            </a:r>
            <a:br>
              <a:rPr lang="ru-RU" sz="2000" dirty="0" smtClean="0"/>
            </a:br>
            <a:r>
              <a:rPr lang="ru-RU" sz="2000" dirty="0" smtClean="0"/>
              <a:t>Лечит людей (кто?)-….</a:t>
            </a:r>
            <a:br>
              <a:rPr lang="ru-RU" sz="2000" dirty="0" smtClean="0"/>
            </a:br>
            <a:r>
              <a:rPr lang="ru-RU" sz="2000" dirty="0" smtClean="0"/>
              <a:t>Водит машины, автобусы (кто?)-…</a:t>
            </a:r>
            <a:br>
              <a:rPr lang="ru-RU" sz="2000" dirty="0" smtClean="0"/>
            </a:br>
            <a:r>
              <a:rPr lang="ru-RU" sz="2000" dirty="0" smtClean="0"/>
              <a:t>Учит детей в школе (кто?)-…  и т.д.</a:t>
            </a:r>
            <a:endParaRPr lang="ru-RU" sz="2000" dirty="0"/>
          </a:p>
        </p:txBody>
      </p:sp>
      <p:pic>
        <p:nvPicPr>
          <p:cNvPr id="18434" name="Picture 2" descr="C:\Documents and Settings\komp\Рабочий стол\Фото профессии\DSCN194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66" y="6072198"/>
            <a:ext cx="3028950" cy="2271713"/>
          </a:xfrm>
          <a:prstGeom prst="rect">
            <a:avLst/>
          </a:prstGeom>
          <a:noFill/>
        </p:spPr>
      </p:pic>
      <p:pic>
        <p:nvPicPr>
          <p:cNvPr id="18435" name="Picture 3" descr="C:\Documents and Settings\komp\Рабочий стол\Фото профессии\DSCN196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8" y="3428992"/>
            <a:ext cx="3028950" cy="22717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1000100"/>
            <a:ext cx="6172200" cy="85725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 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Дидактическая игра </a:t>
            </a:r>
            <a:b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«Кому, что нужно для работы?». 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42" y="2000232"/>
            <a:ext cx="27146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Рассмотри предметы, назови их, выбери те из них, которые нужны для работы повару, врачу, парикмахеру, учителю и т.д.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2428860"/>
            <a:ext cx="302895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90" y="4286248"/>
            <a:ext cx="302895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8" y="6000760"/>
            <a:ext cx="2952533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714348"/>
            <a:ext cx="6172200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в тетрадях.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5072067"/>
            <a:ext cx="3028950" cy="340116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200" dirty="0" smtClean="0"/>
              <a:t>    </a:t>
            </a:r>
            <a:r>
              <a:rPr lang="ru-RU" sz="2000" dirty="0" smtClean="0"/>
              <a:t>Незнайка решил стать плотником. Но он не знает, какие инструменты понадобятся ему для работы. Помоги Незнайке. Найди и раскрась эти предметы.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8" y="5643570"/>
            <a:ext cx="3071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480" y="1285853"/>
            <a:ext cx="57864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Упражнение «Подбери действие» </a:t>
            </a:r>
            <a:endParaRPr lang="ru-RU" dirty="0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62" y="1928794"/>
            <a:ext cx="302895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357166" y="1785918"/>
            <a:ext cx="2857520" cy="24288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Назови как можно больше слов-действий</a:t>
            </a:r>
          </a:p>
          <a:p>
            <a:pPr algn="ctr"/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042" y="4500562"/>
            <a:ext cx="60722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Упражнение «Помоги Незнайке» </a:t>
            </a:r>
            <a:endParaRPr lang="ru-RU" dirty="0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8" y="5143504"/>
            <a:ext cx="328614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70425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Физминутка</a:t>
            </a:r>
            <a:r>
              <a:rPr lang="ru-RU" dirty="0" smtClean="0"/>
              <a:t> «Ракета»</a:t>
            </a:r>
            <a:endParaRPr lang="ru-RU" dirty="0"/>
          </a:p>
        </p:txBody>
      </p:sp>
      <p:pic>
        <p:nvPicPr>
          <p:cNvPr id="21506" name="Picture 2" descr="C:\Documents and Settings\komp\Рабочий стол\Фото профессии\DSCN207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8" y="1857356"/>
            <a:ext cx="3028950" cy="2271713"/>
          </a:xfrm>
          <a:prstGeom prst="rect">
            <a:avLst/>
          </a:prstGeom>
          <a:noFill/>
        </p:spPr>
      </p:pic>
      <p:pic>
        <p:nvPicPr>
          <p:cNvPr id="2150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76" y="4714876"/>
            <a:ext cx="3028950" cy="227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3571876" y="1785918"/>
            <a:ext cx="3000396" cy="242889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 сейчас мы с вами, дети,</a:t>
            </a: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улетаем на ракете.</a:t>
            </a: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 носки поднимись, </a:t>
            </a:r>
          </a:p>
          <a:p>
            <a:pPr algn="ct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потом  руки вниз,</a:t>
            </a: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Раз, два, три, подтянись,</a:t>
            </a: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Вот летит ракета ввысь!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66" y="4714876"/>
            <a:ext cx="3000396" cy="22860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 Луну летать мы будем,</a:t>
            </a: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 небе скучно ей одной!</a:t>
            </a: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Непременно нужно людям</a:t>
            </a:r>
          </a:p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Познакомиться с Луной!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1142976"/>
            <a:ext cx="6172200" cy="114300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 с мячом </a:t>
            </a:r>
            <a:b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«Назови женскую профессию» - словообразование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571736"/>
            <a:ext cx="3030141" cy="1785950"/>
          </a:xfrm>
        </p:spPr>
        <p:txBody>
          <a:bodyPr/>
          <a:lstStyle/>
          <a:p>
            <a:endParaRPr lang="ru-RU" sz="1800" dirty="0" smtClean="0"/>
          </a:p>
          <a:p>
            <a:pPr algn="ctr"/>
            <a:r>
              <a:rPr lang="ru-RU" sz="1800" dirty="0" smtClean="0"/>
              <a:t>Воспитатель бросает мяч и называет профессию, дети ловят мяч и отвечают  назвав женскую профессию.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42900" y="5357817"/>
            <a:ext cx="3030141" cy="2786083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Повар – повариха</a:t>
            </a:r>
          </a:p>
          <a:p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Учитель – учительница</a:t>
            </a:r>
          </a:p>
          <a:p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Певец – певица</a:t>
            </a:r>
          </a:p>
          <a:p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Художник – художница</a:t>
            </a:r>
          </a:p>
          <a:p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</a:rPr>
              <a:t>Актер –актриса и т.д.</a:t>
            </a: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24" y="5429256"/>
            <a:ext cx="3286148" cy="250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62" y="2643174"/>
            <a:ext cx="3166825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132886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Упражнение </a:t>
            </a:r>
            <a:br>
              <a:rPr lang="ru-RU" sz="4000" dirty="0" smtClean="0"/>
            </a:br>
            <a:r>
              <a:rPr lang="ru-RU" sz="4000" dirty="0" smtClean="0"/>
              <a:t>«Четвертый лишний»</a:t>
            </a:r>
            <a:endParaRPr lang="ru-RU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85728" y="2143108"/>
            <a:ext cx="3030141" cy="2000264"/>
          </a:xfrm>
        </p:spPr>
        <p:txBody>
          <a:bodyPr/>
          <a:lstStyle/>
          <a:p>
            <a:endParaRPr lang="ru-RU" sz="1400" dirty="0" smtClean="0"/>
          </a:p>
          <a:p>
            <a:endParaRPr lang="ru-RU" sz="1400" dirty="0" smtClean="0"/>
          </a:p>
          <a:p>
            <a:pPr algn="ctr"/>
            <a:r>
              <a:rPr lang="ru-RU" sz="1800" dirty="0" smtClean="0"/>
              <a:t>Послушай слова. Выдели лишнее слово и объясни, почему оно лишнее.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483769" y="3143240"/>
            <a:ext cx="3031331" cy="2643206"/>
          </a:xfrm>
        </p:spPr>
        <p:txBody>
          <a:bodyPr>
            <a:normAutofit fontScale="70000" lnSpcReduction="20000"/>
          </a:bodyPr>
          <a:lstStyle/>
          <a:p>
            <a:pPr algn="ctr"/>
            <a:endParaRPr lang="ru-RU" sz="2000" dirty="0" smtClean="0"/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 </a:t>
            </a:r>
            <a:r>
              <a:rPr lang="ru-RU" sz="2600" dirty="0" smtClean="0"/>
              <a:t>Шофер, машина, пожарный, милиционер.</a:t>
            </a:r>
          </a:p>
          <a:p>
            <a:pPr>
              <a:buFont typeface="Wingdings" pitchFamily="2" charset="2"/>
              <a:buChar char="§"/>
            </a:pPr>
            <a:r>
              <a:rPr lang="ru-RU" sz="2600" dirty="0" smtClean="0"/>
              <a:t> Отрезает, взвешивает, подстригает, упаковывает.</a:t>
            </a:r>
          </a:p>
          <a:p>
            <a:pPr>
              <a:buFont typeface="Wingdings" pitchFamily="2" charset="2"/>
              <a:buChar char="§"/>
            </a:pPr>
            <a:r>
              <a:rPr lang="ru-RU" sz="2600" dirty="0" smtClean="0"/>
              <a:t> Градусник, шприц, врач, вата.</a:t>
            </a:r>
          </a:p>
          <a:p>
            <a:pPr>
              <a:buFont typeface="Wingdings" pitchFamily="2" charset="2"/>
              <a:buChar char="§"/>
            </a:pPr>
            <a:r>
              <a:rPr lang="ru-RU" sz="2600" dirty="0" smtClean="0"/>
              <a:t> Ножницы, расческа, шампунь, бинт.</a:t>
            </a:r>
          </a:p>
          <a:p>
            <a:endParaRPr lang="ru-RU" dirty="0"/>
          </a:p>
        </p:txBody>
      </p:sp>
      <p:pic>
        <p:nvPicPr>
          <p:cNvPr id="23554" name="Picture 2" descr="C:\Documents and Settings\komp\Рабочий стол\Фото профессии\DSCN198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8" y="6072198"/>
            <a:ext cx="3030537" cy="2272903"/>
          </a:xfrm>
          <a:prstGeom prst="rect">
            <a:avLst/>
          </a:prstGeom>
          <a:noFill/>
        </p:spPr>
      </p:pic>
      <p:pic>
        <p:nvPicPr>
          <p:cNvPr id="23555" name="Picture 3" descr="C:\Documents and Settings\komp\Рабочий стол\Фото профессии\DSCN1983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8" y="4286248"/>
            <a:ext cx="3030538" cy="2272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8" y="928662"/>
            <a:ext cx="6229350" cy="727655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Упражнение «Бывает – не бывает»</a:t>
            </a:r>
            <a:r>
              <a:rPr lang="ru-RU" sz="2700" b="1" i="1" dirty="0" smtClean="0"/>
              <a:t/>
            </a:r>
            <a:br>
              <a:rPr lang="ru-RU" sz="2700" b="1" i="1" dirty="0" smtClean="0"/>
            </a:br>
            <a:r>
              <a:rPr lang="ru-RU" sz="2700" dirty="0" smtClean="0"/>
              <a:t> на осмысление логико-грамматических конструкций. </a:t>
            </a:r>
            <a:br>
              <a:rPr lang="ru-RU" sz="2700" dirty="0" smtClean="0"/>
            </a:br>
            <a:r>
              <a:rPr lang="ru-RU" sz="2700" dirty="0" smtClean="0"/>
              <a:t>Повар варит суп.  Суп варит повара. </a:t>
            </a:r>
            <a:br>
              <a:rPr lang="ru-RU" sz="2700" dirty="0" smtClean="0"/>
            </a:br>
            <a:r>
              <a:rPr lang="ru-RU" sz="2700" dirty="0" smtClean="0"/>
              <a:t>Суп сварен поваром. Повар сварен супом.  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  </a:t>
            </a:r>
            <a:r>
              <a:rPr lang="ru-RU" sz="27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Аналогично проводится упражнение «Нелепицы».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Послушай предложения. Исправь ошибки.</a:t>
            </a:r>
            <a:br>
              <a:rPr lang="ru-RU" sz="2700" dirty="0" smtClean="0"/>
            </a:br>
            <a:r>
              <a:rPr lang="ru-RU" sz="2700" dirty="0" smtClean="0"/>
              <a:t>Учитель лечит больного, а врач учит учеников.</a:t>
            </a:r>
            <a:br>
              <a:rPr lang="ru-RU" sz="2700" dirty="0" smtClean="0"/>
            </a:br>
            <a:r>
              <a:rPr lang="ru-RU" sz="2700" dirty="0" smtClean="0"/>
              <a:t>Музыкант играет в хоккей, а хоккеист играет на пианино.</a:t>
            </a:r>
            <a:br>
              <a:rPr lang="ru-RU" sz="2700" dirty="0" smtClean="0"/>
            </a:br>
            <a:r>
              <a:rPr lang="ru-RU" sz="2700" dirty="0" smtClean="0"/>
              <a:t>Сапожник шьёт одежду, а портной шьёт обувь. И т.д.</a:t>
            </a:r>
            <a:br>
              <a:rPr lang="ru-RU" sz="2700" dirty="0" smtClean="0"/>
            </a:br>
            <a:r>
              <a:rPr lang="ru-RU" sz="27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1214414"/>
            <a:ext cx="6172200" cy="17859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Игра «Шофер» </a:t>
            </a:r>
            <a:br>
              <a:rPr lang="ru-RU" sz="3600" b="1" dirty="0" smtClean="0"/>
            </a:br>
            <a:r>
              <a:rPr lang="ru-RU" sz="3600" b="1" dirty="0" smtClean="0"/>
              <a:t>на координацию речи с движением.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1" y="2500298"/>
            <a:ext cx="2800348" cy="5286412"/>
          </a:xfrm>
        </p:spPr>
        <p:txBody>
          <a:bodyPr/>
          <a:lstStyle/>
          <a:p>
            <a:r>
              <a:rPr lang="ru-RU" sz="2000" dirty="0" smtClean="0"/>
              <a:t>Заводил шофер мотор: </a:t>
            </a:r>
            <a:r>
              <a:rPr lang="ru-RU" sz="2000" dirty="0" err="1" smtClean="0"/>
              <a:t>дрр</a:t>
            </a:r>
            <a:r>
              <a:rPr lang="ru-RU" sz="2000" dirty="0" smtClean="0"/>
              <a:t>, </a:t>
            </a:r>
            <a:r>
              <a:rPr lang="ru-RU" sz="2000" dirty="0" err="1" smtClean="0"/>
              <a:t>дрр</a:t>
            </a:r>
            <a:r>
              <a:rPr lang="ru-RU" sz="2000" dirty="0" smtClean="0"/>
              <a:t>, </a:t>
            </a:r>
            <a:r>
              <a:rPr lang="ru-RU" sz="2000" dirty="0" err="1" smtClean="0"/>
              <a:t>дрр</a:t>
            </a:r>
            <a:r>
              <a:rPr lang="ru-RU" sz="2000" dirty="0" smtClean="0"/>
              <a:t>, </a:t>
            </a:r>
            <a:r>
              <a:rPr lang="ru-RU" sz="2000" dirty="0" err="1" smtClean="0"/>
              <a:t>дррр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Нажимал он на стартер: вжик, вжик, вжик, вжик.</a:t>
            </a:r>
            <a:br>
              <a:rPr lang="ru-RU" sz="2000" dirty="0" smtClean="0"/>
            </a:br>
            <a:r>
              <a:rPr lang="ru-RU" sz="2000" dirty="0" smtClean="0"/>
              <a:t>Накачал он быстро шины: </a:t>
            </a:r>
            <a:r>
              <a:rPr lang="ru-RU" sz="2000" dirty="0" err="1" smtClean="0"/>
              <a:t>шшш</a:t>
            </a:r>
            <a:r>
              <a:rPr lang="ru-RU" sz="2000" dirty="0" smtClean="0"/>
              <a:t>, </a:t>
            </a:r>
            <a:r>
              <a:rPr lang="ru-RU" sz="2000" dirty="0" err="1" smtClean="0"/>
              <a:t>шшш</a:t>
            </a:r>
            <a:r>
              <a:rPr lang="ru-RU" sz="2000" dirty="0" smtClean="0"/>
              <a:t>, </a:t>
            </a:r>
            <a:r>
              <a:rPr lang="ru-RU" sz="2000" dirty="0" err="1" smtClean="0"/>
              <a:t>шшш</a:t>
            </a:r>
            <a:r>
              <a:rPr lang="ru-RU" sz="2000" dirty="0" smtClean="0"/>
              <a:t>, </a:t>
            </a:r>
            <a:r>
              <a:rPr lang="ru-RU" sz="2000" dirty="0" err="1" smtClean="0"/>
              <a:t>шшш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r>
              <a:rPr lang="ru-RU" sz="2000" dirty="0" smtClean="0"/>
              <a:t>Сел потом в салон машины,</a:t>
            </a:r>
            <a:br>
              <a:rPr lang="ru-RU" sz="2000" dirty="0" smtClean="0"/>
            </a:br>
            <a:r>
              <a:rPr lang="ru-RU" sz="2000" dirty="0" smtClean="0"/>
              <a:t>В руки руль взял поскорей</a:t>
            </a:r>
            <a:br>
              <a:rPr lang="ru-RU" sz="2000" dirty="0" smtClean="0"/>
            </a:br>
            <a:r>
              <a:rPr lang="ru-RU" sz="2000" dirty="0" smtClean="0"/>
              <a:t>И поехал побыстрей.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24578" name="Picture 2" descr="C:\Documents and Settings\komp\Рабочий стол\Фото профессии\DSCN20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86" y="3428992"/>
            <a:ext cx="3357586" cy="3286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1480" y="2143108"/>
            <a:ext cx="2801561" cy="3071834"/>
          </a:xfrm>
        </p:spPr>
        <p:txBody>
          <a:bodyPr/>
          <a:lstStyle/>
          <a:p>
            <a:r>
              <a:rPr lang="ru-RU" sz="1400" dirty="0" smtClean="0"/>
              <a:t> Художественная литература:</a:t>
            </a:r>
          </a:p>
          <a:p>
            <a:r>
              <a:rPr lang="ru-RU" sz="1400" dirty="0" smtClean="0"/>
              <a:t>С. Михалков «А что у вас?» (запомнить и назвать женские профессии, встречающиеся в стихотворении).</a:t>
            </a:r>
          </a:p>
          <a:p>
            <a:r>
              <a:rPr lang="ru-RU" sz="1400" dirty="0" smtClean="0"/>
              <a:t>В. Маяковский «Кем быть?»</a:t>
            </a:r>
          </a:p>
          <a:p>
            <a:r>
              <a:rPr lang="ru-RU" sz="1400" dirty="0" smtClean="0"/>
              <a:t>С. </a:t>
            </a:r>
            <a:r>
              <a:rPr lang="ru-RU" sz="1400" dirty="0" err="1" smtClean="0"/>
              <a:t>Баруздин</a:t>
            </a:r>
            <a:r>
              <a:rPr lang="ru-RU" sz="1400" dirty="0" smtClean="0"/>
              <a:t> «Кто построил этот дом?»</a:t>
            </a:r>
          </a:p>
          <a:p>
            <a:r>
              <a:rPr lang="ru-RU" sz="1400" dirty="0" smtClean="0"/>
              <a:t>Л. Аким «Неумейка» </a:t>
            </a:r>
          </a:p>
          <a:p>
            <a:r>
              <a:rPr lang="ru-RU" sz="1400" dirty="0" smtClean="0"/>
              <a:t>И. </a:t>
            </a:r>
            <a:r>
              <a:rPr lang="ru-RU" sz="1400" dirty="0" err="1" smtClean="0"/>
              <a:t>Туричин</a:t>
            </a:r>
            <a:r>
              <a:rPr lang="ru-RU" sz="1400" dirty="0" smtClean="0"/>
              <a:t> «Человек заболел»</a:t>
            </a:r>
          </a:p>
          <a:p>
            <a:r>
              <a:rPr lang="ru-RU" sz="1400" dirty="0" smtClean="0"/>
              <a:t>Б. Жидков «Железная дорога»</a:t>
            </a:r>
          </a:p>
          <a:p>
            <a:r>
              <a:rPr lang="ru-RU" sz="1400" dirty="0" smtClean="0"/>
              <a:t>М. </a:t>
            </a:r>
            <a:r>
              <a:rPr lang="ru-RU" sz="1400" dirty="0" err="1" smtClean="0"/>
              <a:t>Пожарова</a:t>
            </a:r>
            <a:r>
              <a:rPr lang="ru-RU" sz="1400" dirty="0" smtClean="0"/>
              <a:t> «Маляры»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5072066"/>
            <a:ext cx="3031331" cy="3408361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6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Стихотворение «Продавец»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Продавец ребятам рад. 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В магазине для ребят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Есть матрешки расписные,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Есть машинки заводные,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Золотые рыбки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И всем нам по улыбке.</a:t>
            </a:r>
          </a:p>
          <a:p>
            <a:pPr algn="ctr">
              <a:buNone/>
            </a:pP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  (В. Степанов).</a:t>
            </a:r>
          </a:p>
          <a:p>
            <a:pPr algn="ctr">
              <a:buNone/>
            </a:pPr>
            <a:r>
              <a:rPr lang="ru-RU" sz="1700" b="1" dirty="0" smtClean="0">
                <a:solidFill>
                  <a:schemeClr val="accent2">
                    <a:lumMod val="50000"/>
                  </a:schemeClr>
                </a:solidFill>
              </a:rPr>
              <a:t> </a:t>
            </a:r>
          </a:p>
          <a:p>
            <a:endParaRPr lang="ru-RU" dirty="0"/>
          </a:p>
        </p:txBody>
      </p:sp>
      <p:sp>
        <p:nvSpPr>
          <p:cNvPr id="7" name="Текст 2"/>
          <p:cNvSpPr>
            <a:spLocks noGrp="1"/>
          </p:cNvSpPr>
          <p:nvPr>
            <p:ph type="title"/>
          </p:nvPr>
        </p:nvSpPr>
        <p:spPr>
          <a:xfrm>
            <a:off x="342900" y="642910"/>
            <a:ext cx="6229350" cy="1214445"/>
          </a:xfrm>
        </p:spPr>
        <p:txBody>
          <a:bodyPr>
            <a:normAutofit fontScale="90000"/>
          </a:bodyPr>
          <a:lstStyle/>
          <a:p>
            <a:r>
              <a:rPr lang="ru-RU" sz="1400" dirty="0" smtClean="0"/>
              <a:t>:</a:t>
            </a:r>
          </a:p>
          <a:p>
            <a:endParaRPr lang="ru-RU" sz="1400" dirty="0" smtClean="0"/>
          </a:p>
          <a:p>
            <a:pPr algn="ctr"/>
            <a:r>
              <a:rPr lang="ru-RU" sz="2000" b="1" dirty="0" smtClean="0"/>
              <a:t>Чтение художественной литературы  и заучивание наизусть стихотворения </a:t>
            </a:r>
            <a:br>
              <a:rPr lang="ru-RU" sz="2000" b="1" dirty="0" smtClean="0"/>
            </a:br>
            <a:endParaRPr lang="ru-RU" sz="2000" b="1" dirty="0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66" y="5429256"/>
            <a:ext cx="3030538" cy="2272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2428860"/>
            <a:ext cx="3095578" cy="2321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1071538"/>
            <a:ext cx="61722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Коррекционный час.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1285852"/>
            <a:ext cx="5943620" cy="264320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sz="1400" dirty="0" smtClean="0"/>
              <a:t>Индивидуальная работа. Составление вопросов к сюжетным и предметным картинкам.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Игра лото «Профессии» (с подгруппой детей).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Артикуляционная гимнастика.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Пальчиковая гимнастика.</a:t>
            </a:r>
          </a:p>
          <a:p>
            <a:pPr>
              <a:buFont typeface="Arial" pitchFamily="34" charset="0"/>
              <a:buChar char="•"/>
            </a:pPr>
            <a:r>
              <a:rPr lang="ru-RU" sz="1400" dirty="0" smtClean="0"/>
              <a:t>Упражнения на развитие мелкой и общей моторики.</a:t>
            </a:r>
          </a:p>
          <a:p>
            <a:endParaRPr lang="ru-RU" dirty="0"/>
          </a:p>
        </p:txBody>
      </p:sp>
      <p:pic>
        <p:nvPicPr>
          <p:cNvPr id="26626" name="Picture 2" descr="C:\Documents and Settings\komp\Рабочий стол\Фото профессии\DSCN2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8" y="3357554"/>
            <a:ext cx="3000396" cy="2214578"/>
          </a:xfrm>
          <a:prstGeom prst="rect">
            <a:avLst/>
          </a:prstGeom>
          <a:noFill/>
        </p:spPr>
      </p:pic>
      <p:pic>
        <p:nvPicPr>
          <p:cNvPr id="26627" name="Picture 3" descr="C:\Documents and Settings\komp\Рабочий стол\Фото профессии\DSCN194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8" y="3357554"/>
            <a:ext cx="3000376" cy="2214578"/>
          </a:xfrm>
          <a:prstGeom prst="rect">
            <a:avLst/>
          </a:prstGeom>
          <a:noFill/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8" y="6000760"/>
            <a:ext cx="3071009" cy="2303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8" y="6000760"/>
            <a:ext cx="3046381" cy="2284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C:\Documents and Settings\komp\Рабочий стол\Фото профессии\DSCN2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62" y="5429256"/>
            <a:ext cx="3166782" cy="2268111"/>
          </a:xfrm>
          <a:prstGeom prst="rect">
            <a:avLst/>
          </a:prstGeom>
          <a:noFill/>
        </p:spPr>
      </p:pic>
      <p:pic>
        <p:nvPicPr>
          <p:cNvPr id="27651" name="Picture 3" descr="C:\Documents and Settings\komp\Рабочий стол\Фото профессии\DSCN20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52" y="2786050"/>
            <a:ext cx="3143020" cy="235745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20432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Упражнения на развитие мелкой моторики </a:t>
            </a:r>
            <a:endParaRPr lang="ru-RU" dirty="0"/>
          </a:p>
        </p:txBody>
      </p:sp>
      <p:pic>
        <p:nvPicPr>
          <p:cNvPr id="27652" name="Picture 4" descr="C:\Documents and Settings\komp\Рабочий стол\Фото профессии\DSCN20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8" y="5429256"/>
            <a:ext cx="3000396" cy="2286016"/>
          </a:xfrm>
          <a:prstGeom prst="rect">
            <a:avLst/>
          </a:prstGeom>
          <a:noFill/>
        </p:spPr>
      </p:pic>
      <p:pic>
        <p:nvPicPr>
          <p:cNvPr id="27650" name="Picture 2" descr="C:\Documents and Settings\komp\Рабочий стол\Фото профессии\DSCN206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62" y="2786050"/>
            <a:ext cx="3214710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938784"/>
            <a:ext cx="6172200" cy="156151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Художественное творчество по лексической   теме «Профессии»:</a:t>
            </a:r>
            <a:b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лепка «Кондитер»,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-аппликация «Строим дома на нашей улице»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-рисование «Я в будущей профессии»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C:\Documents and Settings\komp\Рабочий стол\Фото профессии\DSCN2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66" y="2857488"/>
            <a:ext cx="2965186" cy="2224068"/>
          </a:xfrm>
          <a:prstGeom prst="rect">
            <a:avLst/>
          </a:prstGeom>
          <a:noFill/>
        </p:spPr>
      </p:pic>
      <p:pic>
        <p:nvPicPr>
          <p:cNvPr id="1028" name="Picture 4" descr="C:\Documents and Settings\komp\Рабочий стол\Фото профессии\DSCN20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8" y="2857488"/>
            <a:ext cx="3000396" cy="2214578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8" y="5286380"/>
            <a:ext cx="3030537" cy="2272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66" y="5286380"/>
            <a:ext cx="292895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Самостоятельная деятельность детей: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473664"/>
            <a:ext cx="3030141" cy="1955460"/>
          </a:xfrm>
        </p:spPr>
        <p:txBody>
          <a:bodyPr/>
          <a:lstStyle/>
          <a:p>
            <a:r>
              <a:rPr lang="ru-RU" sz="1600" dirty="0" smtClean="0"/>
              <a:t>Сюжетно-ролевые игры «Детский сад», «Больница», «Строители», «Магазин», «Парикмахерская».</a:t>
            </a:r>
            <a:br>
              <a:rPr lang="ru-RU" sz="1600" dirty="0" smtClean="0"/>
            </a:br>
            <a:r>
              <a:rPr lang="ru-RU" sz="1600" dirty="0" smtClean="0"/>
              <a:t>Игры с настольно-печатным материалом.</a:t>
            </a:r>
            <a:br>
              <a:rPr lang="ru-RU" sz="1600" dirty="0" smtClean="0"/>
            </a:br>
            <a:r>
              <a:rPr lang="ru-RU" sz="1600" dirty="0" smtClean="0"/>
              <a:t>Рассматривание книг, иллюстраций, картин и т.д.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76" y="1928794"/>
            <a:ext cx="307181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" y="4786314"/>
            <a:ext cx="3030538" cy="23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786314"/>
            <a:ext cx="3238453" cy="2357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66" y="1214414"/>
            <a:ext cx="6229350" cy="7572428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У</a:t>
            </a:r>
            <a:r>
              <a:rPr lang="ru-RU" sz="3100" dirty="0" smtClean="0"/>
              <a:t>чет лексической темы позволяет  ребенку «прожить» эту тему в различных видах детской деятельности, способствует более четкому формированию лексико-грамматических навыков, расширению словаря, развитию связной речи детей. Необходимо подбирать и сочетать лексические темы таким образом, чтобы материал, усвоенный при изучении одних тем, обобщался и расширялся при изучении других.</a:t>
            </a:r>
            <a:br>
              <a:rPr lang="ru-RU" sz="3100" dirty="0" smtClean="0"/>
            </a:br>
            <a:r>
              <a:rPr lang="ru-RU" sz="31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158</TotalTime>
  <Words>628</Words>
  <Application>Microsoft Office PowerPoint</Application>
  <PresentationFormat>Экран (4:3)</PresentationFormat>
  <Paragraphs>103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Коррекционная работа воспитателя по лексической теме «Профессии»  в течение недели. </vt:lpstr>
      <vt:lpstr>Существуют два направления коррекционной работы воспитателя:  - общеобразовательное - коррекционно-развивающее. Общеобразовательная деятельность  включает в себя занятия  по ознакомлению с окружающим миром, развитию речи, развитию элементарных математических представлений, художественное творчество, чтение художественной литературы. Все занятия проводятся  с учетом  лексической темы  недели.  </vt:lpstr>
      <vt:lpstr>Мы проводим  артикуляционную  гимнастику  Включаем новый вид упражнений - с резиновыми грушами. Пальчиковая гимнастика – выполняется ежедневно в комплексе с артикуляционной гимнастикой. Корригирующая мини-гимнастика для профилактики нарушения осанки и стопы (ежедневно после сна). </vt:lpstr>
      <vt:lpstr>Тема определяется содержанием недели и является центральной в планировании. Лексические темы подбираются и сочетаются таким образом, чтобы материал, усвоенный при изучении одних тем, обобщался и закреплялся при изучении других.</vt:lpstr>
      <vt:lpstr>Каждая новая тема начинается с беседы, экскурсии или рассматривания картин, иллюстраций</vt:lpstr>
      <vt:lpstr>            </vt:lpstr>
      <vt:lpstr>        Дидактическая игра  «Кому, что нужно для работы?». </vt:lpstr>
      <vt:lpstr>Работа в тетрадях. </vt:lpstr>
      <vt:lpstr>Физминутка «Ракета»</vt:lpstr>
      <vt:lpstr> Игра с мячом  «Назови женскую профессию» - словообразование</vt:lpstr>
      <vt:lpstr>Упражнение  «Четвертый лишний»</vt:lpstr>
      <vt:lpstr>Упражнение «Бывает – не бывает»  на осмысление логико-грамматических конструкций.  Повар варит суп.  Суп варит повара.  Суп сварен поваром. Повар сварен супом.       Аналогично проводится упражнение «Нелепицы».  Послушай предложения. Исправь ошибки. Учитель лечит больного, а врач учит учеников. Музыкант играет в хоккей, а хоккеист играет на пианино. Сапожник шьёт одежду, а портной шьёт обувь. И т.д.   </vt:lpstr>
      <vt:lpstr>      Игра «Шофер»  на координацию речи с движением. </vt:lpstr>
      <vt:lpstr>:  Чтение художественной литературы  и заучивание наизусть стихотворения  </vt:lpstr>
      <vt:lpstr>  Коррекционный час. </vt:lpstr>
      <vt:lpstr>Упражнения на развитие мелкой моторики </vt:lpstr>
      <vt:lpstr>           Художественное творчество по лексической   теме «Профессии»: -лепка «Кондитер»,  -аппликация «Строим дома на нашей улице» -рисование «Я в будущей профессии»</vt:lpstr>
      <vt:lpstr>Самостоятельная деятельность детей: </vt:lpstr>
      <vt:lpstr>                                    Учет лексической темы позволяет  ребенку «прожить» эту тему в различных видах детской деятельности, способствует более четкому формированию лексико-грамматических навыков, расширению словаря, развитию связной речи детей. Необходимо подбирать и сочетать лексические темы таким образом, чтобы материал, усвоенный при изучении одних тем, обобщался и расширялся при изучении других.     </vt:lpstr>
      <vt:lpstr>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Коррекционная работа воспитателя по лексической теме «Профессии»  в группе ОНР в течение недели. </dc:title>
  <dc:creator>User</dc:creator>
  <cp:lastModifiedBy>Надежда Пронская</cp:lastModifiedBy>
  <cp:revision>18</cp:revision>
  <dcterms:created xsi:type="dcterms:W3CDTF">2012-03-05T08:07:18Z</dcterms:created>
  <dcterms:modified xsi:type="dcterms:W3CDTF">2019-02-12T12:07:59Z</dcterms:modified>
</cp:coreProperties>
</file>