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2" r:id="rId1"/>
  </p:sldMasterIdLst>
  <p:notesMasterIdLst>
    <p:notesMasterId r:id="rId22"/>
  </p:notesMasterIdLst>
  <p:handoutMasterIdLst>
    <p:handoutMasterId r:id="rId23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72" r:id="rId14"/>
    <p:sldId id="275" r:id="rId15"/>
    <p:sldId id="271" r:id="rId16"/>
    <p:sldId id="273" r:id="rId17"/>
    <p:sldId id="274" r:id="rId18"/>
    <p:sldId id="268" r:id="rId19"/>
    <p:sldId id="269" r:id="rId20"/>
    <p:sldId id="276" r:id="rId21"/>
  </p:sldIdLst>
  <p:sldSz cx="9144000" cy="6858000" type="screen4x3"/>
  <p:notesSz cx="6858000" cy="9144000"/>
  <p:defaultTextStyle>
    <a:defPPr rtl="0">
      <a:defRPr lang="ru-RU"/>
    </a:defPPr>
    <a:lvl1pPr marL="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orient="horz" pos="945" userDrawn="1">
          <p15:clr>
            <a:srgbClr val="A4A3A4"/>
          </p15:clr>
        </p15:guide>
        <p15:guide id="3" orient="horz" pos="3888" userDrawn="1">
          <p15:clr>
            <a:srgbClr val="A4A3A4"/>
          </p15:clr>
        </p15:guide>
        <p15:guide id="4" orient="horz" pos="192" userDrawn="1">
          <p15:clr>
            <a:srgbClr val="A4A3A4"/>
          </p15:clr>
        </p15:guide>
        <p15:guide id="5" orient="horz" pos="1072" userDrawn="1">
          <p15:clr>
            <a:srgbClr val="A4A3A4"/>
          </p15:clr>
        </p15:guide>
        <p15:guide id="6" pos="2880" userDrawn="1">
          <p15:clr>
            <a:srgbClr val="A4A3A4"/>
          </p15:clr>
        </p15:guide>
        <p15:guide id="7" pos="528" userDrawn="1">
          <p15:clr>
            <a:srgbClr val="A4A3A4"/>
          </p15:clr>
        </p15:guide>
        <p15:guide id="8" pos="5328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DBED569-4797-4DF1-A0F4-6AAB3CD982D8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6182" autoAdjust="0"/>
  </p:normalViewPr>
  <p:slideViewPr>
    <p:cSldViewPr showGuides="1">
      <p:cViewPr varScale="1">
        <p:scale>
          <a:sx n="108" d="100"/>
          <a:sy n="108" d="100"/>
        </p:scale>
        <p:origin x="-300" y="-78"/>
      </p:cViewPr>
      <p:guideLst>
        <p:guide orient="horz" pos="2160"/>
        <p:guide orient="horz" pos="945"/>
        <p:guide orient="horz" pos="3888"/>
        <p:guide orient="horz" pos="192"/>
        <p:guide orient="horz" pos="1072"/>
        <p:guide pos="2880"/>
        <p:guide pos="528"/>
        <p:guide pos="5328"/>
      </p:guideLst>
    </p:cSldViewPr>
  </p:slideViewPr>
  <p:outlineViewPr>
    <p:cViewPr>
      <p:scale>
        <a:sx n="33" d="100"/>
        <a:sy n="33" d="100"/>
      </p:scale>
      <p:origin x="0" y="-2886"/>
    </p:cViewPr>
  </p:outlin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3054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360E0B11-E3A0-4304-A4EC-A3766DD0642F}" type="datetime1">
              <a:rPr lang="ru-RU" smtClean="0">
                <a:solidFill>
                  <a:schemeClr val="tx2"/>
                </a:solidFill>
              </a:rPr>
              <a:pPr rtl="0"/>
              <a:t>28.08.2019</a:t>
            </a:fld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CFD77566-CD65-4859-9FA1-43956DC85B8C}" type="slidenum">
              <a:rPr lang="ru-RU" smtClean="0">
                <a:solidFill>
                  <a:schemeClr val="tx2"/>
                </a:solidFill>
              </a:rPr>
              <a:pPr rtl="0"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87983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CF462843-E7CE-401F-9168-3C20624DE446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rtl="0"/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 rtl="0"/>
            <a:fld id="{B8796F01-7154-41E0-B48B-A6921757531A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07756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1pPr>
    <a:lvl2pPr marL="60949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2pPr>
    <a:lvl3pPr marL="1218987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3pPr>
    <a:lvl4pPr marL="1828480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4pPr>
    <a:lvl5pPr marL="2437973" algn="l" defTabSz="1218987" rtl="0" eaLnBrk="1" latinLnBrk="0" hangingPunct="1">
      <a:defRPr sz="1600" kern="1200">
        <a:solidFill>
          <a:schemeClr val="tx2"/>
        </a:solidFill>
        <a:latin typeface="+mn-lt"/>
        <a:ea typeface="+mn-ea"/>
        <a:cs typeface="+mn-cs"/>
      </a:defRPr>
    </a:lvl5pPr>
    <a:lvl6pPr marL="304746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6960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6453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5947" algn="l" defTabSz="121898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8796F01-7154-41E0-B48B-A6921757531A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77057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928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B8796F01-7154-41E0-B48B-A6921757531A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804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3900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545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16209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17002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55921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30749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rtl="0"/>
            <a:fld id="{B8796F01-7154-41E0-B48B-A6921757531A}" type="slidenum">
              <a:rPr lang="ru-RU" smtClean="0"/>
              <a:pPr rtl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3884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 bwMode="auto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Группа 13"/>
          <p:cNvGrpSpPr/>
          <p:nvPr/>
        </p:nvGrpSpPr>
        <p:grpSpPr>
          <a:xfrm>
            <a:off x="0" y="0"/>
            <a:ext cx="9145311" cy="6858000"/>
            <a:chOff x="0" y="0"/>
            <a:chExt cx="12190572" cy="6858000"/>
          </a:xfrm>
        </p:grpSpPr>
        <p:sp>
          <p:nvSpPr>
            <p:cNvPr id="13" name="Прямоугольник 12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ru-RU" sz="1800" dirty="0"/>
            </a:p>
          </p:txBody>
        </p:sp>
        <p:grpSp>
          <p:nvGrpSpPr>
            <p:cNvPr id="12" name="Группа 11"/>
            <p:cNvGrpSpPr/>
            <p:nvPr/>
          </p:nvGrpSpPr>
          <p:grpSpPr>
            <a:xfrm>
              <a:off x="0" y="0"/>
              <a:ext cx="4742741" cy="6858000"/>
              <a:chOff x="0" y="0"/>
              <a:chExt cx="4742741" cy="6858000"/>
            </a:xfrm>
          </p:grpSpPr>
          <p:pic>
            <p:nvPicPr>
              <p:cNvPr id="9" name="Рисунок 8" descr="Стопка книг"/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4591594" cy="6858000"/>
              </a:xfrm>
              <a:prstGeom prst="rect">
                <a:avLst/>
              </a:prstGeom>
            </p:spPr>
          </p:pic>
          <p:sp>
            <p:nvSpPr>
              <p:cNvPr id="10" name="Прямоугольник 9"/>
              <p:cNvSpPr/>
              <p:nvPr/>
            </p:nvSpPr>
            <p:spPr>
              <a:xfrm>
                <a:off x="4605581" y="0"/>
                <a:ext cx="137160" cy="685800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ru-RU" sz="1800" dirty="0"/>
              </a:p>
            </p:txBody>
          </p:sp>
        </p:grp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60463" y="1498602"/>
            <a:ext cx="5257800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4051" b="0" cap="none" spc="0" baseline="0">
                <a:ln w="0"/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60463" y="4927600"/>
            <a:ext cx="5257800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E0C574C-536D-4DE3-BD10-3D2A199E5CD9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201210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>
            <a:lvl5pPr>
              <a:defRPr/>
            </a:lvl5pPr>
            <a:lvl6pPr marL="1814716" indent="-214370">
              <a:buFont typeface="Century Gothic" panose="020B0502020202020204" pitchFamily="34" charset="0"/>
              <a:buChar char="–"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583F760-6652-4256-908E-C00B0CA440FC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761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274639"/>
            <a:ext cx="1066800" cy="5897561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274639"/>
            <a:ext cx="6400800" cy="5897561"/>
          </a:xfrm>
        </p:spPr>
        <p:txBody>
          <a:bodyPr vert="eaVert" rtlCol="0"/>
          <a:lstStyle>
            <a:lvl5pPr>
              <a:defRPr/>
            </a:lvl5pPr>
            <a:lvl6pPr marL="1814716" indent="-214370">
              <a:buFont typeface="Century Gothic" panose="020B0502020202020204" pitchFamily="34" charset="0"/>
              <a:buChar char="–"/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C5FD70F-EF10-4D53-B267-3A19CB626907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591C5AD9-787D-40FA-8A4D-16A055B9AF81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69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>
              <a:defRPr/>
            </a:lvl5pPr>
            <a:lvl6pPr>
              <a:defRPr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D389DF3-AFCA-401A-984F-C85AC9C8F5C0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A60BA0E-20D0-4E7C-B286-26C960A6788F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535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bg bwMode="auto"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1215" y="0"/>
            <a:ext cx="9144095" cy="6858000"/>
            <a:chOff x="1620" y="0"/>
            <a:chExt cx="12188952" cy="685800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ru-RU" sz="1800" dirty="0"/>
            </a:p>
          </p:txBody>
        </p:sp>
        <p:pic>
          <p:nvPicPr>
            <p:cNvPr id="10" name="Рисунок 9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598818" y="0"/>
              <a:ext cx="4591594" cy="6858000"/>
            </a:xfrm>
            <a:prstGeom prst="rect">
              <a:avLst/>
            </a:prstGeom>
          </p:spPr>
        </p:pic>
        <p:sp>
          <p:nvSpPr>
            <p:cNvPr id="11" name="Прямоугольник 10"/>
            <p:cNvSpPr/>
            <p:nvPr/>
          </p:nvSpPr>
          <p:spPr>
            <a:xfrm>
              <a:off x="7481252" y="0"/>
              <a:ext cx="137160" cy="68580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ru-RU" sz="1800" b="0" dirty="0">
                <a:solidFill>
                  <a:schemeClr val="tx2"/>
                </a:solidFill>
              </a:endParaRPr>
            </a:p>
          </p:txBody>
        </p:sp>
      </p:grpSp>
      <p:pic>
        <p:nvPicPr>
          <p:cNvPr id="5" name="Рисунок 4" descr="Стопка книг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0598" y="0"/>
            <a:ext cx="3444593" cy="6858000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177908" y="1498602"/>
            <a:ext cx="5257800" cy="3298825"/>
          </a:xfrm>
        </p:spPr>
        <p:txBody>
          <a:bodyPr rtlCol="0">
            <a:normAutofit/>
          </a:bodyPr>
          <a:lstStyle>
            <a:lvl1pPr algn="l">
              <a:lnSpc>
                <a:spcPct val="90000"/>
              </a:lnSpc>
              <a:defRPr sz="4051" b="0" cap="none" spc="0" baseline="0">
                <a:ln w="0"/>
                <a:solidFill>
                  <a:schemeClr val="tx2"/>
                </a:solidFill>
                <a:effectLst/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7908" y="4927600"/>
            <a:ext cx="5257800" cy="1244600"/>
          </a:xfrm>
        </p:spPr>
        <p:txBody>
          <a:bodyPr rtlCol="0">
            <a:normAutofit/>
          </a:bodyPr>
          <a:lstStyle>
            <a:lvl1pPr marL="0" indent="0" algn="l">
              <a:spcBef>
                <a:spcPts val="0"/>
              </a:spcBef>
              <a:buNone/>
              <a:defRPr sz="2101" b="0" cap="none" spc="0">
                <a:ln w="0"/>
                <a:solidFill>
                  <a:schemeClr val="accent2">
                    <a:lumMod val="50000"/>
                  </a:schemeClr>
                </a:solidFill>
                <a:effectLst/>
              </a:defRPr>
            </a:lvl1pPr>
            <a:lvl2pPr marL="4572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C42088DB-569F-4C5D-B4BF-8D34D68A7393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25827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 hasCustomPrompt="1"/>
          </p:nvPr>
        </p:nvSpPr>
        <p:spPr>
          <a:xfrm>
            <a:off x="838200" y="1701800"/>
            <a:ext cx="3733800" cy="44704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723268" indent="-214370">
              <a:buFont typeface="Century Gothic" panose="020B0502020202020204" pitchFamily="34" charset="0"/>
              <a:buChar char="–"/>
              <a:defRPr sz="1350"/>
            </a:lvl6pPr>
            <a:lvl7pPr marL="1926945" indent="-214370">
              <a:buFont typeface="Century Gothic" panose="020B0502020202020204" pitchFamily="34" charset="0"/>
              <a:buChar char="–"/>
              <a:defRPr sz="1350"/>
            </a:lvl7pPr>
            <a:lvl8pPr marL="2146078" indent="-214370">
              <a:defRPr sz="1350"/>
            </a:lvl8pPr>
            <a:lvl9pPr marL="2364021" indent="-214370">
              <a:defRPr sz="135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</a:p>
          <a:p>
            <a:pPr lvl="8" rtl="0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4724400" y="1701800"/>
            <a:ext cx="3733800" cy="44704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723268" indent="-214370">
              <a:buFont typeface="Century Gothic" panose="020B0502020202020204" pitchFamily="34" charset="0"/>
              <a:buChar char="–"/>
              <a:defRPr sz="1350"/>
            </a:lvl6pPr>
            <a:lvl7pPr marL="1926945" indent="-214370">
              <a:defRPr sz="1350"/>
            </a:lvl7pPr>
            <a:lvl8pPr marL="2146078" indent="-214370">
              <a:defRPr sz="1350"/>
            </a:lvl8pPr>
            <a:lvl9pPr marL="2364021" indent="-214370">
              <a:defRPr sz="135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F6D495BF-7993-49D5-8C3E-E750B6467882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25045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1249" y="1608836"/>
            <a:ext cx="3730752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838200" y="2209800"/>
            <a:ext cx="3733800" cy="39624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723268" indent="-214370">
              <a:buFont typeface="Century Gothic" panose="020B0502020202020204" pitchFamily="34" charset="0"/>
              <a:buChar char="–"/>
              <a:defRPr sz="1350"/>
            </a:lvl6pPr>
            <a:lvl7pPr marL="1926945" indent="-214370">
              <a:defRPr sz="1350"/>
            </a:lvl7pPr>
            <a:lvl8pPr marL="2146078" indent="-214370">
              <a:defRPr sz="1350"/>
            </a:lvl8pPr>
            <a:lvl9pPr marL="2364021" indent="-214370">
              <a:defRPr sz="135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27448" y="1608836"/>
            <a:ext cx="3730752" cy="512064"/>
          </a:xfrm>
        </p:spPr>
        <p:txBody>
          <a:bodyPr rtlCol="0" anchor="b">
            <a:no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457242" indent="0">
              <a:buNone/>
              <a:defRPr sz="2026" b="1"/>
            </a:lvl2pPr>
            <a:lvl3pPr marL="914484" indent="0">
              <a:buNone/>
              <a:defRPr sz="1800" b="1"/>
            </a:lvl3pPr>
            <a:lvl4pPr marL="1371726" indent="0">
              <a:buNone/>
              <a:defRPr sz="1575" b="1"/>
            </a:lvl4pPr>
            <a:lvl5pPr marL="1828967" indent="0">
              <a:buNone/>
              <a:defRPr sz="1575" b="1"/>
            </a:lvl5pPr>
            <a:lvl6pPr marL="2286210" indent="0">
              <a:buNone/>
              <a:defRPr sz="1575" b="1"/>
            </a:lvl6pPr>
            <a:lvl7pPr marL="2743451" indent="0">
              <a:buNone/>
              <a:defRPr sz="1575" b="1"/>
            </a:lvl7pPr>
            <a:lvl8pPr marL="3200693" indent="0">
              <a:buNone/>
              <a:defRPr sz="1575" b="1"/>
            </a:lvl8pPr>
            <a:lvl9pPr marL="3657935" indent="0">
              <a:buNone/>
              <a:defRPr sz="1575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 hasCustomPrompt="1"/>
          </p:nvPr>
        </p:nvSpPr>
        <p:spPr>
          <a:xfrm>
            <a:off x="4724400" y="2209800"/>
            <a:ext cx="3733800" cy="3962400"/>
          </a:xfrm>
        </p:spPr>
        <p:txBody>
          <a:bodyPr rtlCol="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350"/>
            </a:lvl3pPr>
            <a:lvl4pPr>
              <a:defRPr sz="1350"/>
            </a:lvl4pPr>
            <a:lvl5pPr marL="1508898">
              <a:defRPr sz="1350"/>
            </a:lvl5pPr>
            <a:lvl6pPr marL="1723268" indent="-214370">
              <a:buFont typeface="Century Gothic" panose="020B0502020202020204" pitchFamily="34" charset="0"/>
              <a:buChar char="–"/>
              <a:defRPr sz="1350"/>
            </a:lvl6pPr>
            <a:lvl7pPr marL="1926945" indent="-214370">
              <a:defRPr sz="1350"/>
            </a:lvl7pPr>
            <a:lvl8pPr marL="2146078" indent="-214370">
              <a:defRPr sz="1350"/>
            </a:lvl8pPr>
            <a:lvl9pPr marL="2364021" indent="-214370">
              <a:defRPr sz="135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8D18B9A3-DD14-42AB-A2E2-59C6467DA4D2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0072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D9D01B28-59BC-492B-AE61-0E70B4C0C9C4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04845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977F12C3-8F71-435E-8B81-53CF2652410C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507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971800" y="0"/>
            <a:ext cx="59436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 rtl="0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1798" y="1701800"/>
            <a:ext cx="2514600" cy="2844800"/>
          </a:xfrm>
        </p:spPr>
        <p:txBody>
          <a:bodyPr rtlCol="0" anchor="b">
            <a:normAutofit/>
          </a:bodyPr>
          <a:lstStyle>
            <a:lvl1pPr algn="l">
              <a:defRPr sz="1500" b="1">
                <a:effectLst/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 hasCustomPrompt="1"/>
          </p:nvPr>
        </p:nvSpPr>
        <p:spPr>
          <a:xfrm>
            <a:off x="3352800" y="482600"/>
            <a:ext cx="5105400" cy="5892800"/>
          </a:xfrm>
        </p:spPr>
        <p:txBody>
          <a:bodyPr rtlCol="0">
            <a:normAutofit/>
          </a:bodyPr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350"/>
            </a:lvl4pPr>
            <a:lvl5pPr>
              <a:defRPr sz="1350"/>
            </a:lvl5pPr>
            <a:lvl6pPr marL="1814716" indent="-214370">
              <a:buFont typeface="Century Gothic" panose="020B0502020202020204" pitchFamily="34" charset="0"/>
              <a:buChar char="–"/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1798" y="4648200"/>
            <a:ext cx="2514600" cy="1727200"/>
          </a:xfrm>
        </p:spPr>
        <p:txBody>
          <a:bodyPr rtlCol="0">
            <a:normAutofit/>
          </a:bodyPr>
          <a:lstStyle>
            <a:lvl1pPr marL="0" indent="0">
              <a:spcBef>
                <a:spcPts val="90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2162328C-59BB-4D16-9D0C-F57142FCB39B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110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562100" y="0"/>
            <a:ext cx="60198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55000"/>
                </a:schemeClr>
              </a:gs>
            </a:gsLst>
            <a:lin ang="7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 rtl="0"/>
            <a:endParaRPr lang="ru-RU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4800600"/>
            <a:ext cx="5486400" cy="762000"/>
          </a:xfrm>
        </p:spPr>
        <p:txBody>
          <a:bodyPr rtlCol="0" anchor="b">
            <a:normAutofit/>
          </a:bodyPr>
          <a:lstStyle>
            <a:lvl1pPr algn="l">
              <a:defRPr sz="1500" b="1">
                <a:effectLst/>
              </a:defRPr>
            </a:lvl1pPr>
          </a:lstStyle>
          <a:p>
            <a:pPr rtl="0"/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1828800" y="279402"/>
            <a:ext cx="5486400" cy="4448175"/>
          </a:xfrm>
        </p:spPr>
        <p:txBody>
          <a:bodyPr rtlCol="0">
            <a:normAutofit/>
          </a:bodyPr>
          <a:lstStyle>
            <a:lvl1pPr marL="0" indent="0">
              <a:buNone/>
              <a:defRPr sz="2101"/>
            </a:lvl1pPr>
            <a:lvl2pPr marL="457242" indent="0">
              <a:buNone/>
              <a:defRPr sz="2776"/>
            </a:lvl2pPr>
            <a:lvl3pPr marL="914484" indent="0">
              <a:buNone/>
              <a:defRPr sz="2401"/>
            </a:lvl3pPr>
            <a:lvl4pPr marL="1371726" indent="0">
              <a:buNone/>
              <a:defRPr sz="2026"/>
            </a:lvl4pPr>
            <a:lvl5pPr marL="1828967" indent="0">
              <a:buNone/>
              <a:defRPr sz="2026"/>
            </a:lvl5pPr>
            <a:lvl6pPr marL="2286210" indent="0">
              <a:buNone/>
              <a:defRPr sz="2026"/>
            </a:lvl6pPr>
            <a:lvl7pPr marL="2743451" indent="0">
              <a:buNone/>
              <a:defRPr sz="2026"/>
            </a:lvl7pPr>
            <a:lvl8pPr marL="3200693" indent="0">
              <a:buNone/>
              <a:defRPr sz="2026"/>
            </a:lvl8pPr>
            <a:lvl9pPr marL="3657935" indent="0">
              <a:buNone/>
              <a:defRPr sz="2026"/>
            </a:lvl9pPr>
          </a:lstStyle>
          <a:p>
            <a:pPr rtl="0"/>
            <a:r>
              <a:rPr lang="ru-RU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5562600"/>
            <a:ext cx="5486400" cy="81280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200"/>
            </a:lvl1pPr>
            <a:lvl2pPr marL="457242" indent="0">
              <a:buNone/>
              <a:defRPr sz="1200"/>
            </a:lvl2pPr>
            <a:lvl3pPr marL="914484" indent="0">
              <a:buNone/>
              <a:defRPr sz="975"/>
            </a:lvl3pPr>
            <a:lvl4pPr marL="1371726" indent="0">
              <a:buNone/>
              <a:defRPr sz="900"/>
            </a:lvl4pPr>
            <a:lvl5pPr marL="1828967" indent="0">
              <a:buNone/>
              <a:defRPr sz="900"/>
            </a:lvl5pPr>
            <a:lvl6pPr marL="2286210" indent="0">
              <a:buNone/>
              <a:defRPr sz="900"/>
            </a:lvl6pPr>
            <a:lvl7pPr marL="2743451" indent="0">
              <a:buNone/>
              <a:defRPr sz="900"/>
            </a:lvl7pPr>
            <a:lvl8pPr marL="3200693" indent="0">
              <a:buNone/>
              <a:defRPr sz="900"/>
            </a:lvl8pPr>
            <a:lvl9pPr marL="3657935" indent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19D9CB10-B8B2-4E9D-B62A-BC67BE73F234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2DFBB78A-01B4-41F2-96B0-677A4A282832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1372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Группа 6"/>
          <p:cNvGrpSpPr/>
          <p:nvPr/>
        </p:nvGrpSpPr>
        <p:grpSpPr>
          <a:xfrm>
            <a:off x="1215" y="0"/>
            <a:ext cx="9144095" cy="6858000"/>
            <a:chOff x="1620" y="0"/>
            <a:chExt cx="12188952" cy="685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620" y="0"/>
              <a:ext cx="12188952" cy="6858000"/>
            </a:xfrm>
            <a:prstGeom prst="rect">
              <a:avLst/>
            </a:prstGeom>
            <a:gradFill flip="none" rotWithShape="1">
              <a:gsLst>
                <a:gs pos="0">
                  <a:schemeClr val="accent1">
                    <a:lumMod val="50000"/>
                  </a:schemeClr>
                </a:gs>
                <a:gs pos="58000">
                  <a:schemeClr val="accent1">
                    <a:lumMod val="40000"/>
                    <a:lumOff val="60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ru-RU" sz="18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04721" y="0"/>
              <a:ext cx="11579384" cy="68580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899" tIns="60949" rIns="121899" bIns="60949" rtlCol="0" anchor="ctr"/>
            <a:lstStyle/>
            <a:p>
              <a:pPr algn="ctr" rtl="0"/>
              <a:endParaRPr lang="ru-RU" sz="1800" dirty="0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6200"/>
            <a:ext cx="7620000" cy="1397000"/>
          </a:xfrm>
          <a:prstGeom prst="rect">
            <a:avLst/>
          </a:prstGeom>
        </p:spPr>
        <p:txBody>
          <a:bodyPr vert="horz" lIns="121899" tIns="60949" rIns="121899" bIns="60949" rtlCol="0" anchor="b">
            <a:normAutofit/>
          </a:bodyPr>
          <a:lstStyle/>
          <a:p>
            <a:pPr rtl="0"/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701800"/>
            <a:ext cx="7620000" cy="4470400"/>
          </a:xfrm>
          <a:prstGeom prst="rect">
            <a:avLst/>
          </a:prstGeom>
        </p:spPr>
        <p:txBody>
          <a:bodyPr vert="horz" lIns="121899" tIns="60949" rIns="121899" bIns="60949" rtlCol="0">
            <a:normAutofit/>
          </a:bodyPr>
          <a:lstStyle/>
          <a:p>
            <a:pPr lvl="0" rtl="0"/>
            <a:r>
              <a:rPr lang="ru-RU" dirty="0" smtClean="0"/>
              <a:t>Образец текста</a:t>
            </a:r>
          </a:p>
          <a:p>
            <a:pPr lvl="1" rtl="0"/>
            <a:r>
              <a:rPr lang="ru-RU" dirty="0" smtClean="0"/>
              <a:t>Второй уровень</a:t>
            </a:r>
          </a:p>
          <a:p>
            <a:pPr lvl="2" rtl="0"/>
            <a:r>
              <a:rPr lang="ru-RU" dirty="0" smtClean="0"/>
              <a:t>Третий уровень</a:t>
            </a:r>
          </a:p>
          <a:p>
            <a:pPr lvl="3" rtl="0"/>
            <a:r>
              <a:rPr lang="ru-RU" dirty="0" smtClean="0"/>
              <a:t>Четвертый уровень</a:t>
            </a:r>
          </a:p>
          <a:p>
            <a:pPr lvl="4" rtl="0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400802"/>
            <a:ext cx="205740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l">
              <a:defRPr sz="9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fld id="{9E55EFC2-A67F-4B8E-96D0-44B98048C5F9}" type="datetime1">
              <a:rPr lang="ru-RU" smtClean="0"/>
              <a:pPr rtl="0"/>
              <a:t>28.08.2019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1645" y="6400802"/>
            <a:ext cx="4663440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ctr">
              <a:defRPr sz="9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r>
              <a:rPr lang="ru-RU" dirty="0" smtClean="0"/>
              <a:t>Добавить нижний колонтитул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627346" y="6400802"/>
            <a:ext cx="830855" cy="320675"/>
          </a:xfrm>
          <a:prstGeom prst="rect">
            <a:avLst/>
          </a:prstGeom>
        </p:spPr>
        <p:txBody>
          <a:bodyPr vert="horz" lIns="121899" tIns="60949" rIns="121899" bIns="60949" rtlCol="0" anchor="b"/>
          <a:lstStyle>
            <a:lvl1pPr algn="r">
              <a:defRPr sz="90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pPr rtl="0"/>
            <a:fld id="{EB37DED6-D4C7-42EE-AB49-D2E39E64FDE4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0187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defTabSz="914484" rtl="0" eaLnBrk="1" latinLnBrk="0" hangingPunct="1">
        <a:lnSpc>
          <a:spcPct val="85000"/>
        </a:lnSpc>
        <a:spcBef>
          <a:spcPct val="0"/>
        </a:spcBef>
        <a:buNone/>
        <a:tabLst/>
        <a:defRPr sz="3301" b="0" kern="1200" cap="none" baseline="0">
          <a:solidFill>
            <a:schemeClr val="accent2">
              <a:lumMod val="50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28621" indent="-228621" algn="l" defTabSz="914484" rtl="0" eaLnBrk="1" latinLnBrk="0" hangingPunct="1">
        <a:lnSpc>
          <a:spcPct val="95000"/>
        </a:lnSpc>
        <a:spcBef>
          <a:spcPts val="1400"/>
        </a:spcBef>
        <a:buClr>
          <a:schemeClr val="accent6">
            <a:lumMod val="50000"/>
          </a:schemeClr>
        </a:buClr>
        <a:buSzPct val="10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90" indent="-228621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68759" indent="-228621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188829" indent="-228621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08898" indent="-228621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100000"/>
        <a:buFont typeface="Century Gothic" pitchFamily="34" charset="0"/>
        <a:buChar char="–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600346" indent="0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90000"/>
        <a:buFont typeface="Century Gothic" panose="020B0502020202020204" pitchFamily="34" charset="0"/>
        <a:buNone/>
        <a:defRPr sz="135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6pPr>
      <a:lvl7pPr marL="2134786" indent="-214370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90000"/>
        <a:buFont typeface="Century Gothic" panose="020B0502020202020204" pitchFamily="34" charset="0"/>
        <a:buChar char="–"/>
        <a:defRPr sz="135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7pPr>
      <a:lvl8pPr marL="2454855" indent="-214370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90000"/>
        <a:buFont typeface="Century Gothic" panose="020B0502020202020204" pitchFamily="34" charset="0"/>
        <a:buChar char="–"/>
        <a:defRPr sz="135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8pPr>
      <a:lvl9pPr marL="2820648" indent="-214370" algn="l" defTabSz="914484" rtl="0" eaLnBrk="1" latinLnBrk="0" hangingPunct="1">
        <a:lnSpc>
          <a:spcPct val="95000"/>
        </a:lnSpc>
        <a:spcBef>
          <a:spcPts val="800"/>
        </a:spcBef>
        <a:buClr>
          <a:schemeClr val="accent6">
            <a:lumMod val="50000"/>
          </a:schemeClr>
        </a:buClr>
        <a:buSzPct val="90000"/>
        <a:buFont typeface="Century Gothic" panose="020B0502020202020204" pitchFamily="34" charset="0"/>
        <a:buChar char="–"/>
        <a:defRPr sz="1350" kern="1200">
          <a:solidFill>
            <a:schemeClr val="tx2">
              <a:lumMod val="50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42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84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26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67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210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51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93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935" algn="l" defTabSz="91448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438699" y="856581"/>
            <a:ext cx="5724152" cy="1340136"/>
          </a:xfrm>
        </p:spPr>
        <p:txBody>
          <a:bodyPr rtlCol="0">
            <a:noAutofit/>
          </a:bodyPr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Тема исследовательской работы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520444" y="2348880"/>
            <a:ext cx="5642407" cy="3168352"/>
          </a:xfrm>
        </p:spPr>
        <p:txBody>
          <a:bodyPr rtlCol="0">
            <a:normAutofit lnSpcReduction="10000"/>
          </a:bodyPr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Жизненный и творческий путь </a:t>
            </a:r>
          </a:p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Эдуарда Станиславовича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Платонова,</a:t>
            </a:r>
          </a:p>
          <a:p>
            <a:pPr algn="ctr"/>
            <a:r>
              <a:rPr lang="ru-RU" sz="3200" b="1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современного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поэта </a:t>
            </a:r>
            <a:endParaRPr lang="ru-RU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Республики Марий Эл</a:t>
            </a:r>
          </a:p>
          <a:p>
            <a:pPr algn="ctr"/>
            <a:endParaRPr lang="ru-RU" sz="32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98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z="4400" b="1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Юношество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6876" y="1701800"/>
            <a:ext cx="3352800" cy="4470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b="1" i="1" dirty="0"/>
              <a:t>В своём родном </a:t>
            </a:r>
            <a:r>
              <a:rPr lang="ru-RU" b="1" i="1" dirty="0" smtClean="0"/>
              <a:t>городе </a:t>
            </a:r>
            <a:r>
              <a:rPr lang="ru-RU" b="1" i="1" dirty="0"/>
              <a:t>стал работать на электромеханическом заводе инженером-конструктором по сопровождению военных заказов. </a:t>
            </a:r>
            <a:endParaRPr lang="ru-RU" b="1" i="1" dirty="0" smtClean="0"/>
          </a:p>
          <a:p>
            <a:r>
              <a:rPr lang="ru-RU" b="1" i="1" dirty="0" smtClean="0"/>
              <a:t>Стихи </a:t>
            </a:r>
            <a:r>
              <a:rPr lang="ru-RU" b="1" i="1" dirty="0"/>
              <a:t>были не только в его сердце, но и в </a:t>
            </a:r>
            <a:r>
              <a:rPr lang="ru-RU" b="1" i="1" dirty="0" smtClean="0"/>
              <a:t>душе.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097249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Становление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967" y="1701800"/>
            <a:ext cx="2980266" cy="4470400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/>
              <a:t>1991-92 гг. был самым молодым начальником сектора </a:t>
            </a:r>
            <a:r>
              <a:rPr lang="ru-RU" b="1" i="1" dirty="0" smtClean="0"/>
              <a:t> первым </a:t>
            </a:r>
            <a:r>
              <a:rPr lang="ru-RU" b="1" i="1" dirty="0"/>
              <a:t>в стране </a:t>
            </a:r>
            <a:r>
              <a:rPr lang="ru-RU" b="1" i="1" dirty="0" smtClean="0"/>
              <a:t>совместным с </a:t>
            </a:r>
            <a:r>
              <a:rPr lang="ru-RU" b="1" i="1" dirty="0"/>
              <a:t>иностранцами предприятии «</a:t>
            </a:r>
            <a:r>
              <a:rPr lang="ru-RU" b="1" i="1" dirty="0" err="1"/>
              <a:t>Совиталпродмаш</a:t>
            </a:r>
            <a:r>
              <a:rPr lang="ru-RU" b="1" i="1" dirty="0" smtClean="0"/>
              <a:t>».</a:t>
            </a:r>
          </a:p>
          <a:p>
            <a:r>
              <a:rPr lang="ru-RU" b="1" i="1" dirty="0"/>
              <a:t>с 1993 года работал в пожарной охране города Волжска</a:t>
            </a:r>
            <a:endParaRPr lang="ru-RU" b="1" i="1" dirty="0" smtClean="0"/>
          </a:p>
          <a:p>
            <a:r>
              <a:rPr lang="ru-RU" b="1" i="1" dirty="0"/>
              <a:t>Новый всплеск творчества произошёл в 2012-2013 </a:t>
            </a:r>
            <a:r>
              <a:rPr lang="ru-RU" b="1" i="1" dirty="0" smtClean="0"/>
              <a:t>годах.</a:t>
            </a:r>
          </a:p>
          <a:p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410225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620688"/>
            <a:ext cx="3680792" cy="5137772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 конце 2015 года выходит в свет первый сборник стихов «Поговорим о разном»</a:t>
            </a:r>
          </a:p>
        </p:txBody>
      </p:sp>
    </p:spTree>
    <p:extLst>
      <p:ext uri="{BB962C8B-B14F-4D97-AF65-F5344CB8AC3E}">
        <p14:creationId xmlns:p14="http://schemas.microsoft.com/office/powerpoint/2010/main" val="372494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8662" y="1643050"/>
            <a:ext cx="2993997" cy="4490996"/>
          </a:xfrm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/>
              <a:t>С 2017 года начинается </a:t>
            </a:r>
            <a:r>
              <a:rPr lang="ru-RU" b="1" i="1" dirty="0" smtClean="0"/>
              <a:t>активное </a:t>
            </a:r>
            <a:r>
              <a:rPr lang="ru-RU" b="1" i="1" dirty="0"/>
              <a:t>участие </a:t>
            </a:r>
            <a:r>
              <a:rPr lang="ru-RU" b="1" i="1" dirty="0" smtClean="0"/>
              <a:t>в поэтических </a:t>
            </a:r>
            <a:r>
              <a:rPr lang="ru-RU" b="1" i="1" dirty="0"/>
              <a:t>конкурсах и </a:t>
            </a:r>
            <a:r>
              <a:rPr lang="ru-RU" b="1" i="1" dirty="0" smtClean="0"/>
              <a:t> фестивалях бардовских песен.</a:t>
            </a:r>
          </a:p>
          <a:p>
            <a:r>
              <a:rPr lang="ru-RU" b="1" i="1" dirty="0"/>
              <a:t>В ноябре 2017 года организовал и провёл совместно с городскими отделами культуры и образования детско-юношеский поэтический конкурс «</a:t>
            </a:r>
            <a:r>
              <a:rPr lang="ru-RU" b="1" i="1" dirty="0" err="1"/>
              <a:t>Волгарята</a:t>
            </a:r>
            <a:r>
              <a:rPr lang="ru-RU" b="1" i="1" dirty="0" smtClean="0"/>
              <a:t>».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174688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15616" y="188640"/>
            <a:ext cx="6768752" cy="6568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44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11560" y="1701800"/>
            <a:ext cx="3960440" cy="4470400"/>
          </a:xfrm>
        </p:spPr>
        <p:txBody>
          <a:bodyPr>
            <a:normAutofit/>
          </a:bodyPr>
          <a:lstStyle/>
          <a:p>
            <a:r>
              <a:rPr lang="ru-RU" sz="2800" b="1" i="1" dirty="0"/>
              <a:t>в 2018 году результатом накопленных за </a:t>
            </a:r>
            <a:r>
              <a:rPr lang="ru-RU" sz="2800" b="1" i="1" dirty="0" smtClean="0"/>
              <a:t>время </a:t>
            </a:r>
            <a:r>
              <a:rPr lang="ru-RU" sz="2800" b="1" i="1" dirty="0"/>
              <a:t>стихов стал выпуск сборника «Весёлые истории в стихах»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1052736"/>
            <a:ext cx="3212829" cy="4555332"/>
          </a:xfrm>
        </p:spPr>
      </p:pic>
    </p:spTree>
    <p:extLst>
      <p:ext uri="{BB962C8B-B14F-4D97-AF65-F5344CB8AC3E}">
        <p14:creationId xmlns:p14="http://schemas.microsoft.com/office/powerpoint/2010/main" val="2435402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55576" y="332656"/>
            <a:ext cx="7620000" cy="1397000"/>
          </a:xfrm>
        </p:spPr>
        <p:txBody>
          <a:bodyPr>
            <a:normAutofit fontScale="90000"/>
          </a:bodyPr>
          <a:lstStyle/>
          <a:p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Заметка </a:t>
            </a:r>
            <a:r>
              <a:rPr lang="ru-RU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 </a:t>
            </a:r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газете "Наш </a:t>
            </a:r>
            <a:r>
              <a:rPr lang="ru-RU" u="sng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Зеленодольск" </a:t>
            </a:r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от 6.02.19 про презентацию детской книжки в ЦДБ им. Гайдара.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07704" y="1916832"/>
            <a:ext cx="4896544" cy="4813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500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76200"/>
            <a:ext cx="7929618" cy="1397000"/>
          </a:xfrm>
        </p:spPr>
        <p:txBody>
          <a:bodyPr/>
          <a:lstStyle/>
          <a:p>
            <a:r>
              <a:rPr lang="ru-RU" dirty="0" smtClean="0"/>
              <a:t>Презентация стихов Э.С. Платонова</a:t>
            </a:r>
            <a:endParaRPr lang="ru-RU" dirty="0"/>
          </a:p>
        </p:txBody>
      </p:sp>
      <p:pic>
        <p:nvPicPr>
          <p:cNvPr id="4" name="платонов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71600" y="1700808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2758880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-28112"/>
            <a:ext cx="7620000" cy="1397000"/>
          </a:xfrm>
        </p:spPr>
        <p:txBody>
          <a:bodyPr>
            <a:normAutofit/>
          </a:bodyPr>
          <a:lstStyle/>
          <a:p>
            <a:r>
              <a:rPr lang="ru-RU" sz="40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Социологический опрос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0376398"/>
              </p:ext>
            </p:extLst>
          </p:nvPr>
        </p:nvGraphicFramePr>
        <p:xfrm>
          <a:off x="1043608" y="1484784"/>
          <a:ext cx="6614120" cy="4637296"/>
        </p:xfrm>
        <a:graphic>
          <a:graphicData uri="http://schemas.openxmlformats.org/drawingml/2006/table">
            <a:tbl>
              <a:tblPr firstRow="1" bandRow="1">
                <a:tableStyleId>{306799F8-075E-4A3A-A7F6-7FBC6576F1A4}</a:tableStyleId>
              </a:tblPr>
              <a:tblGrid>
                <a:gridCol w="424086"/>
                <a:gridCol w="3385914"/>
                <a:gridCol w="1579984"/>
                <a:gridCol w="1224136"/>
              </a:tblGrid>
              <a:tr h="431056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Вопрос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10"А"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10"Б"</a:t>
                      </a:r>
                      <a:endParaRPr lang="ru-RU" dirty="0"/>
                    </a:p>
                  </a:txBody>
                  <a:tcPr/>
                </a:tc>
              </a:tr>
              <a:tr h="864096">
                <a:tc>
                  <a:txBody>
                    <a:bodyPr/>
                    <a:lstStyle/>
                    <a:p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Знакомы ли вы с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творчеством поэта Э.С. Платонова?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 40%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Да45%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Знаете ли вы, что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он живёт в городе  Волжске 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 30%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30%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Знаете ли вы, что он автор 6 поэтических сборников, в том числе и детских?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35%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40%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Посещали ли вы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dirty="0" smtClean="0"/>
                        <a:t>презентации его поэтических сборников, которые проходили в Национальной </a:t>
                      </a:r>
                    </a:p>
                    <a:p>
                      <a:r>
                        <a:rPr lang="ru-RU" dirty="0" smtClean="0"/>
                        <a:t>библиотеке </a:t>
                      </a:r>
                      <a:r>
                        <a:rPr lang="ru-RU" dirty="0" err="1" smtClean="0"/>
                        <a:t>С.Г.Чавайна</a:t>
                      </a:r>
                      <a:r>
                        <a:rPr lang="ru-RU" dirty="0" smtClean="0"/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30%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Да 40%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5251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Заключение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0837" y="1701800"/>
            <a:ext cx="3128525" cy="4470400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b="1" i="1" dirty="0"/>
              <a:t>"В своих стихах стараюсь выразить свою внутреннюю правду, - говорит Эдуард Станиславович Платонов, - В поэзии, думается мне, если поэт искренний, то вольно или невольно он выражает свои собственные взгляды, суждения, привязанности, свою человеческую суть. Иначе быть не должно". </a:t>
            </a:r>
          </a:p>
        </p:txBody>
      </p:sp>
    </p:spTree>
    <p:extLst>
      <p:ext uri="{BB962C8B-B14F-4D97-AF65-F5344CB8AC3E}">
        <p14:creationId xmlns:p14="http://schemas.microsoft.com/office/powerpoint/2010/main" val="3033956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19658" y="636146"/>
            <a:ext cx="6209063" cy="1280292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Эдуард Станиславович Платонов</a:t>
            </a:r>
            <a:r>
              <a:rPr lang="ru-RU" sz="3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3600" b="1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3600" b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5868144" y="5961246"/>
            <a:ext cx="3025124" cy="587422"/>
          </a:xfrm>
        </p:spPr>
        <p:txBody>
          <a:bodyPr>
            <a:noAutofit/>
          </a:bodyPr>
          <a:lstStyle/>
          <a:p>
            <a:r>
              <a:rPr lang="ru-RU" sz="1200" b="1" dirty="0"/>
              <a:t>Выполнили: Пчёлкина Анастасия и Разуваева Мария, ученицы 10 А класса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1414519"/>
            <a:ext cx="3438902" cy="5158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32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Новогодняя песенка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новогодняя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38200" y="1793875"/>
            <a:ext cx="7620000" cy="4286250"/>
          </a:xfrm>
        </p:spPr>
      </p:pic>
    </p:spTree>
    <p:extLst>
      <p:ext uri="{BB962C8B-B14F-4D97-AF65-F5344CB8AC3E}">
        <p14:creationId xmlns:p14="http://schemas.microsoft.com/office/powerpoint/2010/main" val="3300806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1" y="1214177"/>
            <a:ext cx="7620000" cy="1048023"/>
          </a:xfrm>
        </p:spPr>
        <p:txBody>
          <a:bodyPr rtlCol="0">
            <a:normAutofit fontScale="90000"/>
          </a:bodyPr>
          <a:lstStyle/>
          <a:p>
            <a:pPr algn="ctr"/>
            <a:r>
              <a:rPr lang="ru-RU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Цель работы: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Исследование жизненного и творческого пути </a:t>
            </a:r>
            <a:r>
              <a:rPr lang="ru-RU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Э.С.Платонова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>
          <a:xfrm>
            <a:off x="838201" y="2618699"/>
            <a:ext cx="3733800" cy="286823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300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Объект исследования: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300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жизнь и творчество </a:t>
            </a:r>
            <a:r>
              <a:rPr lang="ru-RU" sz="3001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Э.С.Платонова</a:t>
            </a:r>
            <a:endParaRPr lang="ru-RU" sz="300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4724400" y="2618699"/>
            <a:ext cx="3733800" cy="2868237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51" u="sng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Предмет исследования </a:t>
            </a:r>
            <a:r>
              <a:rPr lang="ru-RU" sz="285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изучение </a:t>
            </a:r>
            <a:r>
              <a:rPr lang="ru-RU" sz="285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личности, </a:t>
            </a:r>
            <a:r>
              <a:rPr lang="ru-RU" sz="285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судьбы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5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Эдуарда Станиславовича</a:t>
            </a:r>
          </a:p>
        </p:txBody>
      </p:sp>
    </p:spTree>
    <p:extLst>
      <p:ext uri="{BB962C8B-B14F-4D97-AF65-F5344CB8AC3E}">
        <p14:creationId xmlns:p14="http://schemas.microsoft.com/office/powerpoint/2010/main" val="342289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sz="360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Актуальность темы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961768"/>
            <a:ext cx="7620000" cy="3736075"/>
          </a:xfrm>
        </p:spPr>
        <p:txBody>
          <a:bodyPr rtlCol="0">
            <a:noAutofit/>
          </a:bodyPr>
          <a:lstStyle/>
          <a:p>
            <a:r>
              <a:rPr lang="ru-RU" sz="2401" dirty="0"/>
              <a:t> В настоящее время уделяется большое внимание истории народов РМЭ,  её граждан, которые внесли значительный вклад в развитие культуры, сохранение семейных традиций, что содействует воспитанию, бережному отношению к культурным и историческим ценностям народов РМЭ, гордости подрастающего поколения за наше историческое наследие, за наших земляков, испокон веков славившихся своими талантами.</a:t>
            </a:r>
          </a:p>
        </p:txBody>
      </p:sp>
    </p:spTree>
    <p:extLst>
      <p:ext uri="{BB962C8B-B14F-4D97-AF65-F5344CB8AC3E}">
        <p14:creationId xmlns:p14="http://schemas.microsoft.com/office/powerpoint/2010/main" val="603293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sz="4051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Задачи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700808"/>
            <a:ext cx="7620000" cy="4470400"/>
          </a:xfrm>
        </p:spPr>
        <p:txBody>
          <a:bodyPr rtlCol="0">
            <a:normAutofit/>
          </a:bodyPr>
          <a:lstStyle/>
          <a:p>
            <a:r>
              <a:rPr lang="ru-RU" sz="2800" u="sng" dirty="0"/>
              <a:t>1. </a:t>
            </a:r>
            <a:r>
              <a:rPr lang="ru-RU" sz="2800" u="sng" dirty="0" smtClean="0"/>
              <a:t>Изучить </a:t>
            </a:r>
            <a:r>
              <a:rPr lang="ru-RU" sz="2800" u="sng" dirty="0"/>
              <a:t>архив  </a:t>
            </a:r>
            <a:r>
              <a:rPr lang="ru-RU" sz="2800" u="sng" dirty="0" err="1"/>
              <a:t>Э.С.Платонова</a:t>
            </a:r>
            <a:endParaRPr lang="ru-RU" sz="2800" u="sng" dirty="0"/>
          </a:p>
          <a:p>
            <a:r>
              <a:rPr lang="ru-RU" sz="2800" u="sng" dirty="0"/>
              <a:t>2. </a:t>
            </a:r>
            <a:r>
              <a:rPr lang="ru-RU" sz="2800" u="sng" dirty="0" smtClean="0"/>
              <a:t>Проанализировать </a:t>
            </a:r>
            <a:r>
              <a:rPr lang="ru-RU" sz="2800" u="sng" dirty="0"/>
              <a:t>стихи </a:t>
            </a:r>
            <a:r>
              <a:rPr lang="ru-RU" sz="2800" u="sng" dirty="0" err="1"/>
              <a:t>Э.С.Платонова</a:t>
            </a:r>
            <a:r>
              <a:rPr lang="ru-RU" sz="2800" u="sng" dirty="0"/>
              <a:t>.</a:t>
            </a:r>
          </a:p>
          <a:p>
            <a:r>
              <a:rPr lang="ru-RU" sz="2800" u="sng" dirty="0"/>
              <a:t>3. </a:t>
            </a:r>
            <a:r>
              <a:rPr lang="ru-RU" sz="2800" u="sng" dirty="0" smtClean="0"/>
              <a:t>Создать видеоряд </a:t>
            </a:r>
            <a:r>
              <a:rPr lang="ru-RU" sz="2800" u="sng" dirty="0"/>
              <a:t>презентаций его творчества.</a:t>
            </a:r>
          </a:p>
          <a:p>
            <a:pPr rtl="0"/>
            <a:endParaRPr lang="ru-RU" sz="2800" u="sng" dirty="0"/>
          </a:p>
        </p:txBody>
      </p:sp>
    </p:spTree>
    <p:extLst>
      <p:ext uri="{BB962C8B-B14F-4D97-AF65-F5344CB8AC3E}">
        <p14:creationId xmlns:p14="http://schemas.microsoft.com/office/powerpoint/2010/main" val="162719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sz="40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Практическое</a:t>
            </a:r>
            <a:r>
              <a:rPr lang="ru-RU" sz="4000" b="1" u="sng" dirty="0"/>
              <a:t> </a:t>
            </a:r>
            <a:r>
              <a:rPr lang="ru-RU" sz="40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значение</a:t>
            </a:r>
            <a:endParaRPr lang="ru-RU" sz="4000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ru-RU" sz="3200" dirty="0"/>
              <a:t>Результаты работы </a:t>
            </a:r>
            <a:r>
              <a:rPr lang="ru-RU" sz="3200" dirty="0" smtClean="0"/>
              <a:t>могут быть использованы учениками школ нашей республики при подготовке к урокам родной (нерусской) литературы, ИКН, МХК, классных часов как в средних, так и в старших классах.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97904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algn="ctr"/>
            <a:r>
              <a:rPr lang="ru-RU" sz="44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План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r>
              <a:rPr lang="ru-RU" sz="3200" dirty="0"/>
              <a:t>Введение</a:t>
            </a:r>
          </a:p>
          <a:p>
            <a:r>
              <a:rPr lang="ru-RU" sz="3200" dirty="0"/>
              <a:t>Детские годы</a:t>
            </a:r>
          </a:p>
          <a:p>
            <a:r>
              <a:rPr lang="ru-RU" sz="3200" dirty="0"/>
              <a:t>Юношество</a:t>
            </a:r>
          </a:p>
          <a:p>
            <a:r>
              <a:rPr lang="ru-RU" sz="3200" dirty="0"/>
              <a:t>Становление</a:t>
            </a:r>
          </a:p>
          <a:p>
            <a:r>
              <a:rPr lang="ru-RU" sz="3200" dirty="0"/>
              <a:t>Социологический опрос</a:t>
            </a:r>
          </a:p>
          <a:p>
            <a:r>
              <a:rPr lang="ru-RU" sz="3200" dirty="0"/>
              <a:t>Заключение</a:t>
            </a:r>
          </a:p>
          <a:p>
            <a:r>
              <a:rPr lang="ru-RU" sz="3200" dirty="0"/>
              <a:t>Список литературы</a:t>
            </a:r>
          </a:p>
          <a:p>
            <a:endParaRPr lang="ru-RU" sz="2800" dirty="0"/>
          </a:p>
          <a:p>
            <a:pPr rtl="0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77229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Не просите подарков у фортуны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И не продавайтесь за деньги!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Слушайте,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О чём говорят струны,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dirty="0"/>
              <a:t>Нежные струны вашей души.</a:t>
            </a:r>
          </a:p>
          <a:p>
            <a:pPr marL="0" indent="0" algn="r">
              <a:buNone/>
            </a:pPr>
            <a:r>
              <a:rPr lang="ru-RU" sz="2400" dirty="0" smtClean="0"/>
              <a:t> ( </a:t>
            </a:r>
            <a:r>
              <a:rPr lang="ru-RU" sz="2400" dirty="0"/>
              <a:t>Н. </a:t>
            </a:r>
            <a:r>
              <a:rPr lang="ru-RU" sz="2400" dirty="0" err="1"/>
              <a:t>Жибрик</a:t>
            </a:r>
            <a:r>
              <a:rPr lang="ru-RU" sz="2400" dirty="0"/>
              <a:t> ) </a:t>
            </a:r>
          </a:p>
        </p:txBody>
      </p:sp>
    </p:spTree>
    <p:extLst>
      <p:ext uri="{BB962C8B-B14F-4D97-AF65-F5344CB8AC3E}">
        <p14:creationId xmlns:p14="http://schemas.microsoft.com/office/powerpoint/2010/main" val="1603891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55576" y="200890"/>
            <a:ext cx="7620000" cy="1397000"/>
          </a:xfrm>
        </p:spPr>
        <p:txBody>
          <a:bodyPr>
            <a:normAutofit/>
          </a:bodyPr>
          <a:lstStyle/>
          <a:p>
            <a:r>
              <a:rPr lang="ru-RU" sz="4400" b="1" u="sng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Детские годы</a:t>
            </a:r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5576" y="1701800"/>
            <a:ext cx="2950641" cy="4470400"/>
          </a:xfrm>
        </p:spPr>
      </p:pic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670780" y="1701800"/>
            <a:ext cx="3740727" cy="4509655"/>
          </a:xfrm>
        </p:spPr>
        <p:txBody>
          <a:bodyPr/>
          <a:lstStyle/>
          <a:p>
            <a:r>
              <a:rPr lang="ru-RU" b="1" i="1" dirty="0" smtClean="0"/>
              <a:t>Родился </a:t>
            </a:r>
            <a:r>
              <a:rPr lang="ru-RU" b="1" i="1" dirty="0"/>
              <a:t>15 августа 1964 года в г. Волжске Марийской АССР. </a:t>
            </a:r>
            <a:endParaRPr lang="ru-RU" b="1" i="1" dirty="0" smtClean="0"/>
          </a:p>
          <a:p>
            <a:r>
              <a:rPr lang="ru-RU" b="1" i="1" dirty="0"/>
              <a:t>Первый «стишок-песенка» </a:t>
            </a:r>
            <a:r>
              <a:rPr lang="ru-RU" b="1" i="1" dirty="0" smtClean="0"/>
              <a:t>появился в </a:t>
            </a:r>
            <a:r>
              <a:rPr lang="ru-RU" b="1" i="1" dirty="0"/>
              <a:t>4 </a:t>
            </a:r>
            <a:r>
              <a:rPr lang="ru-RU" b="1" i="1" dirty="0" smtClean="0"/>
              <a:t>классе</a:t>
            </a:r>
          </a:p>
          <a:p>
            <a:r>
              <a:rPr lang="ru-RU" b="1" i="1" dirty="0" smtClean="0"/>
              <a:t>Окончил школу в 1981 году со средним баллом 4,5 и поступил  </a:t>
            </a:r>
            <a:r>
              <a:rPr lang="ru-RU" b="1" i="1" dirty="0"/>
              <a:t>в Казанский авиационный институт на радиотехнический факультет</a:t>
            </a:r>
          </a:p>
        </p:txBody>
      </p:sp>
    </p:spTree>
    <p:extLst>
      <p:ext uri="{BB962C8B-B14F-4D97-AF65-F5344CB8AC3E}">
        <p14:creationId xmlns:p14="http://schemas.microsoft.com/office/powerpoint/2010/main" val="3111672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&quot;День открытых дверей в классе&quot;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80000" r="-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30000" t="30000" r="70000" b="100000"/>
          </a:path>
        </a:gradFill>
      </a:bgFillStyleLst>
    </a:fmtScheme>
  </a:themeElements>
  <a:objectDefaults>
    <a:spDef>
      <a:spPr>
        <a:ln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5000"/>
          </a:lnSpc>
          <a:defRPr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_15976420_TF03460507.potx" id="{8CAEB682-77FC-48E6-8096-ACAA76022EB9}" vid="{16ED71BE-33C8-4C00-95DF-D4E9B7080364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«День открытых дверей в классе»</Template>
  <TotalTime>152</TotalTime>
  <Words>555</Words>
  <Application>Microsoft Office PowerPoint</Application>
  <PresentationFormat>Экран (4:3)</PresentationFormat>
  <Paragraphs>87</Paragraphs>
  <Slides>20</Slides>
  <Notes>10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Презентация "День открытых дверей в классе"</vt:lpstr>
      <vt:lpstr>Тема исследовательской работы</vt:lpstr>
      <vt:lpstr>Эдуард Станиславович Платонов </vt:lpstr>
      <vt:lpstr>Цель работы:  Исследование жизненного и творческого пути Э.С.Платонова</vt:lpstr>
      <vt:lpstr>Актуальность темы</vt:lpstr>
      <vt:lpstr>Задачи</vt:lpstr>
      <vt:lpstr>Практическое значение</vt:lpstr>
      <vt:lpstr>План работы</vt:lpstr>
      <vt:lpstr>Введение</vt:lpstr>
      <vt:lpstr>Детские годы</vt:lpstr>
      <vt:lpstr>Юношество </vt:lpstr>
      <vt:lpstr>Становление</vt:lpstr>
      <vt:lpstr>Презентация PowerPoint</vt:lpstr>
      <vt:lpstr>Презентация PowerPoint</vt:lpstr>
      <vt:lpstr>Презентация PowerPoint</vt:lpstr>
      <vt:lpstr>Презентация PowerPoint</vt:lpstr>
      <vt:lpstr>Заметка в газете "Наш Зеленодольск" от 6.02.19 про презентацию детской книжки в ЦДБ им. Гайдара.</vt:lpstr>
      <vt:lpstr>Презентация стихов Э.С. Платонова</vt:lpstr>
      <vt:lpstr>Социологический опрос</vt:lpstr>
      <vt:lpstr>Заключение</vt:lpstr>
      <vt:lpstr>Новогодняя песенка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исследовательской работы</dc:title>
  <dc:creator>User</dc:creator>
  <cp:lastModifiedBy>Надежда Пронская</cp:lastModifiedBy>
  <cp:revision>23</cp:revision>
  <dcterms:created xsi:type="dcterms:W3CDTF">2019-02-01T19:19:04Z</dcterms:created>
  <dcterms:modified xsi:type="dcterms:W3CDTF">2019-08-28T09:56:12Z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74062800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