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256" r:id="rId2"/>
    <p:sldId id="280" r:id="rId3"/>
    <p:sldId id="279" r:id="rId4"/>
    <p:sldId id="283" r:id="rId5"/>
    <p:sldId id="284" r:id="rId6"/>
    <p:sldId id="285" r:id="rId7"/>
    <p:sldId id="281" r:id="rId8"/>
    <p:sldId id="282" r:id="rId9"/>
    <p:sldId id="286" r:id="rId10"/>
    <p:sldId id="287" r:id="rId11"/>
    <p:sldId id="257" r:id="rId12"/>
    <p:sldId id="288" r:id="rId13"/>
    <p:sldId id="289" r:id="rId14"/>
    <p:sldId id="268" r:id="rId15"/>
    <p:sldId id="290" r:id="rId16"/>
    <p:sldId id="291" r:id="rId17"/>
    <p:sldId id="269" r:id="rId18"/>
    <p:sldId id="292" r:id="rId19"/>
    <p:sldId id="293" r:id="rId20"/>
    <p:sldId id="270" r:id="rId21"/>
    <p:sldId id="294" r:id="rId22"/>
    <p:sldId id="295" r:id="rId23"/>
    <p:sldId id="271" r:id="rId24"/>
    <p:sldId id="296" r:id="rId25"/>
    <p:sldId id="273" r:id="rId26"/>
    <p:sldId id="297" r:id="rId27"/>
    <p:sldId id="274" r:id="rId28"/>
    <p:sldId id="298" r:id="rId29"/>
    <p:sldId id="299" r:id="rId30"/>
    <p:sldId id="275" r:id="rId31"/>
    <p:sldId id="276" r:id="rId32"/>
    <p:sldId id="302" r:id="rId33"/>
    <p:sldId id="300" r:id="rId34"/>
    <p:sldId id="301" r:id="rId35"/>
    <p:sldId id="277" r:id="rId36"/>
    <p:sldId id="303" r:id="rId37"/>
    <p:sldId id="304" r:id="rId38"/>
    <p:sldId id="305" r:id="rId39"/>
    <p:sldId id="278" r:id="rId40"/>
    <p:sldId id="306" r:id="rId41"/>
    <p:sldId id="307" r:id="rId42"/>
    <p:sldId id="258" r:id="rId43"/>
  </p:sldIdLst>
  <p:sldSz cx="9144000" cy="6858000" type="screen4x3"/>
  <p:notesSz cx="6858000" cy="9144000"/>
  <p:embeddedFontLst>
    <p:embeddedFont>
      <p:font typeface="Arial Narrow" panose="020B0606020202030204" pitchFamily="34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6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231"/>
    <a:srgbClr val="0566FA"/>
    <a:srgbClr val="0169FF"/>
    <a:srgbClr val="470F65"/>
    <a:srgbClr val="26122E"/>
    <a:srgbClr val="9117D7"/>
    <a:srgbClr val="050230"/>
    <a:srgbClr val="FA6401"/>
    <a:srgbClr val="0099FC"/>
    <a:srgbClr val="CC9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44" y="-64"/>
      </p:cViewPr>
      <p:guideLst>
        <p:guide orient="horz" pos="2160"/>
        <p:guide pos="6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ru-RU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E3E85E-7E6E-4AF3-870F-6A3D3618C8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1943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98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25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668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27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226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30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6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31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9008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35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46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39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234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3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561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586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>
                <a:solidFill>
                  <a:srgbClr val="000000"/>
                </a:solidFill>
              </a:rPr>
              <a:pPr/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33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480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7457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/>
              <a:pPr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85217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/>
              <a:pPr/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6974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E3E85E-7E6E-4AF3-870F-6A3D3618C8FB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192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997200"/>
            <a:ext cx="7772400" cy="8064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65625"/>
            <a:ext cx="6400800" cy="1584325"/>
          </a:xfrm>
        </p:spPr>
        <p:txBody>
          <a:bodyPr/>
          <a:lstStyle>
            <a:lvl1pPr marL="0" indent="0" algn="ctr">
              <a:buFontTx/>
              <a:buNone/>
              <a:defRPr sz="1800"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6DD2CBF-1570-48B7-A441-3F5634F1F5F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>
        <p:tmplLst>
          <p:tmpl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5193B-40F1-4F4B-9CA8-FF2BC3DAB9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294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27900" y="0"/>
            <a:ext cx="2212975" cy="51482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6489700" cy="514826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48C13-E321-421F-8ED9-5D8090D5B81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7332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63720-3BF3-45EC-ACDE-4847B996A3E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39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F0511-137E-4BD0-A204-D65B24C890D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215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324975" y="0"/>
            <a:ext cx="31750" cy="3603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509125" y="0"/>
            <a:ext cx="31750" cy="3603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935B51-5196-4320-933A-4585CE36E5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1543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D3D9E-889B-493C-A28C-EDE9087DE1C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0926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AA2028-BB78-46D9-9742-ADA17A7FA7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6590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D700E-0859-444A-8A34-B01A74DBF60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355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922A8-97CF-48BC-ADBD-69946D1CFC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9718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C028F-29D8-4140-A422-E4F2BB17F4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1049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00526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24975" y="0"/>
            <a:ext cx="21590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07DF235-D4D1-40DE-8AD0-6B3E10DB3A4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1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1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15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15.png"/><Relationship Id="rId5" Type="http://schemas.openxmlformats.org/officeDocument/2006/relationships/audio" Target="../media/audio1.wav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image" Target="../media/image8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12" Type="http://schemas.openxmlformats.org/officeDocument/2006/relationships/image" Target="../media/image9.png"/><Relationship Id="rId2" Type="http://schemas.openxmlformats.org/officeDocument/2006/relationships/audio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1" Type="http://schemas.microsoft.com/office/2007/relationships/media" Target="file:///D:\&#1082;&#1090;&#1086;%20&#1093;&#1086;&#1095;&#1077;&#1090;%20&#1089;&#1090;&#1072;&#1090;&#1100;%20&#1084;&#1080;&#1083;&#1083;&#1080;&#1086;&#1085;&#1077;&#1088;&#1086;&#1084;\&#1055;&#1088;&#1080;&#1083;&#1086;&#1078;&#1077;&#1085;&#1080;&#1077;%205.mp3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5.png"/><Relationship Id="rId1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0" y="-26988"/>
            <a:ext cx="0" cy="6858001"/>
          </a:xfrm>
          <a:prstGeom prst="line">
            <a:avLst/>
          </a:prstGeom>
          <a:noFill/>
          <a:ln w="38100">
            <a:solidFill>
              <a:srgbClr val="05023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4" name="Приложение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C29F64C-50B3-4E3B-AA85-A0067E7363BA}"/>
              </a:ext>
            </a:extLst>
          </p:cNvPr>
          <p:cNvSpPr/>
          <p:nvPr/>
        </p:nvSpPr>
        <p:spPr>
          <a:xfrm>
            <a:off x="0" y="-26988"/>
            <a:ext cx="9143996" cy="6884988"/>
          </a:xfrm>
          <a:prstGeom prst="rect">
            <a:avLst/>
          </a:prstGeom>
          <a:solidFill>
            <a:srgbClr val="040231">
              <a:alpha val="32000"/>
            </a:srgbClr>
          </a:solidFill>
          <a:ln w="85725">
            <a:solidFill>
              <a:srgbClr val="2612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70C8729-0809-4297-83E8-90EBF5A815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482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Индент-агент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581689"/>
            <a:ext cx="67256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+mj-lt"/>
              </a:rPr>
              <a:t>торговый агент, который продает товары иностранных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поставщиков на комиссионной основе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58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3986514"/>
            <a:ext cx="7488832" cy="1143000"/>
          </a:xfrm>
        </p:spPr>
        <p:txBody>
          <a:bodyPr/>
          <a:lstStyle/>
          <a:p>
            <a:r>
              <a:rPr lang="ru-RU" sz="17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Работа этого человека заключается в составлении рекламных и презентационных текстов. Его задача - кратко и доходчиво сформулировать идеи заказчика о достоинствах и преимуществах предлагаемых товаров и услуг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102" y="5528936"/>
            <a:ext cx="367722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Комьюнити-менеджер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0547" y="6221088"/>
            <a:ext cx="237109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Медиа-</a:t>
            </a:r>
            <a:r>
              <a:rPr lang="ru-RU" b="1" dirty="0" err="1">
                <a:solidFill>
                  <a:schemeClr val="bg1"/>
                </a:solidFill>
                <a:cs typeface="Times New Roman" panose="02020603050405020304" pitchFamily="18" charset="0"/>
              </a:rPr>
              <a:t>байер</a:t>
            </a:r>
            <a:endParaRPr lang="ru-RU" b="1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24396" y="5520303"/>
            <a:ext cx="226607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Копирайтер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24396" y="6207782"/>
            <a:ext cx="169623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Блоггер</a:t>
            </a:r>
            <a:endParaRPr lang="ru-RU" b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hlinkClick r:id="rId8" action="ppaction://hlinksldjump"/>
                </a:rPr>
                <a:t>EXIT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/>
                <a:t>50:50</a:t>
              </a:r>
              <a:endParaRPr lang="ru-RU" dirty="0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7236296" y="2564904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10707" y="5672830"/>
            <a:ext cx="498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95636" y="5498423"/>
            <a:ext cx="4253150" cy="517361"/>
            <a:chOff x="2804854" y="3335063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804854" y="333506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3089931" y="3359062"/>
              <a:ext cx="367722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Комьюнити-менеджер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24198" y="5513234"/>
            <a:ext cx="4324588" cy="517361"/>
            <a:chOff x="-506903" y="4615801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-506903" y="461580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-205778" y="4654808"/>
              <a:ext cx="361648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Комьюнити-менеджер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30848" y="6211356"/>
            <a:ext cx="4324588" cy="500066"/>
            <a:chOff x="-2561470" y="3693323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-2561470" y="369332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-2270081" y="3721555"/>
              <a:ext cx="2331930" cy="4768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Медиа-</a:t>
              </a:r>
              <a:r>
                <a:rPr lang="ru-RU" b="1" dirty="0" err="1">
                  <a:solidFill>
                    <a:schemeClr val="bg1"/>
                  </a:solidFill>
                  <a:cs typeface="Times New Roman" panose="02020603050405020304" pitchFamily="18" charset="0"/>
                </a:rPr>
                <a:t>байер</a:t>
              </a:r>
              <a:endParaRPr lang="ru-RU" b="1" dirty="0">
                <a:solidFill>
                  <a:schemeClr val="bg1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42418" y="6194061"/>
            <a:ext cx="4253150" cy="517361"/>
            <a:chOff x="237233" y="5057783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37233" y="505778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28622" y="5094359"/>
              <a:ext cx="237109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Медиа-</a:t>
              </a:r>
              <a:r>
                <a:rPr lang="ru-RU" b="1" dirty="0" err="1">
                  <a:solidFill>
                    <a:schemeClr val="bg1"/>
                  </a:solidFill>
                  <a:cs typeface="Times New Roman" panose="02020603050405020304" pitchFamily="18" charset="0"/>
                </a:rPr>
                <a:t>байер</a:t>
              </a:r>
              <a:endParaRPr lang="ru-RU" b="1" dirty="0">
                <a:solidFill>
                  <a:schemeClr val="bg1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33995" y="5492069"/>
            <a:ext cx="4253150" cy="517361"/>
            <a:chOff x="4656461" y="4917767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4656461" y="491776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Прямоугольник 37"/>
            <p:cNvSpPr/>
            <p:nvPr/>
          </p:nvSpPr>
          <p:spPr>
            <a:xfrm>
              <a:off x="4997912" y="4927545"/>
              <a:ext cx="226607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Копирайтер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4733995" y="5498423"/>
            <a:ext cx="4253150" cy="517361"/>
            <a:chOff x="4656461" y="4324772"/>
            <a:chExt cx="4253150" cy="517361"/>
          </a:xfrm>
        </p:grpSpPr>
        <p:sp>
          <p:nvSpPr>
            <p:cNvPr id="30" name="Полилиния 29"/>
            <p:cNvSpPr/>
            <p:nvPr/>
          </p:nvSpPr>
          <p:spPr>
            <a:xfrm>
              <a:off x="4656461" y="432477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013651" y="4324772"/>
              <a:ext cx="226607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Копирайтер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4733995" y="6214134"/>
            <a:ext cx="4253150" cy="517361"/>
            <a:chOff x="4779032" y="4927388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4779032" y="4927388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36222" y="4927388"/>
              <a:ext cx="169623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Блоггер</a:t>
              </a:r>
              <a:endPara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750520" y="6220486"/>
            <a:ext cx="4253150" cy="517361"/>
            <a:chOff x="4720423" y="5500702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4720423" y="550070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077613" y="5500702"/>
              <a:ext cx="169623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Блоггер</a:t>
              </a:r>
              <a:endPara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pic>
        <p:nvPicPr>
          <p:cNvPr id="46" name="Рисунок 45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52982"/>
            <a:ext cx="1767487" cy="1092142"/>
          </a:xfrm>
          <a:prstGeom prst="rect">
            <a:avLst/>
          </a:prstGeom>
        </p:spPr>
      </p:pic>
      <p:pic>
        <p:nvPicPr>
          <p:cNvPr id="47" name="Рисунок 46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sp>
        <p:nvSpPr>
          <p:cNvPr id="49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0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18BB8D8C-E935-4E18-98E5-1361EC875E8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3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49" grpId="0"/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2B7567E-FFC4-4AF0-98A3-1D8C0CA9EF4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495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899592" y="5125152"/>
            <a:ext cx="56441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Комьюнити-менеджер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24061" y="5617696"/>
            <a:ext cx="74662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+mj-lt"/>
              </a:rPr>
              <a:t>Менеджер, управляющий сообществами — группами людей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с общими интересами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8825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B5A031-14E9-4573-A073-105257B669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192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Медиабайер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581689"/>
            <a:ext cx="7943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специалист, который закупает эфирное время на радио и телевидении,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рекламные площади в печатных средствах массовой информации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и Интернет-изданиях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51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latin typeface="Arial Narrow" panose="020B0606020202030204" pitchFamily="34" charset="0"/>
              </a:rPr>
              <a:t>Специалист, который проверяет налоговую и финансовую документацию организации, оценивает, насколько эффективно она работает, и дает рекомендации руководству, как исправить выявленные ошибки</a:t>
            </a:r>
            <a:endParaRPr lang="ru-RU" sz="18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102" y="5528936"/>
            <a:ext cx="201830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Бухгалтер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076" y="6234392"/>
            <a:ext cx="171688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chemeClr val="bg1"/>
                </a:solidFill>
              </a:rPr>
              <a:t>Аудитор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64697" y="5503926"/>
            <a:ext cx="24128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Андеррайтер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21088"/>
            <a:ext cx="173957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Брейдер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hlinkClick r:id="rId8" action="ppaction://hlinksldjump"/>
                </a:rPr>
                <a:t>EXIT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/>
                <a:t>50:50</a:t>
              </a:r>
              <a:endParaRPr lang="ru-RU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32319" y="2348880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10707" y="5672830"/>
            <a:ext cx="498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77707" y="5481700"/>
            <a:ext cx="4253150" cy="517361"/>
            <a:chOff x="200255" y="4916622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00255" y="491662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29102" y="4949479"/>
              <a:ext cx="201830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Бухгалтер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57436" y="5495881"/>
            <a:ext cx="4253150" cy="517361"/>
            <a:chOff x="200255" y="4389699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200255" y="4389699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29102" y="4398613"/>
              <a:ext cx="201830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Бухгалтер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77707" y="6188755"/>
            <a:ext cx="4253150" cy="517361"/>
            <a:chOff x="2509890" y="1897968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509890" y="1897968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818939" y="1932682"/>
              <a:ext cx="171688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</a:rPr>
                <a:t>Аудитор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pic>
        <p:nvPicPr>
          <p:cNvPr id="36" name="Рисунок 35" descr="красный крестик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52982"/>
            <a:ext cx="1767487" cy="1092142"/>
          </a:xfrm>
          <a:prstGeom prst="rect">
            <a:avLst/>
          </a:prstGeom>
        </p:spPr>
      </p:pic>
      <p:pic>
        <p:nvPicPr>
          <p:cNvPr id="38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196181" y="6195235"/>
            <a:ext cx="4253150" cy="517361"/>
            <a:chOff x="2335424" y="3170600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335424" y="317060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635438" y="3201497"/>
              <a:ext cx="171688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</a:rPr>
                <a:t>Аудитор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727352" y="5480559"/>
            <a:ext cx="4253150" cy="517361"/>
            <a:chOff x="4716016" y="4916622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4716016" y="491662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56712" y="4936340"/>
              <a:ext cx="241284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Андеррайтер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735438" y="5480559"/>
            <a:ext cx="4253150" cy="517361"/>
            <a:chOff x="4798619" y="4892851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4798619" y="489285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257747" y="4919524"/>
              <a:ext cx="241284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Андеррайтер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735438" y="6207616"/>
            <a:ext cx="4253150" cy="517361"/>
            <a:chOff x="4770657" y="489285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4770657" y="489285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5265744" y="4929540"/>
              <a:ext cx="173957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Брейдер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4763752" y="6206158"/>
            <a:ext cx="4253150" cy="517361"/>
            <a:chOff x="4770657" y="4348590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4770657" y="434859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5193244" y="4378445"/>
              <a:ext cx="173957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Брейдер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0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1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895FF8D5-CE7C-45FC-BCF2-C6441B70D18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8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6D87225-DE79-49EB-8A3A-7D48A4839B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3443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Андеррайтер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69293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 страховой компании, который описывает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и оценивает риски компании, формирует страховой портфель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542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D879E3A-A3BD-4117-85DE-EC6238090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4" y="0"/>
            <a:ext cx="9137725" cy="68532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225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Брейдер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63782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парикмахер, занимающийся плетением жгутов, </a:t>
            </a:r>
            <a:r>
              <a:rPr lang="ru-RU" sz="2000" spc="-100" dirty="0" err="1">
                <a:solidFill>
                  <a:schemeClr val="bg1"/>
                </a:solidFill>
                <a:latin typeface="+mj-lt"/>
              </a:rPr>
              <a:t>дредов</a:t>
            </a:r>
            <a:r>
              <a:rPr lang="ru-RU" sz="2000" spc="-100" dirty="0">
                <a:solidFill>
                  <a:schemeClr val="bg1"/>
                </a:solidFill>
                <a:latin typeface="+mj-lt"/>
              </a:rPr>
              <a:t> и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африканских косичек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958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latin typeface="Arial Narrow" panose="020B0606020202030204" pitchFamily="34" charset="0"/>
              </a:rPr>
              <a:t>Специалист с высшим фармацевтическим образованием, работающий в сфере производства, хранения и продажи лекарственных препаратов. Он имеет право на изготовление лекарственных препаратов и управление аптекой.</a:t>
            </a:r>
            <a:endParaRPr lang="ru-RU" sz="18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102" y="5528936"/>
            <a:ext cx="183319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Фониатр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0934" y="6234393"/>
            <a:ext cx="168084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chemeClr val="bg1"/>
                </a:solidFill>
              </a:rPr>
              <a:t>Ревизор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49598" y="5522915"/>
            <a:ext cx="1935273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Провизор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21087"/>
            <a:ext cx="196214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Сомнолог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hlinkClick r:id="rId8" action="ppaction://hlinksldjump"/>
                </a:rPr>
                <a:t>EXIT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/>
                <a:t>50:50</a:t>
              </a:r>
              <a:endParaRPr lang="ru-RU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32319" y="2060848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10707" y="5672830"/>
            <a:ext cx="498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52982"/>
            <a:ext cx="1767487" cy="109214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9818" y="5482582"/>
            <a:ext cx="4253150" cy="517361"/>
            <a:chOff x="2144662" y="2644526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144662" y="264452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494124" y="2669868"/>
              <a:ext cx="183319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Фониатр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93440" y="5491342"/>
            <a:ext cx="4253150" cy="521647"/>
            <a:chOff x="2121768" y="3202247"/>
            <a:chExt cx="4253150" cy="521647"/>
          </a:xfrm>
        </p:grpSpPr>
        <p:sp>
          <p:nvSpPr>
            <p:cNvPr id="27" name="Полилиния 26"/>
            <p:cNvSpPr/>
            <p:nvPr/>
          </p:nvSpPr>
          <p:spPr>
            <a:xfrm>
              <a:off x="2121768" y="320653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489294" y="3202247"/>
              <a:ext cx="183319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Фониатр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74834" y="6224007"/>
            <a:ext cx="4253150" cy="517361"/>
            <a:chOff x="2227475" y="1569266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227475" y="156926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592345" y="1571408"/>
              <a:ext cx="168084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</a:rPr>
                <a:t>Ревизор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97477" y="6218729"/>
            <a:ext cx="4253150" cy="517361"/>
            <a:chOff x="2184132" y="2100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2184132" y="2100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08594" y="2115067"/>
              <a:ext cx="168084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chemeClr val="bg1"/>
                  </a:solidFill>
                </a:rPr>
                <a:t>Ревизор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726805" y="5480474"/>
            <a:ext cx="4253150" cy="517361"/>
            <a:chOff x="2117921" y="543314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17921" y="54331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639301" y="580194"/>
              <a:ext cx="193527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Провизор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4714937" y="6207825"/>
            <a:ext cx="4253150" cy="517361"/>
            <a:chOff x="4759079" y="458600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4759079" y="458600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296915" y="4608392"/>
              <a:ext cx="196214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Сомнолог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724153" y="6212025"/>
            <a:ext cx="4253150" cy="517361"/>
            <a:chOff x="4747910" y="4020934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4747910" y="402093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90943" y="4048897"/>
              <a:ext cx="196214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Сомнолог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" name="Рисунок 46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24153" y="5502308"/>
            <a:ext cx="4253150" cy="517361"/>
            <a:chOff x="2117921" y="1028052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117921" y="102805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628143" y="1058344"/>
              <a:ext cx="193527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Провизор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8" name="Рисунок 4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pic>
        <p:nvPicPr>
          <p:cNvPr id="49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0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9E774A89-784D-44A5-A980-3B319E8DF44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77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8" grpId="0"/>
      <p:bldP spid="10" grpId="0"/>
      <p:bldP spid="46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4F4ABC7-4967-4D39-9196-E63EAD178B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22902"/>
            <a:ext cx="9174535" cy="68809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30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Фониатр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47501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специалист, занимающийся диагностикой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и лечением голосовых связок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6950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58D7B52-6EAB-4641-9FB3-649B3449EC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648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Сомнолог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5339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специалист, который занимается диагностикой,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лечением и профилактикой нарушений сна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92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384443" y="4021239"/>
            <a:ext cx="848687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dirty="0"/>
              <a:t>Повар-специалист по пицце</a:t>
            </a:r>
            <a:endParaRPr lang="ru-RU" sz="3200" b="1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197278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Пицейоло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172092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Бариста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47237" y="5530125"/>
            <a:ext cx="191821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Кондитер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654" y="6260074"/>
            <a:ext cx="261834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</a:rPr>
              <a:t>Пицца-</a:t>
            </a:r>
            <a:r>
              <a:rPr lang="ru-RU" b="1" dirty="0" err="1">
                <a:solidFill>
                  <a:srgbClr val="FFFFFF"/>
                </a:solidFill>
              </a:rPr>
              <a:t>мейкер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54249" y="3573016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21490" y="5724682"/>
            <a:ext cx="4732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00255" y="5503927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197278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Пицейоло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18893" y="5503927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404470" y="3086431"/>
              <a:ext cx="191821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Кондитер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1AD926D4-4765-4F9F-9C47-2FE2F1AACCE5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35847" y="5510876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84207" y="569287"/>
              <a:ext cx="191821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Кондитер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93815" y="5512254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4008" y="5655070"/>
              <a:ext cx="197278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Пицейоло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9512" y="6224007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78470" y="2466029"/>
              <a:ext cx="172092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Бариста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00255" y="6223463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72070" y="5701876"/>
              <a:ext cx="172092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Бариста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7470" y="6207838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261834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</a:rPr>
                <a:t>Пицца-</a:t>
              </a:r>
              <a:r>
                <a:rPr lang="ru-RU" b="1" dirty="0" err="1">
                  <a:solidFill>
                    <a:srgbClr val="FFFFFF"/>
                  </a:solidFill>
                </a:rPr>
                <a:t>мейкер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735847" y="6219226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37733" y="1630382"/>
              <a:ext cx="261834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</a:rPr>
                <a:t>Пицца-</a:t>
              </a:r>
              <a:r>
                <a:rPr lang="ru-RU" b="1" dirty="0" err="1">
                  <a:solidFill>
                    <a:srgbClr val="FFFFFF"/>
                  </a:solidFill>
                </a:rPr>
                <a:t>мейкер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2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Специалист-художник, работающий в издательствах или рекламном бизнесе. Он разрабатывает художественную концепцию рекламной программы, иллюстрирует художественные и рекламные тексты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1507" y="5525844"/>
            <a:ext cx="197118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Постижер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250292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 err="1">
                <a:solidFill>
                  <a:schemeClr val="bg1"/>
                </a:solidFill>
              </a:rPr>
              <a:t>Пейджмейкер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6701" y="5515305"/>
            <a:ext cx="1944763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Пиарщик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40124"/>
            <a:ext cx="190949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Неонщик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hlinkClick r:id="rId8" action="ppaction://hlinksldjump"/>
                </a:rPr>
                <a:t>EXIT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/>
                <a:t>50:50</a:t>
              </a:r>
              <a:endParaRPr lang="ru-RU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87138" y="1844824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10707" y="5672830"/>
            <a:ext cx="498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067" y="5503927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35422" y="1072294"/>
              <a:ext cx="197118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Постижер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78732" y="6199458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30635" y="2446044"/>
              <a:ext cx="25029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chemeClr val="bg1"/>
                  </a:solidFill>
                </a:rPr>
                <a:t>Пейджмейкер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5863" y="5482349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694816" y="3070661"/>
              <a:ext cx="194476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Пиарщик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3563" y="6211890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690223" y="3726921"/>
              <a:ext cx="190949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Неонщик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75325" y="5509771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91179" y="1617077"/>
              <a:ext cx="197118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Постижер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23563" y="5496904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864904" y="541034"/>
              <a:ext cx="194476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Пиарщик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77067" y="6197137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00945" y="5670797"/>
              <a:ext cx="25029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chemeClr val="bg1"/>
                  </a:solidFill>
                </a:rPr>
                <a:t>Пейджмейкер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47620" y="6208416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106158" y="5683968"/>
              <a:ext cx="190949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Неонщик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B8ED59A4-9931-4E2F-B165-69FF31CF3AE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6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  <p:bldP spid="10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2B9ADE3-2D35-49DF-90D3-E85D573BFA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50"/>
          <a:stretch/>
        </p:blipFill>
        <p:spPr>
          <a:xfrm>
            <a:off x="-6253" y="545"/>
            <a:ext cx="9162053" cy="6857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648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Постижер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71812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человек, который изготавливает парики, шиньоны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или накладные прически из искусственных или настоящих волос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524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758E6A18-E582-48D1-9544-3B494664A1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3"/>
          <a:stretch/>
        </p:blipFill>
        <p:spPr>
          <a:xfrm>
            <a:off x="-36512" y="-8462"/>
            <a:ext cx="9180512" cy="6885384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93146EB-2F05-4AFD-BB47-BC5E264E6B04}"/>
              </a:ext>
            </a:extLst>
          </p:cNvPr>
          <p:cNvSpPr/>
          <p:nvPr/>
        </p:nvSpPr>
        <p:spPr>
          <a:xfrm>
            <a:off x="0" y="-8462"/>
            <a:ext cx="9144000" cy="686646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397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Неонщик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73442"/>
            <a:ext cx="49457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 по наружной рекламе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с использованием светящегося газа – неона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217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384443" y="4021239"/>
            <a:ext cx="848687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Технолог-разработчик пищевых ароматизаторов, человек, который создаёт запахи для пищевых продуктов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191821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Кондитер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195790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 err="1">
                <a:solidFill>
                  <a:schemeClr val="bg1"/>
                </a:solidFill>
              </a:rPr>
              <a:t>Купажист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17250" y="5528191"/>
            <a:ext cx="211384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Парфюмер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654" y="6260074"/>
            <a:ext cx="227838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Флейворист</a:t>
            </a:r>
            <a:endParaRPr lang="ru-RU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hlinkClick r:id="rId8" action="ppaction://hlinksldjump"/>
                </a:rPr>
                <a:t>EXIT</a:t>
              </a:r>
              <a:endParaRPr lang="ru-RU" dirty="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/>
                <a:t>50:50</a:t>
              </a:r>
              <a:endParaRPr lang="ru-RU" dirty="0"/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267914" y="1556792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10707" y="5672830"/>
            <a:ext cx="4988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89782" y="5506560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191821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Кондитер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83316" y="6225030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48543" y="2465465"/>
              <a:ext cx="195790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chemeClr val="bg1"/>
                  </a:solidFill>
                </a:rPr>
                <a:t>Купажист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39824" y="5499957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416587" y="3071446"/>
              <a:ext cx="211384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Парфюмер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3871" y="6214059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227838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Флейворист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87800" y="5519943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775954" y="1616527"/>
              <a:ext cx="191821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Кондитер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45586" y="5506560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68829" y="557341"/>
              <a:ext cx="211384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Парфюмер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739824" y="6214919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00945" y="5670797"/>
              <a:ext cx="227838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Флейворист</a:t>
              </a:r>
              <a:endParaRPr lang="ru-RU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89782" y="6222956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106158" y="5683968"/>
              <a:ext cx="195790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chemeClr val="bg1"/>
                  </a:solidFill>
                </a:rPr>
                <a:t>Купажист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289744DC-06AF-44F8-B201-06425C36DD1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1EC42B8-3914-4598-BE23-10433EFCDC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5648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Купажист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653697"/>
            <a:ext cx="70083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специалист, отвечающий за смешивание нескольких исходных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сортов продукта для получения наиболее удачного варианта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9394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Специалист, который на профессиональном уровне ухаживает за домашними животными, проводя различные гигиенические и косметические процедуры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1507" y="5525844"/>
            <a:ext cx="232288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Парикмахер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6761" y="6240124"/>
            <a:ext cx="158068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Грумер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2382" y="5509511"/>
            <a:ext cx="211622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Орнитолог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40124"/>
            <a:ext cx="206819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Ветеринар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7138" y="1340768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53613" y="5672830"/>
            <a:ext cx="8130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94277" y="5493569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35422" y="1072294"/>
              <a:ext cx="232288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Парикмахер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85788" y="6215660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82385" y="2450725"/>
              <a:ext cx="158068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Грумер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8566" y="5502510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694816" y="3070661"/>
              <a:ext cx="211622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Орнитолог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41614" y="6215660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864058" y="3737585"/>
              <a:ext cx="206819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Ветеринар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85788" y="5518921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91179" y="1617077"/>
              <a:ext cx="232288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Парикмахер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41614" y="5508864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979466" y="542289"/>
              <a:ext cx="211622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Орнитолог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88430" y="6210269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82600" y="5664368"/>
              <a:ext cx="158068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Грумер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41614" y="6192956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07187" y="5701293"/>
              <a:ext cx="206819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Ветеринар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80267AB6-E0B8-4006-A3E1-A8A6B61D9178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7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  <p:bldP spid="10" grpId="0"/>
      <p:bldP spid="46" grpId="0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B341DE4-AF79-4BDC-B99E-FE8231094D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8387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Орнитолог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805264"/>
            <a:ext cx="58348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биолог, который специализируется на изучении птиц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8966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Сотрудник или агент транспортных или страховых предприятий, в обязанности которого входит привлечение новых грузов или страхований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102" y="5528936"/>
            <a:ext cx="145745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Дилер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0934" y="6234393"/>
            <a:ext cx="252876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Коммивояжер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49598" y="5522915"/>
            <a:ext cx="2105833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Аквизитор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21087"/>
            <a:ext cx="1725152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Риэлтор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32319" y="1124744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70605" y="5672830"/>
            <a:ext cx="7790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52982"/>
            <a:ext cx="1767487" cy="109214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48857" y="5501500"/>
            <a:ext cx="4253150" cy="517361"/>
            <a:chOff x="2144662" y="2644526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144662" y="264452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494124" y="2669868"/>
              <a:ext cx="145745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Дилер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60015" y="5508153"/>
            <a:ext cx="4253150" cy="517361"/>
            <a:chOff x="2121768" y="3206533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121768" y="320653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456835" y="3235026"/>
              <a:ext cx="145745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Дилер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91284" y="6204538"/>
            <a:ext cx="4253150" cy="517361"/>
            <a:chOff x="2227475" y="1569266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227475" y="156926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558955" y="1609686"/>
              <a:ext cx="252876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Коммивояжер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741950" y="5501500"/>
            <a:ext cx="4253150" cy="517361"/>
            <a:chOff x="2117921" y="543314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17921" y="54331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639301" y="580194"/>
              <a:ext cx="210583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Аквизитор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" name="Рисунок 46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41950" y="5507087"/>
            <a:ext cx="4253150" cy="517361"/>
            <a:chOff x="2117921" y="1028052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117921" y="102805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628143" y="1058344"/>
              <a:ext cx="210583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Аквизитор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8" name="Рисунок 4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pic>
        <p:nvPicPr>
          <p:cNvPr id="49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4718263" y="6204538"/>
            <a:ext cx="4253150" cy="517361"/>
            <a:chOff x="4759079" y="458600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4759079" y="458600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296915" y="4608392"/>
              <a:ext cx="1725152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Риэлтор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732316" y="6221087"/>
            <a:ext cx="4253150" cy="517361"/>
            <a:chOff x="4747910" y="4020934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4747910" y="402093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90943" y="4048897"/>
              <a:ext cx="1725152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Риэлтор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81292" y="6196844"/>
            <a:ext cx="4253150" cy="517361"/>
            <a:chOff x="2184132" y="2100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2184132" y="2100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08594" y="2115067"/>
              <a:ext cx="252876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Коммивояжер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0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A6112626-9C71-4219-A51C-93CE76109FBF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3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8" grpId="0"/>
      <p:bldP spid="10" grpId="0"/>
      <p:bldP spid="46" grpId="0"/>
      <p:bldP spid="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73CD627-EFF2-4BD9-9BA4-F761164D5B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1653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Дилер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53697"/>
            <a:ext cx="73597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профессиональный участник рынка ценных бумаг, совершающий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операции с ценными бумагами от своего имени и за свой счёт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6597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1268AE4-6810-43EE-ABC0-B239A2507A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73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6593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Коммивояжёр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53697"/>
            <a:ext cx="59330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разъездной торговый агент какой-либо фирмы,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заключающий торговые сделки и имеющий при себе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образцы товаров, прейскуранты, каталоги 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09541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683568" y="4021239"/>
            <a:ext cx="770485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Тренер-консультант, который при помощи специально разработанных методик помогает человеку решить проблемы психологического характера с целью достижения им успеха в разных сферах деятельности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162640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Тьютор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193912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Медиатор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5959" y="5530125"/>
            <a:ext cx="3820046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Рекрутер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908" y="6243181"/>
            <a:ext cx="126367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Коуч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sz="1800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sz="18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sz="1800" b="1" dirty="0">
                  <a:solidFill>
                    <a:srgbClr val="FFFFFF"/>
                  </a:solidFill>
                </a:rPr>
                <a:t>50:50</a:t>
              </a:r>
              <a:endParaRPr lang="ru-RU" sz="1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7138" y="3284984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22431" y="5724747"/>
            <a:ext cx="4732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93209" y="5485603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162640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Тьютор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30330" y="5501891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352380" y="3072724"/>
              <a:ext cx="186454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Рекрутер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89666" y="5494567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37214" y="1617077"/>
              <a:ext cx="162640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Тьютор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33873" y="5500530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68829" y="557341"/>
              <a:ext cx="186454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Рекрутер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82016" y="6196122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5123" y="2468470"/>
              <a:ext cx="193912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Медиатор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9051" y="6213876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126367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Коуч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729051" y="6207006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 dirty="0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00945" y="5670797"/>
              <a:ext cx="126367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Коуч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00255" y="6207005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52094" y="5684599"/>
              <a:ext cx="193912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Медиатор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800" b="1" dirty="0">
                <a:solidFill>
                  <a:srgbClr val="FFFFFF"/>
                </a:solidFill>
              </a:rPr>
              <a:t>- 500</a:t>
            </a:r>
            <a:endParaRPr lang="ru-RU" sz="1800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800" b="1" dirty="0">
                <a:solidFill>
                  <a:srgbClr val="FFFFFF"/>
                </a:solidFill>
              </a:rPr>
              <a:t>- 500</a:t>
            </a:r>
            <a:endParaRPr lang="ru-RU" sz="1800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56B91CEB-9CF2-4EF3-9406-8BE20376213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9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46" grpId="0"/>
      <p:bldP spid="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471784" y="4021239"/>
            <a:ext cx="839953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Специалист по вопросам сохранения здоровья человека и профилактике заболеваний. Он даёт рекомендации по формированию здорового образа жизни с целью улучшения качества жизни, повышения работоспособности и активного долголетия людей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187448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Валеолог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169847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Генетик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47237" y="5530125"/>
            <a:ext cx="179959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Флорист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654" y="6260074"/>
            <a:ext cx="221746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 err="1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Лайф</a:t>
            </a:r>
            <a:r>
              <a:rPr lang="ru-RU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Коуч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7138" y="836712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53613" y="5672830"/>
            <a:ext cx="81304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4295" y="5497927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187448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Валеолог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5535" y="5506796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404470" y="3086431"/>
              <a:ext cx="179959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Флорист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41428" y="5489202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84207" y="569287"/>
              <a:ext cx="179959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Флорист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82956" y="5497927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4008" y="5655070"/>
              <a:ext cx="187448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Валеолог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95409" y="6205472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78470" y="2466029"/>
              <a:ext cx="169847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Генетик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209260" y="6201893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72070" y="5701876"/>
              <a:ext cx="169847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Генетик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5535" y="6211890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221746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Лайф</a:t>
              </a:r>
              <a:r>
                <a:rPr lang="ru-RU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Коуч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755805" y="6240124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37733" y="1630382"/>
              <a:ext cx="221746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 err="1">
                  <a:solidFill>
                    <a:schemeClr val="bg1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Лайф</a:t>
              </a:r>
              <a:r>
                <a:rPr lang="ru-RU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Коуч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8409A4D7-1D55-47AF-B58A-5DCA31527E9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04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6" grpId="0"/>
      <p:bldP spid="4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611560" y="4021239"/>
            <a:ext cx="7992888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обязанности этого специалиста входит продвижение сайтов в поисковых системах, анализ позиций сайта в поисковиках, подбор ключевых слов, вывод сайта в топ-10 «Яндекс»</a:t>
            </a:r>
            <a:r>
              <a:rPr lang="en-US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 «</a:t>
            </a:r>
            <a:r>
              <a:rPr lang="en-US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Google</a:t>
            </a:r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», наблюдение за деятельностью конкурентов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243842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PR-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менеджер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3848361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Системный интегратор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85959" y="5530125"/>
            <a:ext cx="184787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</a:rPr>
              <a:t>Титестер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908" y="6243181"/>
            <a:ext cx="3094950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SEO-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оптимизатор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7138" y="620688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78160" y="5724747"/>
            <a:ext cx="7617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5184" y="5495822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243842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PR-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менеджер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15668" y="5507682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352380" y="3072724"/>
              <a:ext cx="184787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</a:rPr>
                <a:t>Титестер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60046" y="5497849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37214" y="1617077"/>
              <a:ext cx="243842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PR-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менеджер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15668" y="5502065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68829" y="557341"/>
              <a:ext cx="184787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</a:rPr>
                <a:t>Титестер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94936" y="6205257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615123" y="2468470"/>
              <a:ext cx="384836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Системный интегратор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18011" y="6214947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309495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SEO-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оптимизатор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744064" y="6225196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00945" y="5670797"/>
              <a:ext cx="309495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SEO-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оптимизатор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89860" y="6208069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52094" y="5684599"/>
              <a:ext cx="3848361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Системный интегратор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3491F98F-334D-4364-951B-34B55B40606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6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46" grpId="0"/>
      <p:bldP spid="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C5BFD22-3C8C-4D12-AF3D-88B300F584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386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cap="all" spc="70" dirty="0">
                <a:solidFill>
                  <a:schemeClr val="bg1"/>
                </a:solidFill>
                <a:latin typeface="+mj-lt"/>
              </a:rPr>
              <a:t>PR-</a:t>
            </a:r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менеджер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53697"/>
            <a:ext cx="78264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  <a:spcAft>
                <a:spcPts val="0"/>
              </a:spcAft>
            </a:pPr>
            <a:r>
              <a:rPr lang="ru-RU" sz="2000" spc="-80" dirty="0">
                <a:solidFill>
                  <a:schemeClr val="bg1"/>
                </a:solidFill>
                <a:latin typeface="+mj-lt"/>
              </a:rPr>
              <a:t>специалист, отвечающий за создание и поддержание благоприятного</a:t>
            </a:r>
            <a:br>
              <a:rPr lang="ru-RU" sz="2000" spc="-80" dirty="0">
                <a:solidFill>
                  <a:schemeClr val="bg1"/>
                </a:solidFill>
                <a:latin typeface="+mj-lt"/>
              </a:rPr>
            </a:br>
            <a:r>
              <a:rPr lang="ru-RU" sz="2000" spc="-80" dirty="0">
                <a:solidFill>
                  <a:schemeClr val="bg1"/>
                </a:solidFill>
                <a:latin typeface="+mj-lt"/>
              </a:rPr>
              <a:t>имиджа фирмы или конкретной торговой марки, </a:t>
            </a:r>
            <a:br>
              <a:rPr lang="ru-RU" sz="2000" spc="-80" dirty="0">
                <a:solidFill>
                  <a:schemeClr val="bg1"/>
                </a:solidFill>
                <a:latin typeface="+mj-lt"/>
              </a:rPr>
            </a:br>
            <a:r>
              <a:rPr lang="ru-RU" sz="2000" spc="-80" dirty="0">
                <a:solidFill>
                  <a:schemeClr val="bg1"/>
                </a:solidFill>
                <a:latin typeface="+mj-lt"/>
              </a:rPr>
              <a:t>принадлежащей этой фирме</a:t>
            </a:r>
            <a:endParaRPr lang="ru-RU" sz="1600" spc="-8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142130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8B87F3-076A-4958-B927-E2337E2976C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2" y="0"/>
            <a:ext cx="9180512" cy="688538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4103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Титестер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53697"/>
            <a:ext cx="70947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специалист, определяющий сорт и качества чая, дегустатор чая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300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37073D5-B9F7-40B6-92FD-90E815F08D5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6033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Системный интегратор 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53697"/>
            <a:ext cx="6937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spc="-100" dirty="0">
                <a:solidFill>
                  <a:schemeClr val="bg1"/>
                </a:solidFill>
                <a:latin typeface="+mj-lt"/>
              </a:rPr>
              <a:t>человек или компания-подрядчик, которые специализируются </a:t>
            </a:r>
            <a:br>
              <a:rPr lang="ru-RU" sz="2000" spc="-100" dirty="0">
                <a:solidFill>
                  <a:schemeClr val="bg1"/>
                </a:solidFill>
                <a:latin typeface="+mj-lt"/>
              </a:rPr>
            </a:br>
            <a:r>
              <a:rPr lang="ru-RU" sz="2000" spc="-100" dirty="0">
                <a:solidFill>
                  <a:schemeClr val="bg1"/>
                </a:solidFill>
                <a:latin typeface="+mj-lt"/>
              </a:rPr>
              <a:t>на объединении отдельных подсистем в единое целое</a:t>
            </a:r>
            <a:endParaRPr lang="ru-RU" sz="1600" spc="-1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857074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Arial Narrow" panose="020B0606020202030204" pitchFamily="34" charset="0"/>
              </a:rPr>
              <a:t>Специалист, который управляет современными летательными аппаратами дистанционно</a:t>
            </a:r>
            <a:endParaRPr lang="ru-RU" sz="2000" b="1" dirty="0">
              <a:solidFill>
                <a:srgbClr val="FFFFFF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1507" y="5525844"/>
            <a:ext cx="266053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Оператор БПД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6761" y="6240124"/>
            <a:ext cx="2883353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Оператор БПЛА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22382" y="5509511"/>
            <a:ext cx="271022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Оператор ЭВМ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40124"/>
            <a:ext cx="2639697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Оператор ББС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52967" y="332656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96269" y="5689980"/>
            <a:ext cx="7617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4835" y="5501536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35422" y="1072294"/>
              <a:ext cx="266053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БПД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8070" y="5497199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690498" y="3085964"/>
              <a:ext cx="27102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ЭВМ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74835" y="5497200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91179" y="1617077"/>
              <a:ext cx="266053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БПД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16015" y="5510017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960628" y="556723"/>
              <a:ext cx="27102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ЭВМ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9835" y="6213820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82385" y="2450725"/>
              <a:ext cx="288335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Оператор БПЛА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8070" y="6224007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864058" y="3737585"/>
              <a:ext cx="263969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ББС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32672" y="6224007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07187" y="5701293"/>
              <a:ext cx="2639697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Оператор ББС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06749" y="6205935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482600" y="5664368"/>
              <a:ext cx="288335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Оператор БПЛА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15BA631D-2F11-423E-A3C1-3B55AD85E6D5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1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  <p:bldP spid="10" grpId="0"/>
      <p:bldP spid="46" grpId="0"/>
      <p:bldP spid="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D074B6E-9658-4085-95EA-77517637BF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8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5230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Оператор БПД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589240"/>
            <a:ext cx="75446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администратор базы данных — специалист, отвечающий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за выработку требований к базе данных, её проектирование,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реализацию, эффективное использование и сопровождение 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349485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8D0652-3677-406F-8A8E-9DDEFCFC8B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571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Оператор </a:t>
            </a:r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эвм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61248"/>
            <a:ext cx="5878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специалист, отвечающий за подготовку данных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на различных электронных носителях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13450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3B5A62C-CD81-401C-B9F9-49FC8DDC9E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44" y="0"/>
            <a:ext cx="9147944" cy="68609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6452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Оператор ББС 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589240"/>
            <a:ext cx="79758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системный оператор электронной доски объявлений — станции,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которая предоставляет услуги по доступу к личной почте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и файлам высокоскоростных интернет-сетей  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98760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755576" y="4021239"/>
            <a:ext cx="784887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solidFill>
                  <a:srgbClr val="FFFFFF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Специалист по обработке, анализу и хранению больших массивов данных и созданию на их основе алгоритмов. Например, рекомендующие музыку и видео под вкус конкретного пользователя или  список возможных друзей в социальных сетях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9102" y="5528936"/>
            <a:ext cx="304230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SMM-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специалист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0934" y="6234393"/>
            <a:ext cx="212692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 err="1">
                <a:solidFill>
                  <a:srgbClr val="FFFFFF"/>
                </a:solidFill>
              </a:rPr>
              <a:t>Таргетолог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49598" y="5522915"/>
            <a:ext cx="3233065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Аналитик 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Big Data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64697" y="6221087"/>
            <a:ext cx="276383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Медиа-</a:t>
            </a:r>
            <a:r>
              <a:rPr lang="ru-RU" b="1" dirty="0" err="1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планнер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/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84847" y="116632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180122" y="5708520"/>
            <a:ext cx="76174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52982"/>
            <a:ext cx="1767487" cy="109214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00255" y="5502001"/>
            <a:ext cx="4253150" cy="517361"/>
            <a:chOff x="2144662" y="2644526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144662" y="264452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494124" y="2669868"/>
              <a:ext cx="304230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SMM-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специалист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85157" y="5502000"/>
            <a:ext cx="4253150" cy="517361"/>
            <a:chOff x="2121768" y="3206533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121768" y="3206533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456835" y="3235026"/>
              <a:ext cx="304230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SMM-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специалист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67741" y="6218941"/>
            <a:ext cx="4253150" cy="517361"/>
            <a:chOff x="2227475" y="1569266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227475" y="1569266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558955" y="1609686"/>
              <a:ext cx="21269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rgbClr val="FFFFFF"/>
                  </a:solidFill>
                </a:rPr>
                <a:t>Таргетолог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739555" y="5498339"/>
            <a:ext cx="4253150" cy="517361"/>
            <a:chOff x="2117921" y="543314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17921" y="54331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2639301" y="580194"/>
              <a:ext cx="323306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Аналитик 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Big Data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7" name="Рисунок 46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39555" y="5502002"/>
            <a:ext cx="4253150" cy="517361"/>
            <a:chOff x="2117921" y="1028052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117921" y="1028052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628143" y="1058344"/>
              <a:ext cx="3233065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Аналитик 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Big Data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8" name="Рисунок 4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pic>
        <p:nvPicPr>
          <p:cNvPr id="49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4739555" y="6218941"/>
            <a:ext cx="4253150" cy="517361"/>
            <a:chOff x="4759079" y="458600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4759079" y="458600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5296915" y="4608392"/>
              <a:ext cx="276383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Медиа-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планнер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739555" y="6228800"/>
            <a:ext cx="4253150" cy="517361"/>
            <a:chOff x="4747910" y="4020934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4747910" y="4020934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5254211" y="4050789"/>
              <a:ext cx="276383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Медиа-</a:t>
              </a:r>
              <a:r>
                <a:rPr lang="ru-RU" b="1" dirty="0" err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планнер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70017" y="6206159"/>
            <a:ext cx="4253150" cy="517361"/>
            <a:chOff x="2184132" y="2100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2184132" y="2100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08594" y="2115067"/>
              <a:ext cx="2126929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 err="1">
                  <a:solidFill>
                    <a:srgbClr val="FFFFFF"/>
                  </a:solidFill>
                </a:rPr>
                <a:t>Таргетолог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50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9C7E3F1C-B24A-4A3A-8F88-2F0A9C8878C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4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showWhenStopped="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8" grpId="0"/>
      <p:bldP spid="10" grpId="0"/>
      <p:bldP spid="46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E05C6E06-5B30-49E5-A78E-9AD25BEAE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723"/>
          <a:stretch/>
        </p:blipFill>
        <p:spPr>
          <a:xfrm>
            <a:off x="-17936" y="-99392"/>
            <a:ext cx="9161936" cy="69573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827584" y="5125152"/>
            <a:ext cx="20295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Тьютор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709927"/>
            <a:ext cx="58655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+mj-lt"/>
              </a:rPr>
              <a:t>неформальная педагогическая должность.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Синонимы: репетитор, частный преподаватель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819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972F29F-7398-41F5-B77A-755C22BEA9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3837"/>
            <a:ext cx="9162449" cy="68718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3571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 err="1">
                <a:solidFill>
                  <a:schemeClr val="bg1"/>
                </a:solidFill>
                <a:latin typeface="+mj-lt"/>
              </a:rPr>
              <a:t>Медиапланер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61248"/>
            <a:ext cx="58786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специалист, отвечающий за подготовку данных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на различных электронных носителях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243922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6E2277C-D7DD-48A9-AC97-1F22A6F9C28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44081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cap="all" spc="70" dirty="0">
                <a:solidFill>
                  <a:schemeClr val="bg1"/>
                </a:solidFill>
                <a:latin typeface="+mj-lt"/>
              </a:rPr>
              <a:t>SMM-</a:t>
            </a:r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специалист 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9CE7C1-7203-41A3-A762-BC56C65C78DB}"/>
              </a:ext>
            </a:extLst>
          </p:cNvPr>
          <p:cNvSpPr txBox="1"/>
          <p:nvPr/>
        </p:nvSpPr>
        <p:spPr>
          <a:xfrm>
            <a:off x="911404" y="5661248"/>
            <a:ext cx="72938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специалист,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+mj-lt"/>
              </a:rPr>
              <a:t>который занимается продвижением компании,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ее бренда, товаров и услуг в социальных сетях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883187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0" y="-26988"/>
            <a:ext cx="0" cy="6858001"/>
          </a:xfrm>
          <a:prstGeom prst="line">
            <a:avLst/>
          </a:prstGeom>
          <a:noFill/>
          <a:ln w="38100">
            <a:solidFill>
              <a:srgbClr val="05023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755576" y="2830512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4000" b="1" dirty="0"/>
              <a:t>Вы выиграли</a:t>
            </a:r>
            <a:r>
              <a:rPr lang="en-US" sz="4000" b="1" dirty="0"/>
              <a:t>!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392531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CA93DF3-AAD1-42B8-91A2-A624FCD5E0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899592" y="5125152"/>
            <a:ext cx="23766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Рекрутер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709927"/>
            <a:ext cx="75779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+mj-lt"/>
              </a:rPr>
              <a:t>специалист, который занимается подбором кадров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для компании, где он работает сам, или для фирм-заказчиков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524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0FB4964-751A-48D5-AE60-DF67A00099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02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5678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Медиатор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581689"/>
            <a:ext cx="68818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профессиональный посредник,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выступающий третьей стороной при разрешении спора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и помогающий оппонентам достигнуть соглашения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068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829816" y="4021239"/>
            <a:ext cx="7497349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latin typeface="Arial Narrow" panose="020B0606020202030204" pitchFamily="34" charset="0"/>
              </a:rPr>
              <a:t>Этот специалист выявляет угрозы и риски потери данных, вырабатывает и внедряет меры противодействия угрозам и решения для защиты от потери информации; обеспечивает сохранность и конфиденциальность данных; участвует в разработке и внедрении IT-решений</a:t>
            </a:r>
            <a:endParaRPr lang="ru-RU" sz="1800" b="1" dirty="0">
              <a:solidFill>
                <a:srgbClr val="FFFFFF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8184" y="5508302"/>
            <a:ext cx="2543132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Web - </a:t>
            </a:r>
            <a:r>
              <a:rPr lang="ru-RU" sz="18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разработчик</a:t>
            </a:r>
            <a:endParaRPr lang="ru-RU" sz="1800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717" y="6239377"/>
            <a:ext cx="3967433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sz="1700" b="1" dirty="0">
                <a:solidFill>
                  <a:srgbClr val="FFFFFF"/>
                </a:solidFill>
              </a:rPr>
              <a:t>Специалист по кибербезопасности</a:t>
            </a:r>
            <a:endParaRPr lang="ru-RU" sz="1700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874097" y="5521293"/>
            <a:ext cx="202337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 : </a:t>
            </a:r>
            <a:r>
              <a:rPr lang="en-US" sz="18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Web - </a:t>
            </a:r>
            <a:r>
              <a:rPr lang="ru-RU" sz="18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мастер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01337" y="6239377"/>
            <a:ext cx="2011576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sz="1800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Тестировщик</a:t>
            </a:r>
            <a:endParaRPr lang="ru-RU" sz="1800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84990" y="3068960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40540" y="5689980"/>
            <a:ext cx="4732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8460" y="5508302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552096" y="1086272"/>
              <a:ext cx="2543132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Web -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разработчик</a:t>
              </a:r>
              <a:endParaRPr lang="ru-RU" sz="18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2676" y="5499058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332190" y="3083418"/>
              <a:ext cx="194643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en-US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Web -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мастер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78460" y="5499381"/>
            <a:ext cx="4253150" cy="518514"/>
            <a:chOff x="2426171" y="1600997"/>
            <a:chExt cx="4253150" cy="518514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576264" y="1600997"/>
              <a:ext cx="2543132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Web -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разработчик</a:t>
              </a:r>
              <a:endParaRPr lang="ru-RU" sz="18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716016" y="5516628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25378" y="538750"/>
              <a:ext cx="1946430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en-US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Web -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мастер</a:t>
              </a:r>
              <a:endParaRPr lang="ru-RU" sz="18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85120" y="6214612"/>
            <a:ext cx="4253150" cy="520541"/>
            <a:chOff x="2292695" y="2417690"/>
            <a:chExt cx="4253150" cy="52054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420781" y="2417690"/>
              <a:ext cx="396743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sz="1700" b="1" dirty="0">
                  <a:solidFill>
                    <a:srgbClr val="FFFFFF"/>
                  </a:solidFill>
                </a:rPr>
                <a:t>Специалист по кибербезопасности</a:t>
              </a:r>
              <a:endParaRPr lang="ru-RU" sz="17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22676" y="6220281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440844" y="3703825"/>
              <a:ext cx="2011576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Тестировщик</a:t>
              </a:r>
              <a:endParaRPr lang="ru-RU" sz="18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740491" y="6217791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879007" y="5672292"/>
              <a:ext cx="1966692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r>
                <a:rPr lang="en-US" sz="1800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: </a:t>
              </a:r>
              <a:r>
                <a:rPr lang="ru-RU" sz="1800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Тестировщик</a:t>
              </a:r>
              <a:endParaRPr lang="ru-RU" sz="1800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85120" y="6212498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37183" y="5632725"/>
              <a:ext cx="4065712" cy="4608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sz="1700" b="1" dirty="0">
                  <a:solidFill>
                    <a:srgbClr val="FFFFFF"/>
                  </a:solidFill>
                </a:rPr>
                <a:t>Специалист по кибербезопасности</a:t>
              </a:r>
              <a:endParaRPr lang="ru-RU" sz="1700" dirty="0">
                <a:solidFill>
                  <a:srgbClr val="FFFFFF"/>
                </a:solidFill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0D4CC7C2-017D-44C4-A5AC-290B498FCC93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66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  <p:bldP spid="10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2"/>
          <p:cNvSpPr txBox="1">
            <a:spLocks noChangeArrowheads="1"/>
          </p:cNvSpPr>
          <p:nvPr/>
        </p:nvSpPr>
        <p:spPr bwMode="auto">
          <a:xfrm>
            <a:off x="755576" y="4021239"/>
            <a:ext cx="7704856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800" b="1" dirty="0">
                <a:latin typeface="Arial Narrow" panose="020B0606020202030204" pitchFamily="34" charset="0"/>
              </a:rPr>
              <a:t>Специалист по продвижению продукции в розничной торговле. Основная его задача – поддерживать положительный имидж своей фирмы, обеспечивать выгодное расположение продукции на магазинных полках, отслеживать ее постоянное наличие в продаже</a:t>
            </a:r>
            <a:endParaRPr lang="ru-RU" sz="1800" b="1" dirty="0">
              <a:solidFill>
                <a:srgbClr val="FFFFFF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altLang="ru-RU" sz="1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25223" y="5530125"/>
            <a:ext cx="2579039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A:</a:t>
            </a:r>
            <a:r>
              <a:rPr lang="en-US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Мерчандайзер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9776" y="6240124"/>
            <a:ext cx="1717458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B: </a:t>
            </a:r>
            <a:r>
              <a:rPr lang="ru-RU" b="1" dirty="0">
                <a:solidFill>
                  <a:srgbClr val="FFFFFF"/>
                </a:solidFill>
              </a:rPr>
              <a:t>Лоббист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47237" y="5530125"/>
            <a:ext cx="263482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Индент - агент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39654" y="6260074"/>
            <a:ext cx="2001574" cy="4608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solidFill>
                  <a:srgbClr val="FFC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D: </a:t>
            </a:r>
            <a:r>
              <a:rPr lang="ru-RU" b="1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Менеджер</a:t>
            </a:r>
            <a:endParaRPr lang="ru-RU" dirty="0">
              <a:solidFill>
                <a:srgbClr val="FFFFFF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0" y="260648"/>
            <a:ext cx="1368152" cy="792088"/>
            <a:chOff x="251520" y="260648"/>
            <a:chExt cx="1368152" cy="792088"/>
          </a:xfrm>
        </p:grpSpPr>
        <p:sp>
          <p:nvSpPr>
            <p:cNvPr id="2" name="Овал 1"/>
            <p:cNvSpPr/>
            <p:nvPr/>
          </p:nvSpPr>
          <p:spPr>
            <a:xfrm>
              <a:off x="251520" y="260648"/>
              <a:ext cx="1368152" cy="792088"/>
            </a:xfrm>
            <a:prstGeom prst="ellipse">
              <a:avLst/>
            </a:prstGeom>
            <a:solidFill>
              <a:srgbClr val="040231"/>
            </a:solidFill>
            <a:ln>
              <a:solidFill>
                <a:srgbClr val="040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2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65263" y="310505"/>
              <a:ext cx="940666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b="1" dirty="0">
                  <a:solidFill>
                    <a:srgbClr val="FFFFFF"/>
                  </a:solidFill>
                  <a:hlinkClick r:id="rId8" action="ppaction://hlinksldjump"/>
                </a:rPr>
                <a:t>EXIT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37233" y="1465924"/>
            <a:ext cx="1437258" cy="818358"/>
            <a:chOff x="237233" y="1465924"/>
            <a:chExt cx="1437258" cy="818358"/>
          </a:xfrm>
        </p:grpSpPr>
        <p:sp>
          <p:nvSpPr>
            <p:cNvPr id="16" name="Овал 15"/>
            <p:cNvSpPr/>
            <p:nvPr/>
          </p:nvSpPr>
          <p:spPr>
            <a:xfrm>
              <a:off x="237233" y="1465924"/>
              <a:ext cx="1437258" cy="818358"/>
            </a:xfrm>
            <a:prstGeom prst="ellipse">
              <a:avLst/>
            </a:prstGeom>
            <a:solidFill>
              <a:srgbClr val="040231"/>
            </a:solidFill>
            <a:ln w="38100">
              <a:solidFill>
                <a:srgbClr val="0099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66403" y="1536981"/>
              <a:ext cx="1010393" cy="692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2pPr>
              <a:lvl3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3pPr>
              <a:lvl4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4pPr>
              <a:lvl5pPr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ru-RU" b="1" dirty="0">
                  <a:solidFill>
                    <a:srgbClr val="FFFFFF"/>
                  </a:solidFill>
                </a:rPr>
                <a:t>50:50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sp>
        <p:nvSpPr>
          <p:cNvPr id="19" name="Овал 18"/>
          <p:cNvSpPr/>
          <p:nvPr/>
        </p:nvSpPr>
        <p:spPr>
          <a:xfrm>
            <a:off x="251520" y="2708920"/>
            <a:ext cx="1440160" cy="792088"/>
          </a:xfrm>
          <a:prstGeom prst="ellipse">
            <a:avLst/>
          </a:prstGeom>
          <a:noFill/>
          <a:ln w="57150">
            <a:solidFill>
              <a:srgbClr val="0099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54249" y="2780928"/>
            <a:ext cx="1584176" cy="216024"/>
          </a:xfrm>
          <a:prstGeom prst="rect">
            <a:avLst/>
          </a:prstGeom>
          <a:solidFill>
            <a:srgbClr val="CC9F0F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449" y="635044"/>
            <a:ext cx="5173912" cy="2845652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4321490" y="5724682"/>
            <a:ext cx="4732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50" dirty="0">
                <a:ln w="0">
                  <a:solidFill>
                    <a:srgbClr val="CC9F0F"/>
                  </a:solidFill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2534099"/>
            <a:ext cx="1747470" cy="1092142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86009" y="5501891"/>
            <a:ext cx="4253150" cy="517361"/>
            <a:chOff x="2420509" y="1055991"/>
            <a:chExt cx="4253150" cy="517361"/>
          </a:xfrm>
        </p:grpSpPr>
        <p:sp>
          <p:nvSpPr>
            <p:cNvPr id="23" name="Полилиния 22"/>
            <p:cNvSpPr/>
            <p:nvPr/>
          </p:nvSpPr>
          <p:spPr>
            <a:xfrm>
              <a:off x="2420509" y="1055991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756972" y="1070918"/>
              <a:ext cx="259667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Мерчандайзер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23815" y="5501890"/>
            <a:ext cx="4253150" cy="517361"/>
            <a:chOff x="2184132" y="3051460"/>
            <a:chExt cx="4253150" cy="517361"/>
          </a:xfrm>
        </p:grpSpPr>
        <p:sp>
          <p:nvSpPr>
            <p:cNvPr id="20" name="Полилиния 19"/>
            <p:cNvSpPr/>
            <p:nvPr/>
          </p:nvSpPr>
          <p:spPr>
            <a:xfrm>
              <a:off x="2184132" y="305146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404470" y="3086431"/>
              <a:ext cx="263482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Индент - агент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8" name="Рисунок 37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928694" cy="928694"/>
          </a:xfrm>
          <a:prstGeom prst="rect">
            <a:avLst/>
          </a:prstGeom>
        </p:spPr>
      </p:pic>
      <p:pic>
        <p:nvPicPr>
          <p:cNvPr id="39" name="Рисунок 38" descr="красный крестик.pn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244" y="2626130"/>
            <a:ext cx="928694" cy="928694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4732715" y="5505288"/>
            <a:ext cx="4253150" cy="517361"/>
            <a:chOff x="2473100" y="526107"/>
            <a:chExt cx="4253150" cy="517361"/>
          </a:xfrm>
        </p:grpSpPr>
        <p:sp>
          <p:nvSpPr>
            <p:cNvPr id="27" name="Полилиния 26"/>
            <p:cNvSpPr/>
            <p:nvPr/>
          </p:nvSpPr>
          <p:spPr>
            <a:xfrm>
              <a:off x="2473100" y="526107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684207" y="569287"/>
              <a:ext cx="263482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Индент - агент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94909" y="5508265"/>
            <a:ext cx="4253150" cy="517361"/>
            <a:chOff x="200025" y="5625215"/>
            <a:chExt cx="4253150" cy="517361"/>
          </a:xfrm>
        </p:grpSpPr>
        <p:sp>
          <p:nvSpPr>
            <p:cNvPr id="26" name="Полилиния 25"/>
            <p:cNvSpPr/>
            <p:nvPr/>
          </p:nvSpPr>
          <p:spPr>
            <a:xfrm>
              <a:off x="200025" y="562521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514008" y="5655070"/>
              <a:ext cx="2596673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A:</a:t>
              </a:r>
              <a:r>
                <a:rPr lang="en-US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Мерчандайзер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5" name="Приложение 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1670" y="214290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76450" y="6215432"/>
            <a:ext cx="4253150" cy="517361"/>
            <a:chOff x="2292695" y="2420870"/>
            <a:chExt cx="4253150" cy="517361"/>
          </a:xfrm>
        </p:grpSpPr>
        <p:sp>
          <p:nvSpPr>
            <p:cNvPr id="24" name="Полилиния 23"/>
            <p:cNvSpPr/>
            <p:nvPr/>
          </p:nvSpPr>
          <p:spPr>
            <a:xfrm>
              <a:off x="2292695" y="242087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2578470" y="2466029"/>
              <a:ext cx="171745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Лоббист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86009" y="6203444"/>
            <a:ext cx="4253150" cy="517361"/>
            <a:chOff x="4714354" y="5649140"/>
            <a:chExt cx="4253150" cy="517361"/>
          </a:xfrm>
        </p:grpSpPr>
        <p:sp>
          <p:nvSpPr>
            <p:cNvPr id="29" name="Полилиния 28"/>
            <p:cNvSpPr/>
            <p:nvPr/>
          </p:nvSpPr>
          <p:spPr>
            <a:xfrm>
              <a:off x="4714354" y="564914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4972070" y="5701876"/>
              <a:ext cx="1717458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B: </a:t>
              </a:r>
              <a:r>
                <a:rPr lang="ru-RU" b="1" dirty="0">
                  <a:solidFill>
                    <a:srgbClr val="FFFFFF"/>
                  </a:solidFill>
                </a:rPr>
                <a:t>Лоббист</a:t>
              </a:r>
              <a:endParaRPr lang="ru-RU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732715" y="6217150"/>
            <a:ext cx="4253150" cy="517361"/>
            <a:chOff x="2326830" y="3686255"/>
            <a:chExt cx="4253150" cy="517361"/>
          </a:xfrm>
        </p:grpSpPr>
        <p:sp>
          <p:nvSpPr>
            <p:cNvPr id="25" name="Полилиния 24"/>
            <p:cNvSpPr/>
            <p:nvPr/>
          </p:nvSpPr>
          <p:spPr>
            <a:xfrm>
              <a:off x="2326830" y="3686255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ln w="57150">
              <a:solidFill>
                <a:srgbClr val="0169FF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0000"/>
                </a:solidFill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2538392" y="3729515"/>
              <a:ext cx="200157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Менеджер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759256" y="6217150"/>
            <a:ext cx="4253150" cy="517361"/>
            <a:chOff x="2426171" y="1602150"/>
            <a:chExt cx="4253150" cy="517361"/>
          </a:xfrm>
        </p:grpSpPr>
        <p:sp>
          <p:nvSpPr>
            <p:cNvPr id="28" name="Полилиния 27"/>
            <p:cNvSpPr/>
            <p:nvPr/>
          </p:nvSpPr>
          <p:spPr>
            <a:xfrm>
              <a:off x="2426171" y="1602150"/>
              <a:ext cx="4253150" cy="517361"/>
            </a:xfrm>
            <a:custGeom>
              <a:avLst/>
              <a:gdLst>
                <a:gd name="connsiteX0" fmla="*/ 0 w 4258492"/>
                <a:gd name="connsiteY0" fmla="*/ 252548 h 505097"/>
                <a:gd name="connsiteX1" fmla="*/ 0 w 4258492"/>
                <a:gd name="connsiteY1" fmla="*/ 252548 h 505097"/>
                <a:gd name="connsiteX2" fmla="*/ 243840 w 4258492"/>
                <a:gd name="connsiteY2" fmla="*/ 17417 h 505097"/>
                <a:gd name="connsiteX3" fmla="*/ 3979818 w 4258492"/>
                <a:gd name="connsiteY3" fmla="*/ 0 h 505097"/>
                <a:gd name="connsiteX4" fmla="*/ 4258492 w 4258492"/>
                <a:gd name="connsiteY4" fmla="*/ 243840 h 505097"/>
                <a:gd name="connsiteX5" fmla="*/ 3988526 w 4258492"/>
                <a:gd name="connsiteY5" fmla="*/ 496388 h 505097"/>
                <a:gd name="connsiteX6" fmla="*/ 243840 w 4258492"/>
                <a:gd name="connsiteY6" fmla="*/ 505097 h 505097"/>
                <a:gd name="connsiteX7" fmla="*/ 0 w 4258492"/>
                <a:gd name="connsiteY7" fmla="*/ 252548 h 50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58492" h="505097">
                  <a:moveTo>
                    <a:pt x="0" y="252548"/>
                  </a:moveTo>
                  <a:lnTo>
                    <a:pt x="0" y="252548"/>
                  </a:lnTo>
                  <a:lnTo>
                    <a:pt x="243840" y="17417"/>
                  </a:lnTo>
                  <a:lnTo>
                    <a:pt x="3979818" y="0"/>
                  </a:lnTo>
                  <a:lnTo>
                    <a:pt x="4258492" y="243840"/>
                  </a:lnTo>
                  <a:lnTo>
                    <a:pt x="3988526" y="496388"/>
                  </a:lnTo>
                  <a:lnTo>
                    <a:pt x="243840" y="505097"/>
                  </a:lnTo>
                  <a:lnTo>
                    <a:pt x="0" y="252548"/>
                  </a:lnTo>
                  <a:close/>
                </a:path>
              </a:pathLst>
            </a:custGeom>
            <a:solidFill>
              <a:srgbClr val="FF0000"/>
            </a:solidFill>
            <a:ln w="57150">
              <a:solidFill>
                <a:srgbClr val="0169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637733" y="1630382"/>
              <a:ext cx="2001574" cy="4608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US" b="1" dirty="0">
                  <a:solidFill>
                    <a:srgbClr val="FFC000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D: </a:t>
              </a:r>
              <a:r>
                <a:rPr lang="ru-RU" b="1" dirty="0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Менеджер</a:t>
              </a:r>
              <a:endParaRPr lang="ru-RU" dirty="0">
                <a:solidFill>
                  <a:srgbClr val="FFFFFF"/>
                </a:solidFill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1495827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7" name="Rectangle 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705966" y="2712408"/>
            <a:ext cx="940666" cy="69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b="1" dirty="0">
                <a:solidFill>
                  <a:srgbClr val="FFFFFF"/>
                </a:solidFill>
              </a:rPr>
              <a:t>- 500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4DAF9B12-36A4-472F-9EE4-B6DD948DBBA6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545" b="93555" l="3871" r="93656">
                        <a14:foregroundMark x1="21398" y1="19334" x2="21398" y2="19334"/>
                        <a14:foregroundMark x1="20968" y1="19979" x2="20968" y2="19979"/>
                        <a14:foregroundMark x1="20968" y1="19979" x2="20968" y2="19979"/>
                        <a14:foregroundMark x1="20645" y1="19764" x2="20645" y2="19764"/>
                        <a14:foregroundMark x1="20430" y1="19119" x2="20430" y2="19119"/>
                        <a14:foregroundMark x1="20645" y1="18582" x2="20645" y2="18582"/>
                        <a14:foregroundMark x1="16452" y1="23093" x2="16452" y2="23093"/>
                        <a14:foregroundMark x1="16452" y1="23093" x2="16452" y2="23093"/>
                        <a14:foregroundMark x1="16452" y1="23093" x2="16452" y2="23093"/>
                        <a14:foregroundMark x1="13871" y1="29323" x2="13871" y2="29323"/>
                        <a14:foregroundMark x1="13871" y1="29323" x2="13871" y2="29323"/>
                        <a14:foregroundMark x1="14731" y1="29001" x2="15806" y2="27927"/>
                        <a14:foregroundMark x1="15806" y1="27712" x2="15806" y2="27712"/>
                        <a14:foregroundMark x1="20645" y1="18367" x2="20645" y2="18367"/>
                        <a14:foregroundMark x1="20645" y1="17723" x2="20645" y2="16864"/>
                        <a14:foregroundMark x1="20430" y1="15789" x2="20430" y2="15789"/>
                        <a14:foregroundMark x1="20430" y1="15252" x2="20430" y2="15252"/>
                        <a14:foregroundMark x1="32473" y1="9989" x2="32473" y2="9989"/>
                        <a14:foregroundMark x1="32473" y1="9560" x2="32473" y2="9560"/>
                        <a14:foregroundMark x1="31613" y1="9560" x2="31613" y2="9560"/>
                        <a14:foregroundMark x1="34731" y1="8915" x2="35591" y2="8593"/>
                        <a14:foregroundMark x1="38710" y1="7519" x2="38710" y2="7519"/>
                        <a14:foregroundMark x1="41075" y1="7089" x2="41075" y2="7089"/>
                        <a14:foregroundMark x1="43333" y1="7089" x2="43333" y2="7089"/>
                        <a14:foregroundMark x1="43333" y1="7089" x2="43333" y2="7089"/>
                        <a14:foregroundMark x1="42903" y1="6874" x2="42903" y2="6874"/>
                        <a14:foregroundMark x1="49140" y1="7089" x2="49140" y2="7089"/>
                        <a14:foregroundMark x1="49140" y1="7089" x2="49140" y2="7089"/>
                        <a14:foregroundMark x1="46667" y1="9774" x2="46667" y2="9774"/>
                        <a14:foregroundMark x1="47312" y1="10634" x2="47312" y2="10634"/>
                        <a14:foregroundMark x1="46022" y1="11063" x2="46022" y2="11063"/>
                        <a14:foregroundMark x1="44946" y1="10204" x2="44409" y2="9560"/>
                        <a14:foregroundMark x1="39785" y1="9345" x2="39785" y2="9345"/>
                        <a14:foregroundMark x1="37957" y1="9774" x2="37312" y2="9989"/>
                        <a14:foregroundMark x1="36022" y1="11278" x2="36022" y2="11278"/>
                        <a14:foregroundMark x1="36667" y1="12889" x2="36667" y2="12889"/>
                        <a14:foregroundMark x1="36882" y1="13534" x2="36882" y2="13534"/>
                        <a14:foregroundMark x1="35591" y1="12245" x2="35591" y2="12245"/>
                        <a14:foregroundMark x1="36022" y1="11923" x2="36022" y2="11923"/>
                        <a14:foregroundMark x1="36022" y1="11063" x2="36022" y2="11063"/>
                        <a14:foregroundMark x1="32258" y1="13104" x2="32258" y2="13104"/>
                        <a14:foregroundMark x1="33333" y1="14393" x2="33333" y2="14393"/>
                        <a14:foregroundMark x1="34409" y1="13319" x2="34409" y2="13319"/>
                        <a14:foregroundMark x1="34409" y1="13319" x2="34409" y2="13319"/>
                        <a14:foregroundMark x1="34194" y1="12030" x2="34194" y2="12030"/>
                        <a14:foregroundMark x1="34194" y1="11063" x2="34194" y2="11063"/>
                        <a14:foregroundMark x1="41290" y1="10419" x2="41290" y2="10419"/>
                        <a14:foregroundMark x1="41398" y1="10419" x2="41398" y2="10419"/>
                        <a14:foregroundMark x1="42258" y1="9989" x2="42258" y2="9989"/>
                        <a14:foregroundMark x1="42258" y1="9345" x2="42258" y2="9345"/>
                        <a14:foregroundMark x1="53548" y1="9774" x2="53548" y2="9774"/>
                        <a14:foregroundMark x1="53333" y1="8700" x2="53333" y2="7948"/>
                        <a14:foregroundMark x1="53333" y1="7734" x2="53333" y2="7734"/>
                        <a14:foregroundMark x1="53333" y1="7734" x2="53333" y2="7734"/>
                        <a14:foregroundMark x1="49570" y1="6015" x2="49570" y2="6015"/>
                        <a14:foregroundMark x1="48495" y1="3545" x2="48495" y2="3545"/>
                        <a14:foregroundMark x1="47957" y1="4404" x2="47957" y2="4404"/>
                        <a14:foregroundMark x1="30215" y1="13534" x2="30215" y2="13534"/>
                        <a14:foregroundMark x1="30215" y1="13534" x2="30215" y2="13534"/>
                        <a14:foregroundMark x1="30215" y1="13534" x2="30215" y2="13534"/>
                        <a14:foregroundMark x1="49140" y1="48765" x2="49140" y2="48765"/>
                        <a14:foregroundMark x1="49570" y1="48765" x2="49570" y2="48765"/>
                        <a14:foregroundMark x1="49140" y1="48765" x2="49140" y2="48765"/>
                        <a14:foregroundMark x1="49140" y1="48765" x2="48280" y2="49194"/>
                        <a14:foregroundMark x1="46452" y1="50054" x2="46452" y2="50054"/>
                        <a14:foregroundMark x1="46452" y1="49624" x2="46452" y2="49624"/>
                        <a14:foregroundMark x1="45591" y1="48765" x2="45591" y2="48765"/>
                        <a14:foregroundMark x1="44409" y1="47691" x2="44409" y2="47691"/>
                        <a14:foregroundMark x1="44409" y1="45435" x2="45161" y2="44576"/>
                        <a14:foregroundMark x1="45376" y1="43931" x2="45376" y2="43931"/>
                        <a14:foregroundMark x1="45806" y1="49624" x2="45806" y2="49624"/>
                        <a14:foregroundMark x1="45806" y1="49194" x2="46452" y2="48980"/>
                        <a14:foregroundMark x1="46452" y1="48980" x2="46452" y2="48980"/>
                        <a14:foregroundMark x1="46452" y1="48980" x2="46452" y2="48980"/>
                        <a14:foregroundMark x1="46667" y1="49624" x2="46667" y2="50161"/>
                        <a14:foregroundMark x1="47957" y1="52095" x2="48710" y2="52095"/>
                        <a14:foregroundMark x1="48925" y1="52095" x2="49570" y2="52095"/>
                        <a14:foregroundMark x1="50645" y1="52095" x2="51828" y2="51880"/>
                        <a14:foregroundMark x1="52688" y1="51020" x2="52688" y2="50376"/>
                        <a14:foregroundMark x1="52258" y1="48765" x2="52258" y2="48765"/>
                        <a14:foregroundMark x1="50860" y1="46831" x2="50860" y2="46831"/>
                        <a14:foregroundMark x1="55054" y1="50806" x2="55054" y2="50806"/>
                        <a14:foregroundMark x1="55054" y1="50806" x2="55054" y2="50806"/>
                        <a14:foregroundMark x1="55161" y1="49839" x2="55161" y2="49839"/>
                        <a14:foregroundMark x1="55161" y1="49409" x2="55806" y2="49194"/>
                        <a14:foregroundMark x1="56452" y1="49194" x2="57312" y2="49194"/>
                        <a14:foregroundMark x1="58172" y1="49194" x2="58710" y2="48980"/>
                        <a14:foregroundMark x1="59570" y1="48980" x2="59570" y2="48980"/>
                        <a14:foregroundMark x1="59785" y1="48980" x2="59785" y2="48980"/>
                        <a14:foregroundMark x1="60000" y1="48980" x2="60000" y2="48980"/>
                        <a14:foregroundMark x1="62903" y1="50054" x2="62903" y2="50054"/>
                        <a14:foregroundMark x1="62688" y1="49839" x2="62688" y2="49839"/>
                        <a14:foregroundMark x1="63118" y1="49194" x2="63333" y2="48550"/>
                        <a14:foregroundMark x1="63333" y1="47905" x2="63333" y2="46617"/>
                        <a14:foregroundMark x1="63333" y1="46294" x2="63333" y2="46294"/>
                        <a14:foregroundMark x1="62903" y1="46294" x2="62903" y2="47046"/>
                        <a14:foregroundMark x1="63333" y1="49194" x2="63548" y2="50054"/>
                        <a14:foregroundMark x1="63548" y1="51450" x2="63548" y2="51450"/>
                        <a14:foregroundMark x1="63978" y1="52524" x2="66022" y2="52739"/>
                        <a14:foregroundMark x1="67742" y1="52954" x2="68602" y2="52954"/>
                        <a14:foregroundMark x1="70860" y1="48550" x2="71290" y2="47905"/>
                        <a14:foregroundMark x1="71290" y1="47905" x2="71290" y2="47905"/>
                        <a14:foregroundMark x1="70860" y1="49194" x2="71075" y2="49839"/>
                        <a14:foregroundMark x1="71290" y1="51235" x2="71290" y2="51235"/>
                        <a14:foregroundMark x1="80000" y1="49409" x2="80645" y2="49409"/>
                        <a14:foregroundMark x1="81075" y1="49194" x2="81075" y2="49194"/>
                        <a14:foregroundMark x1="81290" y1="49194" x2="81290" y2="49194"/>
                        <a14:foregroundMark x1="81720" y1="52739" x2="81720" y2="52739"/>
                        <a14:foregroundMark x1="81720" y1="52524" x2="81720" y2="52524"/>
                        <a14:foregroundMark x1="82151" y1="52309" x2="82151" y2="52309"/>
                        <a14:foregroundMark x1="82366" y1="52095" x2="82366" y2="52095"/>
                        <a14:foregroundMark x1="82366" y1="52095" x2="82366" y2="52095"/>
                        <a14:foregroundMark x1="82903" y1="51880" x2="82903" y2="51880"/>
                        <a14:foregroundMark x1="83118" y1="51880" x2="83118" y2="51880"/>
                        <a14:foregroundMark x1="83548" y1="51665" x2="84194" y2="51235"/>
                        <a14:foregroundMark x1="84194" y1="51020" x2="84194" y2="51020"/>
                        <a14:foregroundMark x1="84194" y1="50591" x2="84409" y2="50054"/>
                        <a14:foregroundMark x1="84409" y1="49839" x2="84409" y2="49839"/>
                        <a14:foregroundMark x1="84194" y1="48765" x2="84194" y2="48765"/>
                        <a14:foregroundMark x1="83978" y1="47905" x2="83763" y2="47046"/>
                        <a14:foregroundMark x1="83333" y1="46831" x2="82903" y2="46294"/>
                        <a14:foregroundMark x1="87312" y1="51020" x2="87527" y2="50376"/>
                        <a14:foregroundMark x1="87527" y1="50376" x2="87527" y2="50376"/>
                        <a14:foregroundMark x1="87097" y1="48980" x2="87097" y2="47691"/>
                        <a14:foregroundMark x1="87097" y1="47476" x2="87097" y2="47476"/>
                        <a14:foregroundMark x1="88817" y1="48335" x2="88817" y2="48335"/>
                        <a14:foregroundMark x1="89462" y1="48765" x2="89462" y2="48765"/>
                        <a14:foregroundMark x1="90215" y1="50054" x2="90430" y2="50806"/>
                        <a14:foregroundMark x1="90215" y1="52524" x2="90215" y2="52524"/>
                        <a14:foregroundMark x1="90215" y1="52524" x2="90215" y2="52524"/>
                        <a14:foregroundMark x1="91075" y1="52309" x2="91075" y2="52309"/>
                        <a14:foregroundMark x1="91505" y1="51235" x2="91505" y2="51235"/>
                        <a14:foregroundMark x1="92151" y1="49624" x2="92151" y2="49624"/>
                        <a14:foregroundMark x1="92581" y1="49409" x2="92581" y2="49409"/>
                        <a14:foregroundMark x1="92581" y1="49409" x2="92581" y2="49409"/>
                        <a14:foregroundMark x1="93011" y1="48550" x2="93011" y2="48550"/>
                        <a14:foregroundMark x1="93763" y1="49409" x2="93763" y2="49409"/>
                        <a14:foregroundMark x1="93763" y1="47905" x2="93763" y2="47905"/>
                        <a14:foregroundMark x1="93333" y1="47691" x2="93118" y2="47046"/>
                        <a14:foregroundMark x1="46237" y1="54780" x2="46882" y2="54780"/>
                        <a14:foregroundMark x1="47097" y1="54350" x2="48172" y2="53706"/>
                        <a14:foregroundMark x1="49570" y1="54350" x2="49570" y2="54350"/>
                        <a14:foregroundMark x1="42473" y1="51880" x2="42473" y2="50806"/>
                        <a14:foregroundMark x1="42473" y1="50376" x2="42473" y2="49624"/>
                        <a14:foregroundMark x1="42473" y1="49194" x2="42473" y2="47905"/>
                        <a14:foregroundMark x1="42473" y1="47691" x2="42473" y2="47691"/>
                        <a14:foregroundMark x1="41398" y1="48550" x2="41398" y2="48550"/>
                        <a14:foregroundMark x1="40215" y1="49194" x2="38710" y2="49194"/>
                        <a14:foregroundMark x1="37312" y1="49624" x2="37312" y2="49624"/>
                        <a14:foregroundMark x1="34516" y1="50054" x2="34516" y2="50054"/>
                        <a14:foregroundMark x1="34409" y1="48765" x2="34409" y2="47691"/>
                        <a14:foregroundMark x1="34194" y1="47046" x2="33118" y2="46294"/>
                        <a14:foregroundMark x1="31398" y1="46294" x2="31398" y2="46294"/>
                        <a14:foregroundMark x1="31183" y1="46509" x2="31183" y2="46509"/>
                        <a14:foregroundMark x1="30860" y1="49194" x2="30860" y2="49839"/>
                        <a14:foregroundMark x1="30430" y1="51450" x2="29140" y2="51665"/>
                        <a14:foregroundMark x1="24301" y1="51880" x2="24301" y2="51880"/>
                        <a14:foregroundMark x1="23333" y1="47476" x2="23333" y2="47476"/>
                        <a14:foregroundMark x1="21828" y1="47691" x2="21828" y2="47691"/>
                        <a14:foregroundMark x1="21828" y1="49409" x2="22043" y2="50054"/>
                        <a14:foregroundMark x1="22043" y1="50054" x2="22043" y2="50054"/>
                        <a14:foregroundMark x1="21828" y1="50806" x2="21828" y2="50806"/>
                        <a14:foregroundMark x1="20215" y1="52095" x2="20215" y2="52095"/>
                        <a14:foregroundMark x1="26022" y1="48550" x2="26022" y2="48550"/>
                        <a14:foregroundMark x1="18065" y1="51880" x2="18065" y2="51880"/>
                        <a14:foregroundMark x1="17634" y1="49839" x2="18065" y2="48550"/>
                        <a14:foregroundMark x1="18065" y1="47691" x2="18065" y2="47691"/>
                        <a14:foregroundMark x1="17634" y1="47261" x2="15591" y2="47476"/>
                        <a14:foregroundMark x1="10000" y1="51020" x2="10000" y2="51020"/>
                        <a14:foregroundMark x1="10000" y1="51235" x2="10000" y2="51235"/>
                        <a14:foregroundMark x1="9570" y1="48980" x2="9570" y2="48980"/>
                        <a14:foregroundMark x1="8925" y1="48550" x2="8925" y2="48550"/>
                        <a14:foregroundMark x1="8065" y1="48120" x2="6452" y2="48120"/>
                        <a14:foregroundMark x1="5376" y1="48120" x2="5376" y2="48120"/>
                        <a14:foregroundMark x1="4731" y1="48980" x2="4731" y2="48980"/>
                        <a14:foregroundMark x1="3871" y1="50591" x2="3871" y2="50591"/>
                        <a14:foregroundMark x1="6667" y1="50376" x2="6667" y2="50376"/>
                        <a14:foregroundMark x1="6882" y1="50376" x2="6882" y2="50376"/>
                        <a14:foregroundMark x1="6882" y1="50806" x2="6882" y2="50806"/>
                        <a14:foregroundMark x1="7419" y1="51235" x2="7419" y2="51235"/>
                        <a14:foregroundMark x1="7634" y1="51235" x2="7634" y2="51235"/>
                        <a14:foregroundMark x1="8065" y1="50806" x2="8065" y2="50806"/>
                        <a14:foregroundMark x1="7849" y1="50054" x2="7849" y2="50054"/>
                        <a14:foregroundMark x1="8280" y1="49409" x2="8280" y2="49409"/>
                        <a14:foregroundMark x1="14301" y1="51020" x2="14301" y2="51020"/>
                        <a14:foregroundMark x1="13118" y1="51020" x2="13118" y2="51020"/>
                        <a14:foregroundMark x1="13118" y1="51020" x2="13118" y2="51020"/>
                        <a14:foregroundMark x1="13118" y1="49409" x2="13118" y2="49409"/>
                        <a14:foregroundMark x1="24301" y1="47476" x2="24301" y2="47476"/>
                        <a14:foregroundMark x1="26022" y1="47046" x2="26022" y2="47046"/>
                        <a14:foregroundMark x1="26882" y1="47046" x2="26882" y2="47046"/>
                        <a14:foregroundMark x1="26882" y1="48550" x2="26882" y2="48550"/>
                        <a14:foregroundMark x1="37097" y1="52309" x2="37097" y2="52309"/>
                        <a14:foregroundMark x1="37312" y1="51235" x2="37312" y2="51235"/>
                        <a14:foregroundMark x1="37957" y1="50806" x2="37957" y2="50806"/>
                        <a14:foregroundMark x1="38280" y1="49409" x2="38280" y2="48765"/>
                        <a14:foregroundMark x1="38065" y1="47905" x2="38065" y2="47905"/>
                        <a14:foregroundMark x1="47097" y1="45650" x2="47097" y2="45650"/>
                        <a14:foregroundMark x1="47097" y1="44791" x2="48495" y2="44361"/>
                        <a14:foregroundMark x1="50645" y1="44361" x2="50645" y2="44361"/>
                        <a14:foregroundMark x1="51828" y1="44361" x2="53333" y2="43931"/>
                        <a14:foregroundMark x1="53978" y1="43502" x2="53978" y2="42965"/>
                        <a14:foregroundMark x1="59570" y1="52309" x2="59570" y2="52309"/>
                        <a14:foregroundMark x1="59570" y1="51665" x2="59570" y2="50806"/>
                        <a14:foregroundMark x1="59355" y1="49624" x2="59355" y2="48335"/>
                        <a14:foregroundMark x1="70645" y1="48120" x2="70645" y2="48120"/>
                        <a14:foregroundMark x1="70860" y1="47476" x2="70860" y2="47476"/>
                        <a14:foregroundMark x1="73978" y1="47476" x2="73978" y2="47476"/>
                        <a14:foregroundMark x1="74409" y1="47476" x2="74409" y2="47476"/>
                        <a14:foregroundMark x1="73978" y1="47261" x2="73978" y2="47261"/>
                        <a14:foregroundMark x1="70860" y1="46831" x2="70860" y2="46831"/>
                        <a14:foregroundMark x1="79355" y1="49839" x2="79355" y2="49839"/>
                        <a14:foregroundMark x1="79355" y1="49839" x2="79355" y2="49839"/>
                        <a14:foregroundMark x1="78172" y1="50054" x2="78172" y2="50054"/>
                        <a14:foregroundMark x1="78172" y1="49839" x2="78172" y2="49839"/>
                        <a14:foregroundMark x1="78817" y1="47905" x2="78817" y2="47905"/>
                        <a14:foregroundMark x1="79355" y1="47046" x2="79355" y2="47046"/>
                        <a14:foregroundMark x1="80000" y1="46617" x2="80000" y2="46617"/>
                        <a14:foregroundMark x1="81505" y1="46079" x2="81505" y2="46079"/>
                        <a14:foregroundMark x1="30000" y1="14393" x2="30000" y2="14393"/>
                        <a14:foregroundMark x1="30000" y1="14393" x2="30000" y2="14393"/>
                        <a14:foregroundMark x1="30000" y1="14393" x2="30000" y2="14393"/>
                        <a14:foregroundMark x1="46667" y1="8915" x2="46667" y2="8915"/>
                        <a14:foregroundMark x1="46667" y1="8915" x2="46667" y2="8915"/>
                        <a14:foregroundMark x1="46667" y1="9130" x2="46667" y2="9130"/>
                        <a14:foregroundMark x1="61505" y1="12889" x2="61505" y2="12889"/>
                        <a14:foregroundMark x1="61505" y1="12889" x2="61505" y2="12889"/>
                        <a14:foregroundMark x1="72366" y1="17723" x2="72366" y2="17723"/>
                        <a14:foregroundMark x1="72366" y1="17723" x2="72366" y2="17723"/>
                        <a14:foregroundMark x1="72473" y1="17293" x2="72473" y2="17293"/>
                        <a14:foregroundMark x1="72473" y1="17293" x2="72473" y2="17293"/>
                        <a14:foregroundMark x1="81290" y1="75832" x2="81290" y2="75832"/>
                        <a14:foregroundMark x1="81290" y1="75832" x2="81290" y2="75832"/>
                        <a14:foregroundMark x1="81505" y1="75618" x2="81505" y2="75618"/>
                        <a14:foregroundMark x1="81720" y1="75618" x2="81720" y2="75618"/>
                        <a14:foregroundMark x1="73763" y1="83351" x2="73763" y2="83351"/>
                        <a14:foregroundMark x1="73763" y1="83351" x2="73763" y2="83351"/>
                        <a14:foregroundMark x1="73118" y1="82707" x2="73118" y2="82707"/>
                        <a14:foregroundMark x1="73118" y1="82707" x2="73118" y2="82707"/>
                        <a14:foregroundMark x1="73118" y1="82707" x2="73118" y2="82707"/>
                        <a14:foregroundMark x1="72903" y1="82922" x2="72903" y2="82922"/>
                        <a14:foregroundMark x1="73118" y1="83781" x2="73118" y2="83781"/>
                        <a14:foregroundMark x1="63763" y1="89366" x2="63763" y2="89366"/>
                        <a14:foregroundMark x1="63763" y1="89366" x2="63763" y2="89366"/>
                        <a14:foregroundMark x1="63763" y1="89366" x2="63763" y2="89366"/>
                        <a14:foregroundMark x1="54839" y1="93555" x2="54839" y2="93555"/>
                        <a14:foregroundMark x1="54839" y1="93555" x2="54839" y2="93555"/>
                        <a14:foregroundMark x1="52688" y1="93126" x2="52688" y2="93126"/>
                        <a14:foregroundMark x1="47742" y1="91085" x2="47742" y2="91085"/>
                        <a14:foregroundMark x1="47742" y1="90440" x2="47742" y2="90440"/>
                        <a14:foregroundMark x1="47742" y1="90226" x2="47742" y2="90226"/>
                        <a14:foregroundMark x1="47742" y1="90011" x2="47742" y2="90011"/>
                        <a14:foregroundMark x1="36882" y1="89366" x2="36882" y2="89366"/>
                        <a14:foregroundMark x1="36667" y1="89366" x2="36667" y2="89366"/>
                        <a14:foregroundMark x1="36667" y1="89366" x2="36667" y2="89366"/>
                        <a14:foregroundMark x1="37527" y1="90655" x2="37527" y2="90655"/>
                        <a14:foregroundMark x1="37527" y1="90655" x2="37527" y2="90655"/>
                        <a14:foregroundMark x1="37527" y1="90440" x2="37527" y2="90440"/>
                        <a14:foregroundMark x1="37527" y1="90011" x2="37527" y2="90011"/>
                        <a14:foregroundMark x1="37527" y1="89366" x2="37527" y2="89366"/>
                        <a14:foregroundMark x1="38280" y1="88722" x2="38280" y2="88722"/>
                        <a14:foregroundMark x1="38495" y1="88507" x2="38495" y2="88507"/>
                        <a14:foregroundMark x1="22258" y1="80988" x2="22258" y2="80988"/>
                        <a14:foregroundMark x1="22473" y1="81418" x2="22473" y2="81418"/>
                        <a14:foregroundMark x1="22473" y1="82277" x2="22473" y2="82277"/>
                        <a14:foregroundMark x1="22043" y1="83351" x2="22043" y2="83351"/>
                        <a14:foregroundMark x1="22043" y1="83351" x2="22043" y2="83351"/>
                        <a14:foregroundMark x1="22903" y1="82707" x2="22903" y2="82707"/>
                        <a14:foregroundMark x1="22903" y1="82707" x2="22903" y2="82707"/>
                        <a14:foregroundMark x1="23118" y1="82707" x2="23118" y2="82707"/>
                        <a14:foregroundMark x1="13871" y1="72073" x2="13871" y2="72073"/>
                        <a14:foregroundMark x1="13871" y1="72073" x2="13871" y2="72073"/>
                        <a14:foregroundMark x1="14731" y1="72932" x2="14731" y2="72932"/>
                        <a14:foregroundMark x1="14731" y1="72932" x2="14731" y2="72932"/>
                        <a14:foregroundMark x1="14946" y1="73147" x2="14946" y2="73147"/>
                        <a14:foregroundMark x1="14946" y1="73147" x2="14946" y2="73147"/>
                        <a14:foregroundMark x1="14946" y1="72073" x2="14946" y2="72073"/>
                        <a14:foregroundMark x1="14946" y1="71858" x2="14946" y2="71858"/>
                        <a14:foregroundMark x1="14516" y1="72288" x2="14516" y2="72288"/>
                        <a14:foregroundMark x1="71075" y1="17938" x2="71075" y2="17938"/>
                        <a14:foregroundMark x1="71290" y1="17938" x2="71290" y2="179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15816" y="475299"/>
            <a:ext cx="3189922" cy="319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30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Приложение 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showWhenStopped="0">
                <p:cTn id="5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иложение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Приложение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0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8957B71-B25D-4FF8-9E8D-C84D9CD031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40"/>
          <a:stretch/>
        </p:blipFill>
        <p:spPr>
          <a:xfrm>
            <a:off x="-10018" y="-27166"/>
            <a:ext cx="9180221" cy="68851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63E3636-62C9-47D7-97FE-B377AF8EDBAB}"/>
              </a:ext>
            </a:extLst>
          </p:cNvPr>
          <p:cNvSpPr txBox="1"/>
          <p:nvPr/>
        </p:nvSpPr>
        <p:spPr>
          <a:xfrm>
            <a:off x="466998" y="213285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CEBABFD2-9F0B-4D1C-9C47-0ECF9D08B832}"/>
              </a:ext>
            </a:extLst>
          </p:cNvPr>
          <p:cNvSpPr/>
          <p:nvPr/>
        </p:nvSpPr>
        <p:spPr>
          <a:xfrm>
            <a:off x="342450" y="5068724"/>
            <a:ext cx="8550029" cy="1528628"/>
          </a:xfrm>
          <a:prstGeom prst="roundRect">
            <a:avLst>
              <a:gd name="adj" fmla="val 25909"/>
            </a:avLst>
          </a:prstGeom>
          <a:solidFill>
            <a:srgbClr val="040231">
              <a:alpha val="78000"/>
            </a:srgbClr>
          </a:solidFill>
          <a:ln w="73025">
            <a:solidFill>
              <a:srgbClr val="056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5CEAB6AA-53ED-427C-9F52-4B468BFD07AA}"/>
              </a:ext>
            </a:extLst>
          </p:cNvPr>
          <p:cNvSpPr txBox="1"/>
          <p:nvPr/>
        </p:nvSpPr>
        <p:spPr>
          <a:xfrm>
            <a:off x="924061" y="5125152"/>
            <a:ext cx="228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spc="70" dirty="0">
                <a:solidFill>
                  <a:schemeClr val="bg1"/>
                </a:solidFill>
                <a:latin typeface="+mj-lt"/>
              </a:rPr>
              <a:t>Лоббист</a:t>
            </a:r>
            <a:endParaRPr lang="ru-RU" b="1" cap="all" spc="7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337EC2C-B5B2-4CF5-994C-657CB5AD64C3}"/>
              </a:ext>
            </a:extLst>
          </p:cNvPr>
          <p:cNvSpPr txBox="1"/>
          <p:nvPr/>
        </p:nvSpPr>
        <p:spPr>
          <a:xfrm>
            <a:off x="911404" y="5581689"/>
            <a:ext cx="63396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bg1"/>
                </a:solidFill>
                <a:latin typeface="+mj-lt"/>
              </a:rPr>
              <a:t>посредник между финансовыми,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политическими или профессиональными группами </a:t>
            </a:r>
            <a:br>
              <a:rPr lang="ru-RU" sz="2000" dirty="0">
                <a:solidFill>
                  <a:schemeClr val="bg1"/>
                </a:solidFill>
                <a:latin typeface="+mj-lt"/>
              </a:rPr>
            </a:br>
            <a:r>
              <a:rPr lang="ru-RU" sz="2000" dirty="0">
                <a:solidFill>
                  <a:schemeClr val="bg1"/>
                </a:solidFill>
                <a:latin typeface="+mj-lt"/>
              </a:rPr>
              <a:t>и государственными чиновниками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2987063A-9EE9-4519-8C2C-345F60A15EE7}"/>
              </a:ext>
            </a:extLst>
          </p:cNvPr>
          <p:cNvSpPr/>
          <p:nvPr/>
        </p:nvSpPr>
        <p:spPr>
          <a:xfrm>
            <a:off x="72000" y="45000"/>
            <a:ext cx="9000000" cy="6768000"/>
          </a:xfrm>
          <a:prstGeom prst="roundRect">
            <a:avLst>
              <a:gd name="adj" fmla="val 2109"/>
            </a:avLst>
          </a:prstGeom>
          <a:noFill/>
          <a:ln w="25400">
            <a:solidFill>
              <a:srgbClr val="040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471411"/>
      </p:ext>
    </p:extLst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FFFF"/>
      </a:hlink>
      <a:folHlink>
        <a:srgbClr val="FFFFFF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2031</TotalTime>
  <Words>1250</Words>
  <Application>Microsoft Office PowerPoint</Application>
  <PresentationFormat>Экран (4:3)</PresentationFormat>
  <Paragraphs>336</Paragraphs>
  <Slides>42</Slides>
  <Notes>15</Notes>
  <HiddenSlides>0</HiddenSlides>
  <MMClips>16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Arial Narrow</vt:lpstr>
      <vt:lpstr>Calibri</vt:lpstr>
      <vt:lpstr>Times New Roman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этого человека заключается в составлении рекламных и презентационных текстов. Его задача - кратко и доходчиво сформулировать идеи заказчика о достоинствах и преимуществах предлагаемых товаров и услуг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Надежда</dc:creator>
  <cp:lastModifiedBy>Надежда</cp:lastModifiedBy>
  <cp:revision>174</cp:revision>
  <dcterms:created xsi:type="dcterms:W3CDTF">1601-01-01T00:00:00Z</dcterms:created>
  <dcterms:modified xsi:type="dcterms:W3CDTF">2021-05-04T08:08:52Z</dcterms:modified>
</cp:coreProperties>
</file>