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8" r:id="rId4"/>
    <p:sldId id="264" r:id="rId5"/>
    <p:sldId id="265" r:id="rId6"/>
    <p:sldId id="266" r:id="rId7"/>
    <p:sldId id="269" r:id="rId8"/>
    <p:sldId id="270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CC6600"/>
    <a:srgbClr val="CCFFCC"/>
    <a:srgbClr val="006600"/>
    <a:srgbClr val="FFFF99"/>
    <a:srgbClr val="FF0000"/>
    <a:srgbClr val="CCFF66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3C157-D55E-4253-857E-BF3452FFB9C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88B371-8328-480F-8EB2-4F585CCC277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11F70-AEE0-4AEA-AC83-B9EBECB546C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A1E0BF-44D2-4E07-9B2B-43D24DF95C0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EA7B8-FF28-48F9-B529-B1B6A1355CD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53A3A8-284A-4036-919A-87D76E619CD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7082A8-D5BB-4C96-99C9-3C2BFC98DAF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426AAB-0B5F-4B44-829B-3FC63C31401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8B35A0-FDDB-46FB-A2AE-0B94841F814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9DD9F4-E003-4B23-A114-4D77C1D2710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8451F0-075A-4353-80FB-5A792F66A3A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E86D038-72C1-4D91-A320-5BD39D7A2863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gif"/><Relationship Id="rId4" Type="http://schemas.openxmlformats.org/officeDocument/2006/relationships/image" Target="../media/image2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12" Type="http://schemas.openxmlformats.org/officeDocument/2006/relationships/image" Target="../media/image3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image" Target="../media/image35.jpeg"/><Relationship Id="rId5" Type="http://schemas.openxmlformats.org/officeDocument/2006/relationships/image" Target="../media/image30.jpeg"/><Relationship Id="rId10" Type="http://schemas.openxmlformats.org/officeDocument/2006/relationships/image" Target="../media/image34.jpeg"/><Relationship Id="rId4" Type="http://schemas.openxmlformats.org/officeDocument/2006/relationships/image" Target="../media/image29.jpeg"/><Relationship Id="rId9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9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4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14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12" Type="http://schemas.openxmlformats.org/officeDocument/2006/relationships/image" Target="../media/image25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11" Type="http://schemas.openxmlformats.org/officeDocument/2006/relationships/image" Target="../media/image54.png"/><Relationship Id="rId5" Type="http://schemas.openxmlformats.org/officeDocument/2006/relationships/image" Target="../media/image51.jpeg"/><Relationship Id="rId10" Type="http://schemas.openxmlformats.org/officeDocument/2006/relationships/image" Target="../media/image6.jpeg"/><Relationship Id="rId4" Type="http://schemas.openxmlformats.org/officeDocument/2006/relationships/image" Target="../media/image50.jpeg"/><Relationship Id="rId9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-4763"/>
            <a:ext cx="9155113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3068638"/>
            <a:ext cx="3127375" cy="3240087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042988" y="765175"/>
            <a:ext cx="784225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9600">
                <a:solidFill>
                  <a:srgbClr val="CC0099"/>
                </a:solidFill>
                <a:latin typeface="Monotype Corsiva" pitchFamily="66" charset="0"/>
              </a:rPr>
              <a:t>Растения</a:t>
            </a:r>
            <a:r>
              <a:rPr lang="ru-RU" sz="4400">
                <a:solidFill>
                  <a:srgbClr val="CC0099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ru-RU" sz="4800">
                <a:solidFill>
                  <a:srgbClr val="CC0099"/>
                </a:solidFill>
                <a:latin typeface="Monotype Corsiva" pitchFamily="66" charset="0"/>
              </a:rPr>
              <a:t>культурные и дикорастущие. 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042988" y="4724400"/>
            <a:ext cx="396398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3600">
                <a:solidFill>
                  <a:srgbClr val="006600"/>
                </a:solidFill>
              </a:rPr>
              <a:t>Окружающий мир</a:t>
            </a:r>
          </a:p>
          <a:p>
            <a:pPr algn="ctr"/>
            <a:r>
              <a:rPr lang="ru-RU" sz="3600">
                <a:solidFill>
                  <a:srgbClr val="006600"/>
                </a:solidFill>
              </a:rPr>
              <a:t>2 класс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8" descr="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888" y="1412875"/>
            <a:ext cx="2697162" cy="2697163"/>
          </a:xfrm>
          <a:prstGeom prst="rect">
            <a:avLst/>
          </a:prstGeom>
          <a:noFill/>
        </p:spPr>
      </p:pic>
      <p:pic>
        <p:nvPicPr>
          <p:cNvPr id="6150" name="Picture 6" descr="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1268413"/>
            <a:ext cx="1611313" cy="2198687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908175" y="620713"/>
            <a:ext cx="5973763" cy="800100"/>
          </a:xfrm>
          <a:prstGeom prst="rect">
            <a:avLst/>
          </a:prstGeom>
          <a:solidFill>
            <a:srgbClr val="FFFFCC"/>
          </a:solidFill>
          <a:ln w="3810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400">
                <a:solidFill>
                  <a:srgbClr val="CC6600"/>
                </a:solidFill>
              </a:rPr>
              <a:t>Назови одним словом</a:t>
            </a:r>
          </a:p>
        </p:txBody>
      </p:sp>
      <p:pic>
        <p:nvPicPr>
          <p:cNvPr id="6153" name="Picture 9" descr="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2138" y="1628775"/>
            <a:ext cx="2195512" cy="2047875"/>
          </a:xfrm>
          <a:prstGeom prst="rect">
            <a:avLst/>
          </a:prstGeom>
          <a:noFill/>
        </p:spPr>
      </p:pic>
      <p:pic>
        <p:nvPicPr>
          <p:cNvPr id="6154" name="Picture 10" descr="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738" y="3860800"/>
            <a:ext cx="1668462" cy="2503488"/>
          </a:xfrm>
          <a:prstGeom prst="rect">
            <a:avLst/>
          </a:prstGeom>
          <a:noFill/>
        </p:spPr>
      </p:pic>
      <p:pic>
        <p:nvPicPr>
          <p:cNvPr id="6157" name="Picture 13" descr="1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688" y="4221163"/>
            <a:ext cx="1919287" cy="1943100"/>
          </a:xfrm>
          <a:prstGeom prst="rect">
            <a:avLst/>
          </a:prstGeom>
          <a:noFill/>
        </p:spPr>
      </p:pic>
      <p:pic>
        <p:nvPicPr>
          <p:cNvPr id="6159" name="Picture 15" descr="2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750" y="3716338"/>
            <a:ext cx="1576388" cy="2808287"/>
          </a:xfrm>
          <a:prstGeom prst="rect">
            <a:avLst/>
          </a:prstGeom>
          <a:noFill/>
        </p:spPr>
      </p:pic>
      <p:pic>
        <p:nvPicPr>
          <p:cNvPr id="6161" name="Picture 17" descr="2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4075" y="5300663"/>
            <a:ext cx="1196975" cy="1120775"/>
          </a:xfrm>
          <a:prstGeom prst="rect">
            <a:avLst/>
          </a:prstGeom>
          <a:noFill/>
        </p:spPr>
      </p:pic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3348038" y="620713"/>
            <a:ext cx="2695575" cy="819150"/>
          </a:xfrm>
          <a:prstGeom prst="rect">
            <a:avLst/>
          </a:prstGeom>
          <a:solidFill>
            <a:srgbClr val="FFFF66"/>
          </a:solidFill>
          <a:ln w="57150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400">
                <a:solidFill>
                  <a:srgbClr val="CC0000"/>
                </a:solidFill>
              </a:rPr>
              <a:t>Растения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8" grpId="1" animBg="1"/>
      <p:bldP spid="616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4" name="Picture 10" descr="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1916113"/>
            <a:ext cx="1801813" cy="1728787"/>
          </a:xfrm>
          <a:prstGeom prst="rect">
            <a:avLst/>
          </a:prstGeom>
          <a:noFill/>
        </p:spPr>
      </p:pic>
      <p:pic>
        <p:nvPicPr>
          <p:cNvPr id="16395" name="Picture 11" descr="3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1700213"/>
            <a:ext cx="1301750" cy="1239837"/>
          </a:xfrm>
          <a:prstGeom prst="rect">
            <a:avLst/>
          </a:prstGeom>
          <a:noFill/>
        </p:spPr>
      </p:pic>
      <p:pic>
        <p:nvPicPr>
          <p:cNvPr id="16389" name="Picture 5" descr="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860800"/>
            <a:ext cx="1104900" cy="1905000"/>
          </a:xfrm>
          <a:prstGeom prst="rect">
            <a:avLst/>
          </a:prstGeom>
          <a:noFill/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57213"/>
            <a:ext cx="8229600" cy="1143000"/>
          </a:xfrm>
        </p:spPr>
        <p:txBody>
          <a:bodyPr/>
          <a:lstStyle/>
          <a:p>
            <a:r>
              <a:rPr lang="ru-RU" sz="4000"/>
              <a:t>Какое значение для человека имеют растения?</a:t>
            </a:r>
          </a:p>
        </p:txBody>
      </p:sp>
      <p:pic>
        <p:nvPicPr>
          <p:cNvPr id="16388" name="Picture 4" descr="2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6013" y="4292600"/>
            <a:ext cx="2160587" cy="1450975"/>
          </a:xfrm>
          <a:prstGeom prst="rect">
            <a:avLst/>
          </a:prstGeom>
          <a:noFill/>
        </p:spPr>
      </p:pic>
      <p:pic>
        <p:nvPicPr>
          <p:cNvPr id="16391" name="Picture 7" descr="2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788" y="4076700"/>
            <a:ext cx="1612900" cy="1728788"/>
          </a:xfrm>
          <a:prstGeom prst="rect">
            <a:avLst/>
          </a:prstGeom>
          <a:noFill/>
        </p:spPr>
      </p:pic>
      <p:pic>
        <p:nvPicPr>
          <p:cNvPr id="16392" name="Picture 8" descr="2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025" y="1268413"/>
            <a:ext cx="1733550" cy="1466850"/>
          </a:xfrm>
          <a:prstGeom prst="rect">
            <a:avLst/>
          </a:prstGeom>
          <a:noFill/>
        </p:spPr>
      </p:pic>
      <p:pic>
        <p:nvPicPr>
          <p:cNvPr id="16393" name="Picture 9" descr="3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82751">
            <a:off x="5795963" y="2205038"/>
            <a:ext cx="1444625" cy="1208087"/>
          </a:xfrm>
          <a:prstGeom prst="rect">
            <a:avLst/>
          </a:prstGeom>
          <a:noFill/>
        </p:spPr>
      </p:pic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684213" y="5661025"/>
            <a:ext cx="30178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/>
              <a:t>Кормят человека</a:t>
            </a:r>
          </a:p>
        </p:txBody>
      </p:sp>
      <p:sp>
        <p:nvSpPr>
          <p:cNvPr id="16397" name="Text Box 13"/>
          <p:cNvSpPr txBox="1">
            <a:spLocks noChangeArrowheads="1"/>
          </p:cNvSpPr>
          <p:nvPr/>
        </p:nvSpPr>
        <p:spPr bwMode="auto">
          <a:xfrm>
            <a:off x="5508625" y="3557588"/>
            <a:ext cx="2794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/>
              <a:t>Лечат человека</a:t>
            </a:r>
          </a:p>
        </p:txBody>
      </p:sp>
      <p:sp>
        <p:nvSpPr>
          <p:cNvPr id="16398" name="Text Box 14"/>
          <p:cNvSpPr txBox="1">
            <a:spLocks noChangeArrowheads="1"/>
          </p:cNvSpPr>
          <p:nvPr/>
        </p:nvSpPr>
        <p:spPr bwMode="auto">
          <a:xfrm>
            <a:off x="539750" y="3557588"/>
            <a:ext cx="3740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/>
              <a:t>Дают полезные вещи</a:t>
            </a:r>
          </a:p>
        </p:txBody>
      </p:sp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5292725" y="5661025"/>
            <a:ext cx="33147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/>
              <a:t>Одевают человека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/>
      <p:bldP spid="16397" grpId="0"/>
      <p:bldP spid="16398" grpId="0"/>
      <p:bldP spid="163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4" name="Picture 16" descr="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33375"/>
            <a:ext cx="8496300" cy="633571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9" descr="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2565400"/>
            <a:ext cx="1477963" cy="2016125"/>
          </a:xfrm>
          <a:prstGeom prst="rect">
            <a:avLst/>
          </a:prstGeom>
          <a:noFill/>
        </p:spPr>
      </p:pic>
      <p:sp>
        <p:nvSpPr>
          <p:cNvPr id="12293" name="Oval 5"/>
          <p:cNvSpPr>
            <a:spLocks noChangeArrowheads="1"/>
          </p:cNvSpPr>
          <p:nvPr/>
        </p:nvSpPr>
        <p:spPr bwMode="auto">
          <a:xfrm>
            <a:off x="539750" y="1989138"/>
            <a:ext cx="2592388" cy="647700"/>
          </a:xfrm>
          <a:prstGeom prst="ellipse">
            <a:avLst/>
          </a:prstGeom>
          <a:solidFill>
            <a:srgbClr val="FFCC99"/>
          </a:solidFill>
          <a:ln w="38100">
            <a:solidFill>
              <a:srgbClr val="00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/>
              <a:t>Деревья</a:t>
            </a:r>
          </a:p>
        </p:txBody>
      </p:sp>
      <p:sp>
        <p:nvSpPr>
          <p:cNvPr id="12294" name="Oval 6"/>
          <p:cNvSpPr>
            <a:spLocks noChangeArrowheads="1"/>
          </p:cNvSpPr>
          <p:nvPr/>
        </p:nvSpPr>
        <p:spPr bwMode="auto">
          <a:xfrm>
            <a:off x="3275013" y="1989138"/>
            <a:ext cx="2592387" cy="647700"/>
          </a:xfrm>
          <a:prstGeom prst="ellipse">
            <a:avLst/>
          </a:prstGeom>
          <a:solidFill>
            <a:srgbClr val="FFCC99"/>
          </a:solidFill>
          <a:ln w="38100">
            <a:solidFill>
              <a:srgbClr val="00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/>
              <a:t>Кустарники</a:t>
            </a:r>
          </a:p>
        </p:txBody>
      </p:sp>
      <p:sp>
        <p:nvSpPr>
          <p:cNvPr id="12295" name="Oval 7"/>
          <p:cNvSpPr>
            <a:spLocks noChangeArrowheads="1"/>
          </p:cNvSpPr>
          <p:nvPr/>
        </p:nvSpPr>
        <p:spPr bwMode="auto">
          <a:xfrm>
            <a:off x="6011863" y="1989138"/>
            <a:ext cx="2592387" cy="647700"/>
          </a:xfrm>
          <a:prstGeom prst="ellipse">
            <a:avLst/>
          </a:prstGeom>
          <a:solidFill>
            <a:srgbClr val="FFCC99"/>
          </a:solidFill>
          <a:ln w="38100">
            <a:solidFill>
              <a:srgbClr val="00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/>
              <a:t>Травы</a:t>
            </a:r>
          </a:p>
        </p:txBody>
      </p:sp>
      <p:pic>
        <p:nvPicPr>
          <p:cNvPr id="12298" name="Picture 10" descr="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0113" y="4725988"/>
            <a:ext cx="1655762" cy="1655762"/>
          </a:xfrm>
          <a:prstGeom prst="rect">
            <a:avLst/>
          </a:prstGeom>
          <a:noFill/>
        </p:spPr>
      </p:pic>
      <p:pic>
        <p:nvPicPr>
          <p:cNvPr id="12299" name="Picture 11" descr="1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8400" y="2708275"/>
            <a:ext cx="1836738" cy="1712913"/>
          </a:xfrm>
          <a:prstGeom prst="rect">
            <a:avLst/>
          </a:prstGeom>
          <a:noFill/>
        </p:spPr>
      </p:pic>
      <p:pic>
        <p:nvPicPr>
          <p:cNvPr id="12300" name="Picture 12" descr="1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938" y="4508500"/>
            <a:ext cx="1787525" cy="1808163"/>
          </a:xfrm>
          <a:prstGeom prst="rect">
            <a:avLst/>
          </a:prstGeom>
          <a:noFill/>
        </p:spPr>
      </p:pic>
      <p:pic>
        <p:nvPicPr>
          <p:cNvPr id="12301" name="Picture 13" descr="2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588" y="2708275"/>
            <a:ext cx="1028700" cy="1831975"/>
          </a:xfrm>
          <a:prstGeom prst="rect">
            <a:avLst/>
          </a:prstGeom>
          <a:noFill/>
        </p:spPr>
      </p:pic>
      <p:pic>
        <p:nvPicPr>
          <p:cNvPr id="12302" name="Picture 14" descr="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27800" y="4437063"/>
            <a:ext cx="1284288" cy="1927225"/>
          </a:xfrm>
          <a:prstGeom prst="rect">
            <a:avLst/>
          </a:prstGeom>
          <a:noFill/>
        </p:spPr>
      </p:pic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755650" y="476250"/>
            <a:ext cx="8027988" cy="1247775"/>
          </a:xfrm>
          <a:prstGeom prst="rect">
            <a:avLst/>
          </a:prstGeom>
          <a:solidFill>
            <a:srgbClr val="FFFFCC"/>
          </a:solidFill>
          <a:ln w="57150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3600" u="sng">
                <a:solidFill>
                  <a:srgbClr val="FF0000"/>
                </a:solidFill>
              </a:rPr>
              <a:t>Цель:</a:t>
            </a:r>
            <a:r>
              <a:rPr lang="ru-RU" sz="3600"/>
              <a:t> узнать, на какие ещё 2 группы</a:t>
            </a:r>
          </a:p>
          <a:p>
            <a:pPr algn="ctr"/>
            <a:r>
              <a:rPr lang="ru-RU" sz="3600"/>
              <a:t>можно  разделить растения. 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331913" y="404813"/>
            <a:ext cx="65532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rgbClr val="CC0000"/>
                </a:solidFill>
              </a:rPr>
              <a:t>На какие группы можно </a:t>
            </a:r>
          </a:p>
          <a:p>
            <a:pPr algn="ctr"/>
            <a:r>
              <a:rPr lang="ru-RU" sz="4000">
                <a:solidFill>
                  <a:srgbClr val="CC0000"/>
                </a:solidFill>
              </a:rPr>
              <a:t>Разделить</a:t>
            </a:r>
            <a:r>
              <a:rPr lang="en-US" sz="4000">
                <a:solidFill>
                  <a:srgbClr val="CC0000"/>
                </a:solidFill>
              </a:rPr>
              <a:t> </a:t>
            </a:r>
            <a:r>
              <a:rPr lang="ru-RU" sz="4000">
                <a:solidFill>
                  <a:srgbClr val="CC0000"/>
                </a:solidFill>
              </a:rPr>
              <a:t>все растения?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  <p:bldP spid="12294" grpId="0" animBg="1"/>
      <p:bldP spid="12295" grpId="0" animBg="1"/>
      <p:bldP spid="12303" grpId="0" animBg="1"/>
      <p:bldP spid="12292" grpId="0"/>
      <p:bldP spid="1229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</p:pic>
      <p:pic>
        <p:nvPicPr>
          <p:cNvPr id="13316" name="Picture 4" descr="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476250"/>
            <a:ext cx="2125663" cy="2665413"/>
          </a:xfrm>
          <a:prstGeom prst="rect">
            <a:avLst/>
          </a:prstGeom>
          <a:noFill/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411413" y="620713"/>
            <a:ext cx="3819525" cy="800100"/>
          </a:xfrm>
          <a:prstGeom prst="rect">
            <a:avLst/>
          </a:prstGeom>
          <a:solidFill>
            <a:srgbClr val="FFCC99"/>
          </a:solidFill>
          <a:ln w="3810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400">
                <a:latin typeface="Monotype Corsiva" pitchFamily="66" charset="0"/>
              </a:rPr>
              <a:t>Сравни растения</a:t>
            </a:r>
          </a:p>
        </p:txBody>
      </p:sp>
      <p:sp>
        <p:nvSpPr>
          <p:cNvPr id="13318" name="AutoShape 6"/>
          <p:cNvSpPr>
            <a:spLocks noChangeArrowheads="1"/>
          </p:cNvSpPr>
          <p:nvPr/>
        </p:nvSpPr>
        <p:spPr bwMode="auto">
          <a:xfrm>
            <a:off x="3203575" y="1773238"/>
            <a:ext cx="2232025" cy="503237"/>
          </a:xfrm>
          <a:prstGeom prst="roundRect">
            <a:avLst>
              <a:gd name="adj" fmla="val 50000"/>
            </a:avLst>
          </a:prstGeom>
          <a:solidFill>
            <a:srgbClr val="FFFF66"/>
          </a:solidFill>
          <a:ln w="38100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600"/>
              <a:t>Общее</a:t>
            </a:r>
          </a:p>
        </p:txBody>
      </p:sp>
      <p:sp>
        <p:nvSpPr>
          <p:cNvPr id="13319" name="AutoShape 7"/>
          <p:cNvSpPr>
            <a:spLocks noChangeArrowheads="1"/>
          </p:cNvSpPr>
          <p:nvPr/>
        </p:nvSpPr>
        <p:spPr bwMode="auto">
          <a:xfrm>
            <a:off x="3203575" y="4294188"/>
            <a:ext cx="2232025" cy="503237"/>
          </a:xfrm>
          <a:prstGeom prst="roundRect">
            <a:avLst>
              <a:gd name="adj" fmla="val 50000"/>
            </a:avLst>
          </a:prstGeom>
          <a:solidFill>
            <a:srgbClr val="FFCCFF"/>
          </a:soli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600"/>
              <a:t>Различие</a:t>
            </a:r>
          </a:p>
        </p:txBody>
      </p:sp>
      <p:sp>
        <p:nvSpPr>
          <p:cNvPr id="13320" name="AutoShape 8"/>
          <p:cNvSpPr>
            <a:spLocks noChangeArrowheads="1"/>
          </p:cNvSpPr>
          <p:nvPr/>
        </p:nvSpPr>
        <p:spPr bwMode="auto">
          <a:xfrm>
            <a:off x="2555875" y="2492375"/>
            <a:ext cx="3529013" cy="1512888"/>
          </a:xfrm>
          <a:prstGeom prst="horizontalScroll">
            <a:avLst>
              <a:gd name="adj" fmla="val 12500"/>
            </a:avLst>
          </a:prstGeom>
          <a:solidFill>
            <a:srgbClr val="CCFF66"/>
          </a:soli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/>
              <a:t>Деревья</a:t>
            </a:r>
          </a:p>
          <a:p>
            <a:pPr algn="ctr"/>
            <a:r>
              <a:rPr lang="ru-RU" sz="3200"/>
              <a:t>Приносят пользу</a:t>
            </a: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539750" y="4724400"/>
            <a:ext cx="27908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>
                <a:solidFill>
                  <a:schemeClr val="accent2"/>
                </a:solidFill>
              </a:rPr>
              <a:t>Хвойное</a:t>
            </a:r>
          </a:p>
          <a:p>
            <a:r>
              <a:rPr lang="ru-RU" sz="3200">
                <a:solidFill>
                  <a:schemeClr val="accent2"/>
                </a:solidFill>
              </a:rPr>
              <a:t>Растёт в лесу</a:t>
            </a: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5291138" y="4652963"/>
            <a:ext cx="3852862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>
                <a:solidFill>
                  <a:schemeClr val="accent2"/>
                </a:solidFill>
              </a:rPr>
              <a:t>Лиственное</a:t>
            </a:r>
          </a:p>
          <a:p>
            <a:r>
              <a:rPr lang="ru-RU" sz="3200">
                <a:solidFill>
                  <a:schemeClr val="accent2"/>
                </a:solidFill>
              </a:rPr>
              <a:t>Растёт в саду</a:t>
            </a:r>
          </a:p>
          <a:p>
            <a:r>
              <a:rPr lang="ru-RU" sz="3200">
                <a:solidFill>
                  <a:schemeClr val="accent2"/>
                </a:solidFill>
              </a:rPr>
              <a:t>Ухаживает человек</a:t>
            </a:r>
          </a:p>
        </p:txBody>
      </p:sp>
      <p:pic>
        <p:nvPicPr>
          <p:cNvPr id="13333" name="Picture 21" descr="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3663" y="692150"/>
            <a:ext cx="2046287" cy="2736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3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3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3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3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3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3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/>
      <p:bldP spid="13318" grpId="0" animBg="1"/>
      <p:bldP spid="13319" grpId="0" animBg="1"/>
      <p:bldP spid="13320" grpId="0" animBg="1"/>
      <p:bldP spid="133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</p:pic>
      <p:pic>
        <p:nvPicPr>
          <p:cNvPr id="14348" name="Picture 12" descr="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476250"/>
            <a:ext cx="2205038" cy="2232025"/>
          </a:xfrm>
          <a:prstGeom prst="rect">
            <a:avLst/>
          </a:prstGeom>
          <a:noFill/>
        </p:spPr>
      </p:pic>
      <p:pic>
        <p:nvPicPr>
          <p:cNvPr id="14346" name="Picture 10" descr="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325" y="620713"/>
            <a:ext cx="2484438" cy="2316162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2411413" y="620713"/>
            <a:ext cx="3819525" cy="800100"/>
          </a:xfrm>
          <a:prstGeom prst="rect">
            <a:avLst/>
          </a:prstGeom>
          <a:solidFill>
            <a:srgbClr val="FFCC99"/>
          </a:solidFill>
          <a:ln w="3810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400">
                <a:latin typeface="Monotype Corsiva" pitchFamily="66" charset="0"/>
              </a:rPr>
              <a:t>Сравни растения</a:t>
            </a:r>
          </a:p>
        </p:txBody>
      </p:sp>
      <p:sp>
        <p:nvSpPr>
          <p:cNvPr id="14341" name="AutoShape 5"/>
          <p:cNvSpPr>
            <a:spLocks noChangeArrowheads="1"/>
          </p:cNvSpPr>
          <p:nvPr/>
        </p:nvSpPr>
        <p:spPr bwMode="auto">
          <a:xfrm>
            <a:off x="3203575" y="1773238"/>
            <a:ext cx="2232025" cy="503237"/>
          </a:xfrm>
          <a:prstGeom prst="roundRect">
            <a:avLst>
              <a:gd name="adj" fmla="val 50000"/>
            </a:avLst>
          </a:prstGeom>
          <a:solidFill>
            <a:srgbClr val="FFFF66"/>
          </a:solidFill>
          <a:ln w="38100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600"/>
              <a:t>Общее</a:t>
            </a:r>
          </a:p>
        </p:txBody>
      </p:sp>
      <p:sp>
        <p:nvSpPr>
          <p:cNvPr id="14342" name="AutoShape 6"/>
          <p:cNvSpPr>
            <a:spLocks noChangeArrowheads="1"/>
          </p:cNvSpPr>
          <p:nvPr/>
        </p:nvSpPr>
        <p:spPr bwMode="auto">
          <a:xfrm>
            <a:off x="2555875" y="2492375"/>
            <a:ext cx="3529013" cy="1512888"/>
          </a:xfrm>
          <a:prstGeom prst="horizontalScroll">
            <a:avLst>
              <a:gd name="adj" fmla="val 12500"/>
            </a:avLst>
          </a:prstGeom>
          <a:solidFill>
            <a:srgbClr val="CCFF66"/>
          </a:soli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/>
              <a:t>Кустарники</a:t>
            </a:r>
          </a:p>
          <a:p>
            <a:pPr algn="ctr"/>
            <a:r>
              <a:rPr lang="ru-RU" sz="3200"/>
              <a:t>Приносят пользу</a:t>
            </a:r>
          </a:p>
        </p:txBody>
      </p:sp>
      <p:sp>
        <p:nvSpPr>
          <p:cNvPr id="14345" name="AutoShape 9"/>
          <p:cNvSpPr>
            <a:spLocks noChangeArrowheads="1"/>
          </p:cNvSpPr>
          <p:nvPr/>
        </p:nvSpPr>
        <p:spPr bwMode="auto">
          <a:xfrm>
            <a:off x="3203575" y="4294188"/>
            <a:ext cx="2232025" cy="503237"/>
          </a:xfrm>
          <a:prstGeom prst="roundRect">
            <a:avLst>
              <a:gd name="adj" fmla="val 50000"/>
            </a:avLst>
          </a:prstGeom>
          <a:solidFill>
            <a:srgbClr val="FFCCFF"/>
          </a:soli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600"/>
              <a:t>Различие</a:t>
            </a: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539750" y="4937125"/>
            <a:ext cx="29749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>
                <a:solidFill>
                  <a:schemeClr val="accent2"/>
                </a:solidFill>
              </a:rPr>
              <a:t>Растение леса</a:t>
            </a: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5076825" y="4883150"/>
            <a:ext cx="385286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>
                <a:solidFill>
                  <a:schemeClr val="accent2"/>
                </a:solidFill>
              </a:rPr>
              <a:t>Растение сада</a:t>
            </a:r>
          </a:p>
          <a:p>
            <a:r>
              <a:rPr lang="ru-RU" sz="3200">
                <a:solidFill>
                  <a:schemeClr val="accent2"/>
                </a:solidFill>
              </a:rPr>
              <a:t>Ухаживает человек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3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3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3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  <p:bldP spid="14341" grpId="0" animBg="1"/>
      <p:bldP spid="14342" grpId="0" animBg="1"/>
      <p:bldP spid="14345" grpId="0" animBg="1"/>
      <p:bldP spid="143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</p:pic>
      <p:pic>
        <p:nvPicPr>
          <p:cNvPr id="17419" name="Picture 11" descr="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8" y="620713"/>
            <a:ext cx="2219325" cy="3952875"/>
          </a:xfrm>
          <a:prstGeom prst="rect">
            <a:avLst/>
          </a:prstGeom>
          <a:noFill/>
        </p:spPr>
      </p:pic>
      <p:pic>
        <p:nvPicPr>
          <p:cNvPr id="17420" name="Picture 12" descr="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549275"/>
            <a:ext cx="2592387" cy="3887788"/>
          </a:xfrm>
          <a:prstGeom prst="rect">
            <a:avLst/>
          </a:prstGeom>
          <a:noFill/>
        </p:spPr>
      </p:pic>
      <p:sp>
        <p:nvSpPr>
          <p:cNvPr id="17414" name="AutoShape 6"/>
          <p:cNvSpPr>
            <a:spLocks noChangeArrowheads="1"/>
          </p:cNvSpPr>
          <p:nvPr/>
        </p:nvSpPr>
        <p:spPr bwMode="auto">
          <a:xfrm>
            <a:off x="3492500" y="1773238"/>
            <a:ext cx="2232025" cy="503237"/>
          </a:xfrm>
          <a:prstGeom prst="roundRect">
            <a:avLst>
              <a:gd name="adj" fmla="val 50000"/>
            </a:avLst>
          </a:prstGeom>
          <a:solidFill>
            <a:srgbClr val="FFFF66"/>
          </a:solidFill>
          <a:ln w="38100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600"/>
              <a:t>Общее</a:t>
            </a:r>
          </a:p>
        </p:txBody>
      </p:sp>
      <p:sp>
        <p:nvSpPr>
          <p:cNvPr id="17415" name="AutoShape 7"/>
          <p:cNvSpPr>
            <a:spLocks noChangeArrowheads="1"/>
          </p:cNvSpPr>
          <p:nvPr/>
        </p:nvSpPr>
        <p:spPr bwMode="auto">
          <a:xfrm>
            <a:off x="2411413" y="2492375"/>
            <a:ext cx="4248150" cy="1512888"/>
          </a:xfrm>
          <a:prstGeom prst="horizontalScroll">
            <a:avLst>
              <a:gd name="adj" fmla="val 12500"/>
            </a:avLst>
          </a:prstGeom>
          <a:solidFill>
            <a:srgbClr val="CCFF66"/>
          </a:soli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/>
              <a:t>Травянистые растения</a:t>
            </a:r>
          </a:p>
          <a:p>
            <a:pPr algn="ctr"/>
            <a:r>
              <a:rPr lang="ru-RU" sz="2800"/>
              <a:t>Приносят пользу</a:t>
            </a:r>
          </a:p>
        </p:txBody>
      </p:sp>
      <p:sp>
        <p:nvSpPr>
          <p:cNvPr id="17416" name="AutoShape 8"/>
          <p:cNvSpPr>
            <a:spLocks noChangeArrowheads="1"/>
          </p:cNvSpPr>
          <p:nvPr/>
        </p:nvSpPr>
        <p:spPr bwMode="auto">
          <a:xfrm>
            <a:off x="3492500" y="4294188"/>
            <a:ext cx="2232025" cy="503237"/>
          </a:xfrm>
          <a:prstGeom prst="roundRect">
            <a:avLst>
              <a:gd name="adj" fmla="val 50000"/>
            </a:avLst>
          </a:prstGeom>
          <a:solidFill>
            <a:srgbClr val="FFCCFF"/>
          </a:soli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600"/>
              <a:t>Различие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539750" y="4937125"/>
            <a:ext cx="3203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>
                <a:solidFill>
                  <a:schemeClr val="accent2"/>
                </a:solidFill>
              </a:rPr>
              <a:t>Растёт повсюду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5148263" y="5043488"/>
            <a:ext cx="3433762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>
                <a:solidFill>
                  <a:schemeClr val="accent2"/>
                </a:solidFill>
              </a:rPr>
              <a:t>Растёт в огороде</a:t>
            </a:r>
          </a:p>
          <a:p>
            <a:r>
              <a:rPr lang="ru-RU" sz="3200">
                <a:solidFill>
                  <a:schemeClr val="accent2"/>
                </a:solidFill>
              </a:rPr>
              <a:t>Сажает человек</a:t>
            </a:r>
          </a:p>
          <a:p>
            <a:endParaRPr lang="ru-RU" sz="3200">
              <a:solidFill>
                <a:schemeClr val="accent2"/>
              </a:solidFill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2840038" y="620713"/>
            <a:ext cx="3819525" cy="800100"/>
          </a:xfrm>
          <a:prstGeom prst="rect">
            <a:avLst/>
          </a:prstGeom>
          <a:solidFill>
            <a:srgbClr val="FFCC99"/>
          </a:solidFill>
          <a:ln w="3810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400">
                <a:latin typeface="Monotype Corsiva" pitchFamily="66" charset="0"/>
              </a:rPr>
              <a:t>Сравни растения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5" grpId="0" animBg="1"/>
      <p:bldP spid="17416" grpId="0" animBg="1"/>
      <p:bldP spid="17417" grpId="0"/>
      <p:bldP spid="174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57213"/>
            <a:ext cx="8229600" cy="1143000"/>
          </a:xfrm>
        </p:spPr>
        <p:txBody>
          <a:bodyPr/>
          <a:lstStyle/>
          <a:p>
            <a:r>
              <a:rPr lang="ru-RU" sz="4800" dirty="0">
                <a:solidFill>
                  <a:srgbClr val="C04000"/>
                </a:solidFill>
                <a:latin typeface="Monotype Corsiva" pitchFamily="66" charset="0"/>
              </a:rPr>
              <a:t>На какие же ещё 2 группы можно разделить все растения?</a:t>
            </a:r>
            <a:r>
              <a:rPr lang="ru-RU" sz="4000" dirty="0"/>
              <a:t> 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54224" y="2780928"/>
            <a:ext cx="410445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800" dirty="0"/>
              <a:t>Растения, которые </a:t>
            </a:r>
          </a:p>
          <a:p>
            <a:r>
              <a:rPr lang="ru-RU" sz="2800" dirty="0"/>
              <a:t>сажает и выращивает человек и в саду, и в огороде специально.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4427984" y="2772583"/>
            <a:ext cx="4392487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800" dirty="0"/>
              <a:t>Растения, которые </a:t>
            </a:r>
          </a:p>
          <a:p>
            <a:r>
              <a:rPr lang="ru-RU" sz="2800" dirty="0"/>
              <a:t>никто не сажает, они растут сами по себе. Их можно встретить везде: и в лесу, и на лугу и около водоема.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827088" y="1937385"/>
            <a:ext cx="2749550" cy="679450"/>
          </a:xfrm>
          <a:prstGeom prst="rect">
            <a:avLst/>
          </a:prstGeom>
          <a:solidFill>
            <a:srgbClr val="FFCCFF"/>
          </a:solidFill>
          <a:ln w="381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rgbClr val="800080"/>
                </a:solidFill>
              </a:rPr>
              <a:t>Культурные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4860032" y="1946548"/>
            <a:ext cx="3302000" cy="679450"/>
          </a:xfrm>
          <a:prstGeom prst="rect">
            <a:avLst/>
          </a:prstGeom>
          <a:solidFill>
            <a:srgbClr val="FFCCFF"/>
          </a:solidFill>
          <a:ln w="381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rgbClr val="800080"/>
                </a:solidFill>
              </a:rPr>
              <a:t>Дикорастущие</a:t>
            </a:r>
          </a:p>
        </p:txBody>
      </p:sp>
      <p:pic>
        <p:nvPicPr>
          <p:cNvPr id="18440" name="Picture 22" descr="J023304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956305"/>
            <a:ext cx="1566862" cy="155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12" descr="бер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37563" y="4596810"/>
            <a:ext cx="1149282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4" descr="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5711466"/>
            <a:ext cx="62865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  <p:bldP spid="18438" grpId="0" animBg="1"/>
      <p:bldP spid="184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771775" y="557213"/>
            <a:ext cx="5915025" cy="1143000"/>
          </a:xfrm>
        </p:spPr>
        <p:txBody>
          <a:bodyPr/>
          <a:lstStyle/>
          <a:p>
            <a:r>
              <a:rPr lang="ru-RU" sz="6000">
                <a:solidFill>
                  <a:srgbClr val="C44F00"/>
                </a:solidFill>
                <a:latin typeface="Monotype Corsiva" pitchFamily="66" charset="0"/>
              </a:rPr>
              <a:t>Работа в парах.</a:t>
            </a:r>
          </a:p>
        </p:txBody>
      </p:sp>
      <p:pic>
        <p:nvPicPr>
          <p:cNvPr id="21508" name="Picture 4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544513"/>
            <a:ext cx="2592388" cy="1589087"/>
          </a:xfrm>
          <a:prstGeom prst="rect">
            <a:avLst/>
          </a:prstGeom>
          <a:noFill/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808038" y="2411413"/>
            <a:ext cx="7727950" cy="3560762"/>
          </a:xfrm>
          <a:prstGeom prst="rect">
            <a:avLst/>
          </a:prstGeom>
          <a:solidFill>
            <a:srgbClr val="FFFFCC"/>
          </a:solidFill>
          <a:ln w="57150">
            <a:solidFill>
              <a:srgbClr val="FFCC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sz="3200"/>
              <a:t> Рассмотрите рисунки на стр.62 учеб-</a:t>
            </a:r>
          </a:p>
          <a:p>
            <a:pPr marL="342900" indent="-342900"/>
            <a:r>
              <a:rPr lang="ru-RU" sz="3200"/>
              <a:t>	 ника.</a:t>
            </a:r>
          </a:p>
          <a:p>
            <a:pPr marL="342900" indent="-342900"/>
            <a:r>
              <a:rPr lang="ru-RU" sz="3200"/>
              <a:t>2. Назовите друг другу изображённые</a:t>
            </a:r>
          </a:p>
          <a:p>
            <a:pPr marL="342900" indent="-342900"/>
            <a:r>
              <a:rPr lang="ru-RU" sz="3200"/>
              <a:t>	 растения.</a:t>
            </a:r>
          </a:p>
          <a:p>
            <a:pPr marL="342900" indent="-342900"/>
            <a:r>
              <a:rPr lang="ru-RU" sz="3200"/>
              <a:t>3. Какие из них культурные, а какие </a:t>
            </a:r>
          </a:p>
          <a:p>
            <a:pPr marL="342900" indent="-342900"/>
            <a:r>
              <a:rPr lang="ru-RU" sz="3200"/>
              <a:t>	 дикорастущие? </a:t>
            </a:r>
          </a:p>
          <a:p>
            <a:pPr marL="342900" indent="-342900"/>
            <a:endParaRPr lang="ru-RU" sz="3200"/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4211638" y="692150"/>
            <a:ext cx="2870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6000">
                <a:solidFill>
                  <a:srgbClr val="800080"/>
                </a:solidFill>
                <a:latin typeface="Monotype Corsiva" pitchFamily="66" charset="0"/>
              </a:rPr>
              <a:t>Проверка</a:t>
            </a:r>
          </a:p>
        </p:txBody>
      </p:sp>
      <p:pic>
        <p:nvPicPr>
          <p:cNvPr id="21511" name="Picture 7" descr="djfjj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2276475"/>
            <a:ext cx="6232525" cy="3960813"/>
          </a:xfrm>
          <a:prstGeom prst="rect">
            <a:avLst/>
          </a:prstGeom>
          <a:noFill/>
          <a:ln w="38100">
            <a:solidFill>
              <a:srgbClr val="5F5F5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9" grpId="0" animBg="1"/>
      <p:bldP spid="215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48" name="Picture 20" descr="5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137874">
            <a:off x="2484438" y="1484313"/>
            <a:ext cx="1062037" cy="2352675"/>
          </a:xfrm>
          <a:prstGeom prst="rect">
            <a:avLst/>
          </a:prstGeom>
          <a:noFill/>
        </p:spPr>
      </p:pic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424862" cy="1296988"/>
          </a:xfrm>
          <a:solidFill>
            <a:srgbClr val="FFFFCC"/>
          </a:solidFill>
        </p:spPr>
        <p:txBody>
          <a:bodyPr/>
          <a:lstStyle/>
          <a:p>
            <a:r>
              <a:rPr lang="ru-RU" sz="4000">
                <a:solidFill>
                  <a:srgbClr val="008080"/>
                </a:solidFill>
              </a:rPr>
              <a:t>Все культурные растения тоже можно разделить на группы.</a:t>
            </a:r>
          </a:p>
        </p:txBody>
      </p:sp>
      <p:pic>
        <p:nvPicPr>
          <p:cNvPr id="22533" name="Picture 5" descr="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1700213"/>
            <a:ext cx="1319212" cy="1655762"/>
          </a:xfrm>
          <a:prstGeom prst="rect">
            <a:avLst/>
          </a:prstGeom>
          <a:noFill/>
        </p:spPr>
      </p:pic>
      <p:pic>
        <p:nvPicPr>
          <p:cNvPr id="22534" name="Picture 6" descr="4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975" y="4437063"/>
            <a:ext cx="1577975" cy="1584325"/>
          </a:xfrm>
          <a:prstGeom prst="rect">
            <a:avLst/>
          </a:prstGeom>
          <a:noFill/>
        </p:spPr>
      </p:pic>
      <p:pic>
        <p:nvPicPr>
          <p:cNvPr id="22535" name="Picture 7" descr="5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525" y="1989138"/>
            <a:ext cx="1420813" cy="1584325"/>
          </a:xfrm>
          <a:prstGeom prst="rect">
            <a:avLst/>
          </a:prstGeom>
          <a:noFill/>
        </p:spPr>
      </p:pic>
      <p:pic>
        <p:nvPicPr>
          <p:cNvPr id="22538" name="Picture 10" descr="5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750" y="4292600"/>
            <a:ext cx="1706563" cy="1604963"/>
          </a:xfrm>
          <a:prstGeom prst="rect">
            <a:avLst/>
          </a:prstGeom>
          <a:noFill/>
        </p:spPr>
      </p:pic>
      <p:pic>
        <p:nvPicPr>
          <p:cNvPr id="22542" name="Picture 14" descr="5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95738" y="1700213"/>
            <a:ext cx="1670050" cy="1873250"/>
          </a:xfrm>
          <a:prstGeom prst="rect">
            <a:avLst/>
          </a:prstGeom>
          <a:noFill/>
        </p:spPr>
      </p:pic>
      <p:pic>
        <p:nvPicPr>
          <p:cNvPr id="22543" name="Picture 15" descr="2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1863" y="4292600"/>
            <a:ext cx="1104900" cy="1905000"/>
          </a:xfrm>
          <a:prstGeom prst="rect">
            <a:avLst/>
          </a:prstGeom>
          <a:noFill/>
        </p:spPr>
      </p:pic>
      <p:pic>
        <p:nvPicPr>
          <p:cNvPr id="22544" name="Picture 16" descr="4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64388" y="4221163"/>
            <a:ext cx="1503362" cy="2132012"/>
          </a:xfrm>
          <a:prstGeom prst="rect">
            <a:avLst/>
          </a:prstGeom>
          <a:noFill/>
        </p:spPr>
      </p:pic>
      <p:pic>
        <p:nvPicPr>
          <p:cNvPr id="22546" name="Picture 18" descr="4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67175" y="4476750"/>
            <a:ext cx="1800225" cy="1328738"/>
          </a:xfrm>
          <a:prstGeom prst="rect">
            <a:avLst/>
          </a:prstGeom>
          <a:noFill/>
        </p:spPr>
      </p:pic>
      <p:pic>
        <p:nvPicPr>
          <p:cNvPr id="22547" name="Picture 19" descr="5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451725" y="1700213"/>
            <a:ext cx="1204913" cy="1771650"/>
          </a:xfrm>
          <a:prstGeom prst="rect">
            <a:avLst/>
          </a:prstGeom>
          <a:noFill/>
        </p:spPr>
      </p:pic>
      <p:sp>
        <p:nvSpPr>
          <p:cNvPr id="22549" name="Line 21"/>
          <p:cNvSpPr>
            <a:spLocks noChangeShapeType="1"/>
          </p:cNvSpPr>
          <p:nvPr/>
        </p:nvSpPr>
        <p:spPr bwMode="auto">
          <a:xfrm>
            <a:off x="395288" y="3933825"/>
            <a:ext cx="8353425" cy="0"/>
          </a:xfrm>
          <a:prstGeom prst="line">
            <a:avLst/>
          </a:prstGeom>
          <a:noFill/>
          <a:ln w="57150">
            <a:solidFill>
              <a:srgbClr val="FFCC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552" name="Text Box 24"/>
          <p:cNvSpPr txBox="1">
            <a:spLocks noChangeArrowheads="1"/>
          </p:cNvSpPr>
          <p:nvPr/>
        </p:nvSpPr>
        <p:spPr bwMode="auto">
          <a:xfrm>
            <a:off x="3132138" y="549275"/>
            <a:ext cx="2714625" cy="698500"/>
          </a:xfrm>
          <a:prstGeom prst="rect">
            <a:avLst/>
          </a:prstGeom>
          <a:solidFill>
            <a:srgbClr val="FFFFCC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008080"/>
                </a:solidFill>
              </a:rPr>
              <a:t>Найди пару</a:t>
            </a:r>
          </a:p>
        </p:txBody>
      </p:sp>
      <p:sp>
        <p:nvSpPr>
          <p:cNvPr id="22553" name="Line 25"/>
          <p:cNvSpPr>
            <a:spLocks noChangeShapeType="1"/>
          </p:cNvSpPr>
          <p:nvPr/>
        </p:nvSpPr>
        <p:spPr bwMode="auto">
          <a:xfrm>
            <a:off x="1763713" y="3357563"/>
            <a:ext cx="1295400" cy="1150937"/>
          </a:xfrm>
          <a:prstGeom prst="line">
            <a:avLst/>
          </a:prstGeom>
          <a:noFill/>
          <a:ln w="57150">
            <a:solidFill>
              <a:srgbClr val="C44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554" name="Line 26"/>
          <p:cNvSpPr>
            <a:spLocks noChangeShapeType="1"/>
          </p:cNvSpPr>
          <p:nvPr/>
        </p:nvSpPr>
        <p:spPr bwMode="auto">
          <a:xfrm flipH="1">
            <a:off x="1763713" y="3357563"/>
            <a:ext cx="1295400" cy="1150937"/>
          </a:xfrm>
          <a:prstGeom prst="line">
            <a:avLst/>
          </a:prstGeom>
          <a:noFill/>
          <a:ln w="57150">
            <a:solidFill>
              <a:srgbClr val="C44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556" name="Line 28"/>
          <p:cNvSpPr>
            <a:spLocks noChangeShapeType="1"/>
          </p:cNvSpPr>
          <p:nvPr/>
        </p:nvSpPr>
        <p:spPr bwMode="auto">
          <a:xfrm>
            <a:off x="4932363" y="3500438"/>
            <a:ext cx="1655762" cy="1008062"/>
          </a:xfrm>
          <a:prstGeom prst="line">
            <a:avLst/>
          </a:prstGeom>
          <a:noFill/>
          <a:ln w="57150">
            <a:solidFill>
              <a:srgbClr val="C44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557" name="Line 29"/>
          <p:cNvSpPr>
            <a:spLocks noChangeShapeType="1"/>
          </p:cNvSpPr>
          <p:nvPr/>
        </p:nvSpPr>
        <p:spPr bwMode="auto">
          <a:xfrm flipH="1">
            <a:off x="4859338" y="3500438"/>
            <a:ext cx="1800225" cy="1008062"/>
          </a:xfrm>
          <a:prstGeom prst="line">
            <a:avLst/>
          </a:prstGeom>
          <a:noFill/>
          <a:ln w="57150">
            <a:solidFill>
              <a:srgbClr val="C44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558" name="Line 30"/>
          <p:cNvSpPr>
            <a:spLocks noChangeShapeType="1"/>
          </p:cNvSpPr>
          <p:nvPr/>
        </p:nvSpPr>
        <p:spPr bwMode="auto">
          <a:xfrm>
            <a:off x="8027988" y="3357563"/>
            <a:ext cx="0" cy="1008062"/>
          </a:xfrm>
          <a:prstGeom prst="line">
            <a:avLst/>
          </a:prstGeom>
          <a:noFill/>
          <a:ln w="57150">
            <a:solidFill>
              <a:srgbClr val="C44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/>
      <p:bldP spid="22552" grpId="0" animBg="1"/>
      <p:bldP spid="22553" grpId="0" animBg="1"/>
      <p:bldP spid="22554" grpId="0" animBg="1"/>
      <p:bldP spid="22556" grpId="0" animBg="1"/>
      <p:bldP spid="22557" grpId="0" animBg="1"/>
      <p:bldP spid="2255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333375"/>
            <a:ext cx="1425575" cy="1787525"/>
          </a:xfrm>
          <a:prstGeom prst="rect">
            <a:avLst/>
          </a:prstGeom>
          <a:noFill/>
        </p:spPr>
      </p:pic>
      <p:pic>
        <p:nvPicPr>
          <p:cNvPr id="23557" name="Picture 5" descr="4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925" y="333375"/>
            <a:ext cx="1649413" cy="1655763"/>
          </a:xfrm>
          <a:prstGeom prst="rect">
            <a:avLst/>
          </a:prstGeom>
          <a:noFill/>
        </p:spPr>
      </p:pic>
      <p:pic>
        <p:nvPicPr>
          <p:cNvPr id="23559" name="Picture 7" descr="18_115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4221163"/>
            <a:ext cx="2106612" cy="2239962"/>
          </a:xfrm>
          <a:prstGeom prst="rect">
            <a:avLst/>
          </a:prstGeom>
          <a:noFill/>
        </p:spPr>
      </p:pic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549275"/>
            <a:ext cx="8147050" cy="935038"/>
          </a:xfrm>
        </p:spPr>
        <p:txBody>
          <a:bodyPr/>
          <a:lstStyle/>
          <a:p>
            <a:br>
              <a:rPr lang="ru-RU" sz="4000"/>
            </a:br>
            <a:r>
              <a:rPr lang="ru-RU" sz="5400">
                <a:solidFill>
                  <a:srgbClr val="800080"/>
                </a:solidFill>
                <a:latin typeface="Monotype Corsiva" pitchFamily="66" charset="0"/>
              </a:rPr>
              <a:t>Плодовые культуры</a:t>
            </a:r>
            <a:br>
              <a:rPr lang="ru-RU" sz="4000"/>
            </a:br>
            <a:endParaRPr lang="ru-RU" sz="4000"/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684213" y="2193925"/>
            <a:ext cx="7775575" cy="2098675"/>
          </a:xfrm>
          <a:prstGeom prst="rect">
            <a:avLst/>
          </a:prstGeom>
          <a:solidFill>
            <a:srgbClr val="FFFF99"/>
          </a:solidFill>
          <a:ln w="57150">
            <a:solidFill>
              <a:srgbClr val="C44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200"/>
              <a:t>Плодовые растения растут в садах.</a:t>
            </a:r>
          </a:p>
          <a:p>
            <a:r>
              <a:rPr lang="ru-RU" sz="3200"/>
              <a:t>К ним относятся не только фруктовые </a:t>
            </a:r>
          </a:p>
          <a:p>
            <a:r>
              <a:rPr lang="ru-RU" sz="3200"/>
              <a:t>деревья, но и кустарники, и травы, </a:t>
            </a:r>
          </a:p>
          <a:p>
            <a:r>
              <a:rPr lang="ru-RU" sz="3200"/>
              <a:t>дающие нам плоды.</a:t>
            </a:r>
          </a:p>
        </p:txBody>
      </p:sp>
      <p:pic>
        <p:nvPicPr>
          <p:cNvPr id="23560" name="Picture 8" descr="1235580167_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475" y="4437063"/>
            <a:ext cx="2471738" cy="1854200"/>
          </a:xfrm>
          <a:prstGeom prst="rect">
            <a:avLst/>
          </a:prstGeom>
          <a:noFill/>
        </p:spPr>
      </p:pic>
      <p:pic>
        <p:nvPicPr>
          <p:cNvPr id="23561" name="Picture 9" descr="zBMji74P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7763" y="4437063"/>
            <a:ext cx="2327275" cy="174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76250"/>
            <a:ext cx="1800225" cy="1439863"/>
          </a:xfrm>
          <a:prstGeom prst="rect">
            <a:avLst/>
          </a:prstGeom>
          <a:noFill/>
        </p:spPr>
      </p:pic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4800">
                <a:solidFill>
                  <a:srgbClr val="006600"/>
                </a:solidFill>
                <a:latin typeface="Monotype Corsiva" pitchFamily="66" charset="0"/>
              </a:rPr>
              <a:t>          </a:t>
            </a:r>
            <a:br>
              <a:rPr lang="ru-RU" sz="4800">
                <a:solidFill>
                  <a:srgbClr val="006600"/>
                </a:solidFill>
                <a:latin typeface="Monotype Corsiva" pitchFamily="66" charset="0"/>
              </a:rPr>
            </a:br>
            <a:r>
              <a:rPr lang="ru-RU" sz="4800">
                <a:solidFill>
                  <a:srgbClr val="006600"/>
                </a:solidFill>
                <a:latin typeface="Monotype Corsiva" pitchFamily="66" charset="0"/>
              </a:rPr>
              <a:t>           </a:t>
            </a:r>
            <a:r>
              <a:rPr lang="ru-RU" sz="5400">
                <a:solidFill>
                  <a:srgbClr val="006600"/>
                </a:solidFill>
                <a:latin typeface="Monotype Corsiva" pitchFamily="66" charset="0"/>
              </a:rPr>
              <a:t>Овощные культуры</a:t>
            </a:r>
          </a:p>
        </p:txBody>
      </p:sp>
      <p:pic>
        <p:nvPicPr>
          <p:cNvPr id="24583" name="Picture 7" descr="5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476250"/>
            <a:ext cx="1477962" cy="1649413"/>
          </a:xfrm>
          <a:prstGeom prst="rect">
            <a:avLst/>
          </a:prstGeom>
          <a:noFill/>
        </p:spPr>
      </p:pic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971550" y="2349500"/>
            <a:ext cx="7158038" cy="1123950"/>
          </a:xfrm>
          <a:prstGeom prst="rect">
            <a:avLst/>
          </a:prstGeom>
          <a:solidFill>
            <a:srgbClr val="CCFFCC"/>
          </a:solidFill>
          <a:ln w="57150">
            <a:solidFill>
              <a:srgbClr val="00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3200"/>
              <a:t>Овощные культуры растут на полях </a:t>
            </a:r>
          </a:p>
          <a:p>
            <a:pPr algn="ctr"/>
            <a:r>
              <a:rPr lang="ru-RU" sz="3200"/>
              <a:t>и в огороде.</a:t>
            </a:r>
          </a:p>
        </p:txBody>
      </p:sp>
      <p:pic>
        <p:nvPicPr>
          <p:cNvPr id="24585" name="Picture 9" descr="post-469-124323637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4005263"/>
            <a:ext cx="1966912" cy="2051050"/>
          </a:xfrm>
          <a:prstGeom prst="rect">
            <a:avLst/>
          </a:prstGeom>
          <a:noFill/>
        </p:spPr>
      </p:pic>
      <p:pic>
        <p:nvPicPr>
          <p:cNvPr id="24586" name="Picture 10" descr="12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575" y="4076700"/>
            <a:ext cx="2616200" cy="1889125"/>
          </a:xfrm>
          <a:prstGeom prst="rect">
            <a:avLst/>
          </a:prstGeom>
          <a:noFill/>
        </p:spPr>
      </p:pic>
      <p:pic>
        <p:nvPicPr>
          <p:cNvPr id="24587" name="Picture 11" descr="арлдд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425" y="4149725"/>
            <a:ext cx="2459038" cy="18018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3" name="Picture 13" descr="275px-Illustration_Hordeum_vulgare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70625" y="4292600"/>
            <a:ext cx="965200" cy="2206625"/>
          </a:xfrm>
          <a:prstGeom prst="rect">
            <a:avLst/>
          </a:prstGeom>
          <a:noFill/>
        </p:spPr>
      </p:pic>
      <p:pic>
        <p:nvPicPr>
          <p:cNvPr id="30730" name="Picture 10" descr="Avena_strigos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65513" y="4149725"/>
            <a:ext cx="1538287" cy="2309813"/>
          </a:xfrm>
          <a:prstGeom prst="rect">
            <a:avLst/>
          </a:prstGeom>
          <a:noFill/>
        </p:spPr>
      </p:pic>
      <p:pic>
        <p:nvPicPr>
          <p:cNvPr id="30724" name="Picture 4" descr="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5825" y="476250"/>
            <a:ext cx="1293813" cy="2232025"/>
          </a:xfrm>
          <a:prstGeom prst="rect">
            <a:avLst/>
          </a:prstGeom>
          <a:noFill/>
        </p:spPr>
      </p:pic>
      <p:pic>
        <p:nvPicPr>
          <p:cNvPr id="30725" name="Picture 5" descr="5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404813"/>
            <a:ext cx="1963737" cy="2201862"/>
          </a:xfrm>
          <a:prstGeom prst="rect">
            <a:avLst/>
          </a:prstGeom>
          <a:noFill/>
        </p:spPr>
      </p:pic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4800">
                <a:latin typeface="Monotype Corsiva" pitchFamily="66" charset="0"/>
              </a:rPr>
              <a:t>              </a:t>
            </a:r>
            <a:r>
              <a:rPr lang="ru-RU" sz="5400">
                <a:solidFill>
                  <a:srgbClr val="CC6600"/>
                </a:solidFill>
                <a:latin typeface="Monotype Corsiva" pitchFamily="66" charset="0"/>
              </a:rPr>
              <a:t>Зерновые культуры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684213" y="2708275"/>
            <a:ext cx="7907337" cy="1611313"/>
          </a:xfrm>
          <a:prstGeom prst="rect">
            <a:avLst/>
          </a:prstGeom>
          <a:solidFill>
            <a:srgbClr val="FFCC66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/>
              <a:t>Зерновые культуры растут на полях. Из </a:t>
            </a:r>
          </a:p>
          <a:p>
            <a:r>
              <a:rPr lang="ru-RU" sz="3200"/>
              <a:t>зёрен пшеницы, ячменя, ржи, овса </a:t>
            </a:r>
          </a:p>
          <a:p>
            <a:r>
              <a:rPr lang="ru-RU" sz="3200"/>
              <a:t>делают муку и крупу.</a:t>
            </a:r>
          </a:p>
        </p:txBody>
      </p:sp>
      <p:pic>
        <p:nvPicPr>
          <p:cNvPr id="30727" name="Picture 7" descr="994a69ce784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750" y="4365625"/>
            <a:ext cx="1552575" cy="2049463"/>
          </a:xfrm>
          <a:prstGeom prst="rect">
            <a:avLst/>
          </a:prstGeom>
          <a:noFill/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1600200" y="5773738"/>
            <a:ext cx="796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/>
              <a:t>Рис</a:t>
            </a:r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4554538" y="5789613"/>
            <a:ext cx="1025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800"/>
              <a:t>Овёс</a:t>
            </a:r>
          </a:p>
        </p:txBody>
      </p:sp>
      <p:sp>
        <p:nvSpPr>
          <p:cNvPr id="30734" name="Text Box 14"/>
          <p:cNvSpPr txBox="1">
            <a:spLocks noChangeArrowheads="1"/>
          </p:cNvSpPr>
          <p:nvPr/>
        </p:nvSpPr>
        <p:spPr bwMode="auto">
          <a:xfrm>
            <a:off x="7164388" y="5789613"/>
            <a:ext cx="1452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/>
              <a:t>Ячмень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8" grpId="0"/>
      <p:bldP spid="30731" grpId="0"/>
      <p:bldP spid="307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5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488" y="476250"/>
            <a:ext cx="1809750" cy="2663825"/>
          </a:xfrm>
          <a:prstGeom prst="rect">
            <a:avLst/>
          </a:prstGeom>
          <a:noFill/>
        </p:spPr>
      </p:pic>
      <p:pic>
        <p:nvPicPr>
          <p:cNvPr id="31748" name="Picture 4" descr="4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476250"/>
            <a:ext cx="1827212" cy="2592388"/>
          </a:xfrm>
          <a:prstGeom prst="rect">
            <a:avLst/>
          </a:prstGeom>
          <a:noFill/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chemeClr val="accent2"/>
                </a:solidFill>
                <a:latin typeface="Monotype Corsiva" pitchFamily="66" charset="0"/>
              </a:rPr>
              <a:t>Прядильные культуры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808038" y="2482850"/>
            <a:ext cx="184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3200"/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684213" y="3213100"/>
            <a:ext cx="7707312" cy="3073400"/>
          </a:xfrm>
          <a:prstGeom prst="rect">
            <a:avLst/>
          </a:prstGeom>
          <a:solidFill>
            <a:srgbClr val="CCFFFF"/>
          </a:solidFill>
          <a:ln w="571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/>
              <a:t>Прядильные растения очень ценные. </a:t>
            </a:r>
          </a:p>
          <a:p>
            <a:r>
              <a:rPr lang="ru-RU" sz="3200"/>
              <a:t>Они дают прекрасное волокно, из кото-</a:t>
            </a:r>
          </a:p>
          <a:p>
            <a:r>
              <a:rPr lang="ru-RU" sz="3200"/>
              <a:t>рого вырабатывают ткани: ситец, бязь,</a:t>
            </a:r>
          </a:p>
          <a:p>
            <a:r>
              <a:rPr lang="ru-RU" sz="3200"/>
              <a:t>сатин, трикотаж, постельное бельё и</a:t>
            </a:r>
          </a:p>
          <a:p>
            <a:r>
              <a:rPr lang="ru-RU" sz="3200"/>
              <a:t>вафельные полотенца. </a:t>
            </a:r>
          </a:p>
          <a:p>
            <a:endParaRPr lang="ru-RU" sz="3200"/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2339975" y="2420938"/>
            <a:ext cx="13731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/>
              <a:t>Хлопок</a:t>
            </a: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6207125" y="2420938"/>
            <a:ext cx="812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/>
              <a:t>Лён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5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549275"/>
            <a:ext cx="2447925" cy="2374900"/>
          </a:xfrm>
          <a:prstGeom prst="rect">
            <a:avLst/>
          </a:prstGeom>
          <a:noFill/>
        </p:spPr>
      </p:pic>
      <p:pic>
        <p:nvPicPr>
          <p:cNvPr id="32774" name="Picture 6" descr="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25" y="476250"/>
            <a:ext cx="2179638" cy="2743200"/>
          </a:xfrm>
          <a:prstGeom prst="rect">
            <a:avLst/>
          </a:prstGeom>
          <a:noFill/>
        </p:spPr>
      </p:pic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ru-RU" sz="5400">
                <a:latin typeface="Monotype Corsiva" pitchFamily="66" charset="0"/>
              </a:rPr>
            </a:br>
            <a:r>
              <a:rPr lang="ru-RU" sz="5400">
                <a:solidFill>
                  <a:srgbClr val="FF0000"/>
                </a:solidFill>
                <a:latin typeface="Monotype Corsiva" pitchFamily="66" charset="0"/>
              </a:rPr>
              <a:t>Декоративные</a:t>
            </a:r>
            <a:br>
              <a:rPr lang="ru-RU" sz="540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5400">
                <a:solidFill>
                  <a:srgbClr val="FF0000"/>
                </a:solidFill>
                <a:latin typeface="Monotype Corsiva" pitchFamily="66" charset="0"/>
              </a:rPr>
              <a:t>растения</a:t>
            </a: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684213" y="2997200"/>
            <a:ext cx="8088312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/>
              <a:t>Пионы, нарциссы, гладиолусы, тюльпаны</a:t>
            </a:r>
          </a:p>
          <a:p>
            <a:r>
              <a:rPr lang="ru-RU" sz="3200"/>
              <a:t> – это цветы. Их выращивают </a:t>
            </a:r>
          </a:p>
          <a:p>
            <a:r>
              <a:rPr lang="ru-RU" sz="3200"/>
              <a:t>на клумбах для красоты.</a:t>
            </a:r>
          </a:p>
        </p:txBody>
      </p:sp>
      <p:pic>
        <p:nvPicPr>
          <p:cNvPr id="32779" name="Picture 11" descr="045b0d377ea4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4508500"/>
            <a:ext cx="1762125" cy="1885950"/>
          </a:xfrm>
          <a:prstGeom prst="rect">
            <a:avLst/>
          </a:prstGeom>
          <a:noFill/>
        </p:spPr>
      </p:pic>
      <p:pic>
        <p:nvPicPr>
          <p:cNvPr id="32780" name="Picture 12" descr="zDEsLlrQj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788" y="4005263"/>
            <a:ext cx="2309812" cy="23098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32" name="Picture 240" descr="1237741533_greens_2020-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2736850" cy="2232025"/>
          </a:xfrm>
          <a:prstGeom prst="rect">
            <a:avLst/>
          </a:prstGeom>
          <a:noFill/>
        </p:spPr>
      </p:pic>
      <p:pic>
        <p:nvPicPr>
          <p:cNvPr id="34016" name="Picture 224" descr="buket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333375"/>
            <a:ext cx="2141537" cy="2879725"/>
          </a:xfrm>
          <a:prstGeom prst="rect">
            <a:avLst/>
          </a:prstGeom>
          <a:noFill/>
        </p:spPr>
      </p:pic>
      <p:pic>
        <p:nvPicPr>
          <p:cNvPr id="34029" name="Picture 237" descr="1246833632_1246808399_bezimeni-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333375"/>
            <a:ext cx="2663825" cy="2159000"/>
          </a:xfrm>
          <a:prstGeom prst="rect">
            <a:avLst/>
          </a:prstGeom>
          <a:noFill/>
        </p:spPr>
      </p:pic>
      <p:sp>
        <p:nvSpPr>
          <p:cNvPr id="33808" name="Rectangle 16"/>
          <p:cNvSpPr>
            <a:spLocks noChangeArrowheads="1"/>
          </p:cNvSpPr>
          <p:nvPr/>
        </p:nvSpPr>
        <p:spPr bwMode="auto">
          <a:xfrm>
            <a:off x="3132138" y="1052513"/>
            <a:ext cx="431800" cy="431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600"/>
              <a:t>1</a:t>
            </a:r>
            <a:endParaRPr lang="ru-RU" sz="3600"/>
          </a:p>
        </p:txBody>
      </p:sp>
      <p:grpSp>
        <p:nvGrpSpPr>
          <p:cNvPr id="33894" name="Group 102"/>
          <p:cNvGrpSpPr>
            <a:grpSpLocks/>
          </p:cNvGrpSpPr>
          <p:nvPr/>
        </p:nvGrpSpPr>
        <p:grpSpPr bwMode="auto">
          <a:xfrm>
            <a:off x="3635375" y="1052513"/>
            <a:ext cx="5184775" cy="431800"/>
            <a:chOff x="1882" y="1253"/>
            <a:chExt cx="3266" cy="272"/>
          </a:xfrm>
        </p:grpSpPr>
        <p:sp>
          <p:nvSpPr>
            <p:cNvPr id="33875" name="Rectangle 83"/>
            <p:cNvSpPr>
              <a:spLocks noChangeArrowheads="1"/>
            </p:cNvSpPr>
            <p:nvPr/>
          </p:nvSpPr>
          <p:spPr bwMode="auto">
            <a:xfrm>
              <a:off x="4876" y="125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76" name="Rectangle 84"/>
            <p:cNvSpPr>
              <a:spLocks noChangeArrowheads="1"/>
            </p:cNvSpPr>
            <p:nvPr/>
          </p:nvSpPr>
          <p:spPr bwMode="auto">
            <a:xfrm>
              <a:off x="2154" y="125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77" name="Rectangle 85"/>
            <p:cNvSpPr>
              <a:spLocks noChangeArrowheads="1"/>
            </p:cNvSpPr>
            <p:nvPr/>
          </p:nvSpPr>
          <p:spPr bwMode="auto">
            <a:xfrm>
              <a:off x="2427" y="125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78" name="Rectangle 86"/>
            <p:cNvSpPr>
              <a:spLocks noChangeArrowheads="1"/>
            </p:cNvSpPr>
            <p:nvPr/>
          </p:nvSpPr>
          <p:spPr bwMode="auto">
            <a:xfrm>
              <a:off x="4332" y="125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79" name="Rectangle 87"/>
            <p:cNvSpPr>
              <a:spLocks noChangeArrowheads="1"/>
            </p:cNvSpPr>
            <p:nvPr/>
          </p:nvSpPr>
          <p:spPr bwMode="auto">
            <a:xfrm>
              <a:off x="1882" y="125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80" name="Rectangle 88"/>
            <p:cNvSpPr>
              <a:spLocks noChangeArrowheads="1"/>
            </p:cNvSpPr>
            <p:nvPr/>
          </p:nvSpPr>
          <p:spPr bwMode="auto">
            <a:xfrm>
              <a:off x="4604" y="125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88" name="Rectangle 96"/>
            <p:cNvSpPr>
              <a:spLocks noChangeArrowheads="1"/>
            </p:cNvSpPr>
            <p:nvPr/>
          </p:nvSpPr>
          <p:spPr bwMode="auto">
            <a:xfrm>
              <a:off x="4059" y="125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89" name="Rectangle 97"/>
            <p:cNvSpPr>
              <a:spLocks noChangeArrowheads="1"/>
            </p:cNvSpPr>
            <p:nvPr/>
          </p:nvSpPr>
          <p:spPr bwMode="auto">
            <a:xfrm>
              <a:off x="3787" y="125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90" name="Rectangle 98"/>
            <p:cNvSpPr>
              <a:spLocks noChangeArrowheads="1"/>
            </p:cNvSpPr>
            <p:nvPr/>
          </p:nvSpPr>
          <p:spPr bwMode="auto">
            <a:xfrm>
              <a:off x="3515" y="125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91" name="Rectangle 99"/>
            <p:cNvSpPr>
              <a:spLocks noChangeArrowheads="1"/>
            </p:cNvSpPr>
            <p:nvPr/>
          </p:nvSpPr>
          <p:spPr bwMode="auto">
            <a:xfrm>
              <a:off x="3243" y="125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92" name="Rectangle 100"/>
            <p:cNvSpPr>
              <a:spLocks noChangeArrowheads="1"/>
            </p:cNvSpPr>
            <p:nvPr/>
          </p:nvSpPr>
          <p:spPr bwMode="auto">
            <a:xfrm>
              <a:off x="2971" y="125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93" name="Rectangle 101"/>
            <p:cNvSpPr>
              <a:spLocks noChangeArrowheads="1"/>
            </p:cNvSpPr>
            <p:nvPr/>
          </p:nvSpPr>
          <p:spPr bwMode="auto">
            <a:xfrm>
              <a:off x="2699" y="125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902" name="Group 110"/>
          <p:cNvGrpSpPr>
            <a:grpSpLocks/>
          </p:cNvGrpSpPr>
          <p:nvPr/>
        </p:nvGrpSpPr>
        <p:grpSpPr bwMode="auto">
          <a:xfrm>
            <a:off x="8388350" y="620713"/>
            <a:ext cx="431800" cy="3455987"/>
            <a:chOff x="4876" y="618"/>
            <a:chExt cx="272" cy="2177"/>
          </a:xfrm>
        </p:grpSpPr>
        <p:sp>
          <p:nvSpPr>
            <p:cNvPr id="33895" name="Rectangle 103"/>
            <p:cNvSpPr>
              <a:spLocks noChangeArrowheads="1"/>
            </p:cNvSpPr>
            <p:nvPr/>
          </p:nvSpPr>
          <p:spPr bwMode="auto">
            <a:xfrm>
              <a:off x="4876" y="252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96" name="Rectangle 104"/>
            <p:cNvSpPr>
              <a:spLocks noChangeArrowheads="1"/>
            </p:cNvSpPr>
            <p:nvPr/>
          </p:nvSpPr>
          <p:spPr bwMode="auto">
            <a:xfrm>
              <a:off x="4876" y="2251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97" name="Rectangle 105"/>
            <p:cNvSpPr>
              <a:spLocks noChangeArrowheads="1"/>
            </p:cNvSpPr>
            <p:nvPr/>
          </p:nvSpPr>
          <p:spPr bwMode="auto">
            <a:xfrm>
              <a:off x="4876" y="197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98" name="Rectangle 106"/>
            <p:cNvSpPr>
              <a:spLocks noChangeArrowheads="1"/>
            </p:cNvSpPr>
            <p:nvPr/>
          </p:nvSpPr>
          <p:spPr bwMode="auto">
            <a:xfrm>
              <a:off x="4876" y="1706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99" name="Rectangle 107"/>
            <p:cNvSpPr>
              <a:spLocks noChangeArrowheads="1"/>
            </p:cNvSpPr>
            <p:nvPr/>
          </p:nvSpPr>
          <p:spPr bwMode="auto">
            <a:xfrm>
              <a:off x="4876" y="1434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00" name="Rectangle 108"/>
            <p:cNvSpPr>
              <a:spLocks noChangeArrowheads="1"/>
            </p:cNvSpPr>
            <p:nvPr/>
          </p:nvSpPr>
          <p:spPr bwMode="auto">
            <a:xfrm>
              <a:off x="4876" y="1162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01" name="Rectangle 109"/>
            <p:cNvSpPr>
              <a:spLocks noChangeArrowheads="1"/>
            </p:cNvSpPr>
            <p:nvPr/>
          </p:nvSpPr>
          <p:spPr bwMode="auto">
            <a:xfrm>
              <a:off x="4876" y="618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909" name="Group 117"/>
          <p:cNvGrpSpPr>
            <a:grpSpLocks/>
          </p:cNvGrpSpPr>
          <p:nvPr/>
        </p:nvGrpSpPr>
        <p:grpSpPr bwMode="auto">
          <a:xfrm>
            <a:off x="7092950" y="620713"/>
            <a:ext cx="431800" cy="3024187"/>
            <a:chOff x="4059" y="618"/>
            <a:chExt cx="272" cy="1905"/>
          </a:xfrm>
        </p:grpSpPr>
        <p:sp>
          <p:nvSpPr>
            <p:cNvPr id="33903" name="Rectangle 111"/>
            <p:cNvSpPr>
              <a:spLocks noChangeArrowheads="1"/>
            </p:cNvSpPr>
            <p:nvPr/>
          </p:nvSpPr>
          <p:spPr bwMode="auto">
            <a:xfrm>
              <a:off x="4059" y="618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04" name="Rectangle 112"/>
            <p:cNvSpPr>
              <a:spLocks noChangeArrowheads="1"/>
            </p:cNvSpPr>
            <p:nvPr/>
          </p:nvSpPr>
          <p:spPr bwMode="auto">
            <a:xfrm>
              <a:off x="4059" y="1162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05" name="Rectangle 113"/>
            <p:cNvSpPr>
              <a:spLocks noChangeArrowheads="1"/>
            </p:cNvSpPr>
            <p:nvPr/>
          </p:nvSpPr>
          <p:spPr bwMode="auto">
            <a:xfrm>
              <a:off x="4059" y="1434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06" name="Rectangle 114"/>
            <p:cNvSpPr>
              <a:spLocks noChangeArrowheads="1"/>
            </p:cNvSpPr>
            <p:nvPr/>
          </p:nvSpPr>
          <p:spPr bwMode="auto">
            <a:xfrm>
              <a:off x="4059" y="1706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07" name="Rectangle 115"/>
            <p:cNvSpPr>
              <a:spLocks noChangeArrowheads="1"/>
            </p:cNvSpPr>
            <p:nvPr/>
          </p:nvSpPr>
          <p:spPr bwMode="auto">
            <a:xfrm>
              <a:off x="4059" y="197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08" name="Rectangle 116"/>
            <p:cNvSpPr>
              <a:spLocks noChangeArrowheads="1"/>
            </p:cNvSpPr>
            <p:nvPr/>
          </p:nvSpPr>
          <p:spPr bwMode="auto">
            <a:xfrm>
              <a:off x="4059" y="2251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920" name="Group 128"/>
          <p:cNvGrpSpPr>
            <a:grpSpLocks/>
          </p:cNvGrpSpPr>
          <p:nvPr/>
        </p:nvGrpSpPr>
        <p:grpSpPr bwMode="auto">
          <a:xfrm>
            <a:off x="5364163" y="620713"/>
            <a:ext cx="431800" cy="4751387"/>
            <a:chOff x="2971" y="618"/>
            <a:chExt cx="272" cy="2993"/>
          </a:xfrm>
        </p:grpSpPr>
        <p:sp>
          <p:nvSpPr>
            <p:cNvPr id="33910" name="Rectangle 118"/>
            <p:cNvSpPr>
              <a:spLocks noChangeArrowheads="1"/>
            </p:cNvSpPr>
            <p:nvPr/>
          </p:nvSpPr>
          <p:spPr bwMode="auto">
            <a:xfrm>
              <a:off x="2971" y="618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11" name="Rectangle 119"/>
            <p:cNvSpPr>
              <a:spLocks noChangeArrowheads="1"/>
            </p:cNvSpPr>
            <p:nvPr/>
          </p:nvSpPr>
          <p:spPr bwMode="auto">
            <a:xfrm>
              <a:off x="2971" y="1162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12" name="Rectangle 120"/>
            <p:cNvSpPr>
              <a:spLocks noChangeArrowheads="1"/>
            </p:cNvSpPr>
            <p:nvPr/>
          </p:nvSpPr>
          <p:spPr bwMode="auto">
            <a:xfrm>
              <a:off x="2971" y="1434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13" name="Rectangle 121"/>
            <p:cNvSpPr>
              <a:spLocks noChangeArrowheads="1"/>
            </p:cNvSpPr>
            <p:nvPr/>
          </p:nvSpPr>
          <p:spPr bwMode="auto">
            <a:xfrm>
              <a:off x="2971" y="1706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14" name="Rectangle 122"/>
            <p:cNvSpPr>
              <a:spLocks noChangeArrowheads="1"/>
            </p:cNvSpPr>
            <p:nvPr/>
          </p:nvSpPr>
          <p:spPr bwMode="auto">
            <a:xfrm>
              <a:off x="2971" y="197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15" name="Rectangle 123"/>
            <p:cNvSpPr>
              <a:spLocks noChangeArrowheads="1"/>
            </p:cNvSpPr>
            <p:nvPr/>
          </p:nvSpPr>
          <p:spPr bwMode="auto">
            <a:xfrm>
              <a:off x="2971" y="2251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16" name="Rectangle 124"/>
            <p:cNvSpPr>
              <a:spLocks noChangeArrowheads="1"/>
            </p:cNvSpPr>
            <p:nvPr/>
          </p:nvSpPr>
          <p:spPr bwMode="auto">
            <a:xfrm>
              <a:off x="2971" y="2523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17" name="Rectangle 125"/>
            <p:cNvSpPr>
              <a:spLocks noChangeArrowheads="1"/>
            </p:cNvSpPr>
            <p:nvPr/>
          </p:nvSpPr>
          <p:spPr bwMode="auto">
            <a:xfrm>
              <a:off x="2971" y="2795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18" name="Rectangle 126"/>
            <p:cNvSpPr>
              <a:spLocks noChangeArrowheads="1"/>
            </p:cNvSpPr>
            <p:nvPr/>
          </p:nvSpPr>
          <p:spPr bwMode="auto">
            <a:xfrm>
              <a:off x="2971" y="3067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19" name="Rectangle 127"/>
            <p:cNvSpPr>
              <a:spLocks noChangeArrowheads="1"/>
            </p:cNvSpPr>
            <p:nvPr/>
          </p:nvSpPr>
          <p:spPr bwMode="auto">
            <a:xfrm>
              <a:off x="2971" y="333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947" name="Group 155"/>
          <p:cNvGrpSpPr>
            <a:grpSpLocks/>
          </p:cNvGrpSpPr>
          <p:nvPr/>
        </p:nvGrpSpPr>
        <p:grpSpPr bwMode="auto">
          <a:xfrm>
            <a:off x="3203575" y="1916113"/>
            <a:ext cx="3455988" cy="431800"/>
            <a:chOff x="1610" y="1434"/>
            <a:chExt cx="2177" cy="272"/>
          </a:xfrm>
        </p:grpSpPr>
        <p:sp>
          <p:nvSpPr>
            <p:cNvPr id="33921" name="Rectangle 129"/>
            <p:cNvSpPr>
              <a:spLocks noChangeArrowheads="1"/>
            </p:cNvSpPr>
            <p:nvPr/>
          </p:nvSpPr>
          <p:spPr bwMode="auto">
            <a:xfrm>
              <a:off x="2699" y="1434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22" name="Rectangle 130"/>
            <p:cNvSpPr>
              <a:spLocks noChangeArrowheads="1"/>
            </p:cNvSpPr>
            <p:nvPr/>
          </p:nvSpPr>
          <p:spPr bwMode="auto">
            <a:xfrm>
              <a:off x="3243" y="1434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23" name="Rectangle 131"/>
            <p:cNvSpPr>
              <a:spLocks noChangeArrowheads="1"/>
            </p:cNvSpPr>
            <p:nvPr/>
          </p:nvSpPr>
          <p:spPr bwMode="auto">
            <a:xfrm>
              <a:off x="3515" y="1434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24" name="Rectangle 132"/>
            <p:cNvSpPr>
              <a:spLocks noChangeArrowheads="1"/>
            </p:cNvSpPr>
            <p:nvPr/>
          </p:nvSpPr>
          <p:spPr bwMode="auto">
            <a:xfrm>
              <a:off x="2154" y="1434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25" name="Rectangle 133"/>
            <p:cNvSpPr>
              <a:spLocks noChangeArrowheads="1"/>
            </p:cNvSpPr>
            <p:nvPr/>
          </p:nvSpPr>
          <p:spPr bwMode="auto">
            <a:xfrm>
              <a:off x="2426" y="1434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26" name="Rectangle 134"/>
            <p:cNvSpPr>
              <a:spLocks noChangeArrowheads="1"/>
            </p:cNvSpPr>
            <p:nvPr/>
          </p:nvSpPr>
          <p:spPr bwMode="auto">
            <a:xfrm>
              <a:off x="1882" y="1434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27" name="Rectangle 135"/>
            <p:cNvSpPr>
              <a:spLocks noChangeArrowheads="1"/>
            </p:cNvSpPr>
            <p:nvPr/>
          </p:nvSpPr>
          <p:spPr bwMode="auto">
            <a:xfrm>
              <a:off x="1610" y="1434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937" name="Group 145"/>
          <p:cNvGrpSpPr>
            <a:grpSpLocks/>
          </p:cNvGrpSpPr>
          <p:nvPr/>
        </p:nvGrpSpPr>
        <p:grpSpPr bwMode="auto">
          <a:xfrm>
            <a:off x="3635375" y="4076700"/>
            <a:ext cx="4321175" cy="431800"/>
            <a:chOff x="1882" y="2795"/>
            <a:chExt cx="2722" cy="272"/>
          </a:xfrm>
        </p:grpSpPr>
        <p:sp>
          <p:nvSpPr>
            <p:cNvPr id="33928" name="Rectangle 136"/>
            <p:cNvSpPr>
              <a:spLocks noChangeArrowheads="1"/>
            </p:cNvSpPr>
            <p:nvPr/>
          </p:nvSpPr>
          <p:spPr bwMode="auto">
            <a:xfrm>
              <a:off x="4332" y="2795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29" name="Rectangle 137"/>
            <p:cNvSpPr>
              <a:spLocks noChangeArrowheads="1"/>
            </p:cNvSpPr>
            <p:nvPr/>
          </p:nvSpPr>
          <p:spPr bwMode="auto">
            <a:xfrm>
              <a:off x="4059" y="2795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30" name="Rectangle 138"/>
            <p:cNvSpPr>
              <a:spLocks noChangeArrowheads="1"/>
            </p:cNvSpPr>
            <p:nvPr/>
          </p:nvSpPr>
          <p:spPr bwMode="auto">
            <a:xfrm>
              <a:off x="3787" y="2795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31" name="Rectangle 139"/>
            <p:cNvSpPr>
              <a:spLocks noChangeArrowheads="1"/>
            </p:cNvSpPr>
            <p:nvPr/>
          </p:nvSpPr>
          <p:spPr bwMode="auto">
            <a:xfrm>
              <a:off x="3515" y="2795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32" name="Rectangle 140"/>
            <p:cNvSpPr>
              <a:spLocks noChangeArrowheads="1"/>
            </p:cNvSpPr>
            <p:nvPr/>
          </p:nvSpPr>
          <p:spPr bwMode="auto">
            <a:xfrm>
              <a:off x="3243" y="2795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33" name="Rectangle 141"/>
            <p:cNvSpPr>
              <a:spLocks noChangeArrowheads="1"/>
            </p:cNvSpPr>
            <p:nvPr/>
          </p:nvSpPr>
          <p:spPr bwMode="auto">
            <a:xfrm>
              <a:off x="1882" y="2795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34" name="Rectangle 142"/>
            <p:cNvSpPr>
              <a:spLocks noChangeArrowheads="1"/>
            </p:cNvSpPr>
            <p:nvPr/>
          </p:nvSpPr>
          <p:spPr bwMode="auto">
            <a:xfrm>
              <a:off x="2154" y="2795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35" name="Rectangle 143"/>
            <p:cNvSpPr>
              <a:spLocks noChangeArrowheads="1"/>
            </p:cNvSpPr>
            <p:nvPr/>
          </p:nvSpPr>
          <p:spPr bwMode="auto">
            <a:xfrm>
              <a:off x="2426" y="2795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36" name="Rectangle 144"/>
            <p:cNvSpPr>
              <a:spLocks noChangeArrowheads="1"/>
            </p:cNvSpPr>
            <p:nvPr/>
          </p:nvSpPr>
          <p:spPr bwMode="auto">
            <a:xfrm>
              <a:off x="2699" y="2795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948" name="Group 156"/>
          <p:cNvGrpSpPr>
            <a:grpSpLocks/>
          </p:cNvGrpSpPr>
          <p:nvPr/>
        </p:nvGrpSpPr>
        <p:grpSpPr bwMode="auto">
          <a:xfrm>
            <a:off x="2339975" y="2781300"/>
            <a:ext cx="4319588" cy="431800"/>
            <a:chOff x="1066" y="1979"/>
            <a:chExt cx="2721" cy="272"/>
          </a:xfrm>
        </p:grpSpPr>
        <p:sp>
          <p:nvSpPr>
            <p:cNvPr id="33938" name="Rectangle 146"/>
            <p:cNvSpPr>
              <a:spLocks noChangeArrowheads="1"/>
            </p:cNvSpPr>
            <p:nvPr/>
          </p:nvSpPr>
          <p:spPr bwMode="auto">
            <a:xfrm>
              <a:off x="3243" y="197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39" name="Rectangle 147"/>
            <p:cNvSpPr>
              <a:spLocks noChangeArrowheads="1"/>
            </p:cNvSpPr>
            <p:nvPr/>
          </p:nvSpPr>
          <p:spPr bwMode="auto">
            <a:xfrm>
              <a:off x="1066" y="197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40" name="Rectangle 148"/>
            <p:cNvSpPr>
              <a:spLocks noChangeArrowheads="1"/>
            </p:cNvSpPr>
            <p:nvPr/>
          </p:nvSpPr>
          <p:spPr bwMode="auto">
            <a:xfrm>
              <a:off x="1338" y="197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41" name="Rectangle 149"/>
            <p:cNvSpPr>
              <a:spLocks noChangeArrowheads="1"/>
            </p:cNvSpPr>
            <p:nvPr/>
          </p:nvSpPr>
          <p:spPr bwMode="auto">
            <a:xfrm>
              <a:off x="1610" y="197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42" name="Rectangle 150"/>
            <p:cNvSpPr>
              <a:spLocks noChangeArrowheads="1"/>
            </p:cNvSpPr>
            <p:nvPr/>
          </p:nvSpPr>
          <p:spPr bwMode="auto">
            <a:xfrm>
              <a:off x="1882" y="197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43" name="Rectangle 151"/>
            <p:cNvSpPr>
              <a:spLocks noChangeArrowheads="1"/>
            </p:cNvSpPr>
            <p:nvPr/>
          </p:nvSpPr>
          <p:spPr bwMode="auto">
            <a:xfrm>
              <a:off x="2154" y="197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44" name="Rectangle 152"/>
            <p:cNvSpPr>
              <a:spLocks noChangeArrowheads="1"/>
            </p:cNvSpPr>
            <p:nvPr/>
          </p:nvSpPr>
          <p:spPr bwMode="auto">
            <a:xfrm>
              <a:off x="2426" y="197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45" name="Rectangle 153"/>
            <p:cNvSpPr>
              <a:spLocks noChangeArrowheads="1"/>
            </p:cNvSpPr>
            <p:nvPr/>
          </p:nvSpPr>
          <p:spPr bwMode="auto">
            <a:xfrm>
              <a:off x="2699" y="197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46" name="Rectangle 154"/>
            <p:cNvSpPr>
              <a:spLocks noChangeArrowheads="1"/>
            </p:cNvSpPr>
            <p:nvPr/>
          </p:nvSpPr>
          <p:spPr bwMode="auto">
            <a:xfrm>
              <a:off x="3515" y="197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964" name="Group 172"/>
          <p:cNvGrpSpPr>
            <a:grpSpLocks/>
          </p:cNvGrpSpPr>
          <p:nvPr/>
        </p:nvGrpSpPr>
        <p:grpSpPr bwMode="auto">
          <a:xfrm>
            <a:off x="2339975" y="3213100"/>
            <a:ext cx="4319588" cy="431800"/>
            <a:chOff x="1247" y="2160"/>
            <a:chExt cx="2721" cy="272"/>
          </a:xfrm>
        </p:grpSpPr>
        <p:sp>
          <p:nvSpPr>
            <p:cNvPr id="33950" name="Rectangle 158"/>
            <p:cNvSpPr>
              <a:spLocks noChangeArrowheads="1"/>
            </p:cNvSpPr>
            <p:nvPr/>
          </p:nvSpPr>
          <p:spPr bwMode="auto">
            <a:xfrm>
              <a:off x="3696" y="2160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51" name="Rectangle 159"/>
            <p:cNvSpPr>
              <a:spLocks noChangeArrowheads="1"/>
            </p:cNvSpPr>
            <p:nvPr/>
          </p:nvSpPr>
          <p:spPr bwMode="auto">
            <a:xfrm>
              <a:off x="1247" y="2160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52" name="Rectangle 160"/>
            <p:cNvSpPr>
              <a:spLocks noChangeArrowheads="1"/>
            </p:cNvSpPr>
            <p:nvPr/>
          </p:nvSpPr>
          <p:spPr bwMode="auto">
            <a:xfrm>
              <a:off x="1519" y="2160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53" name="Rectangle 161"/>
            <p:cNvSpPr>
              <a:spLocks noChangeArrowheads="1"/>
            </p:cNvSpPr>
            <p:nvPr/>
          </p:nvSpPr>
          <p:spPr bwMode="auto">
            <a:xfrm>
              <a:off x="1791" y="2160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54" name="Rectangle 162"/>
            <p:cNvSpPr>
              <a:spLocks noChangeArrowheads="1"/>
            </p:cNvSpPr>
            <p:nvPr/>
          </p:nvSpPr>
          <p:spPr bwMode="auto">
            <a:xfrm>
              <a:off x="2064" y="2160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55" name="Rectangle 163"/>
            <p:cNvSpPr>
              <a:spLocks noChangeArrowheads="1"/>
            </p:cNvSpPr>
            <p:nvPr/>
          </p:nvSpPr>
          <p:spPr bwMode="auto">
            <a:xfrm>
              <a:off x="2336" y="2160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56" name="Rectangle 164"/>
            <p:cNvSpPr>
              <a:spLocks noChangeArrowheads="1"/>
            </p:cNvSpPr>
            <p:nvPr/>
          </p:nvSpPr>
          <p:spPr bwMode="auto">
            <a:xfrm>
              <a:off x="2608" y="2160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57" name="Rectangle 165"/>
            <p:cNvSpPr>
              <a:spLocks noChangeArrowheads="1"/>
            </p:cNvSpPr>
            <p:nvPr/>
          </p:nvSpPr>
          <p:spPr bwMode="auto">
            <a:xfrm>
              <a:off x="2880" y="2160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58" name="Rectangle 166"/>
            <p:cNvSpPr>
              <a:spLocks noChangeArrowheads="1"/>
            </p:cNvSpPr>
            <p:nvPr/>
          </p:nvSpPr>
          <p:spPr bwMode="auto">
            <a:xfrm>
              <a:off x="3424" y="2160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965" name="Group 173"/>
          <p:cNvGrpSpPr>
            <a:grpSpLocks/>
          </p:cNvGrpSpPr>
          <p:nvPr/>
        </p:nvGrpSpPr>
        <p:grpSpPr bwMode="auto">
          <a:xfrm>
            <a:off x="4932363" y="4941888"/>
            <a:ext cx="3024187" cy="431800"/>
            <a:chOff x="2880" y="3249"/>
            <a:chExt cx="1905" cy="272"/>
          </a:xfrm>
        </p:grpSpPr>
        <p:sp>
          <p:nvSpPr>
            <p:cNvPr id="33949" name="Rectangle 157"/>
            <p:cNvSpPr>
              <a:spLocks noChangeArrowheads="1"/>
            </p:cNvSpPr>
            <p:nvPr/>
          </p:nvSpPr>
          <p:spPr bwMode="auto">
            <a:xfrm>
              <a:off x="2880" y="324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59" name="Rectangle 167"/>
            <p:cNvSpPr>
              <a:spLocks noChangeArrowheads="1"/>
            </p:cNvSpPr>
            <p:nvPr/>
          </p:nvSpPr>
          <p:spPr bwMode="auto">
            <a:xfrm>
              <a:off x="4513" y="324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60" name="Rectangle 168"/>
            <p:cNvSpPr>
              <a:spLocks noChangeArrowheads="1"/>
            </p:cNvSpPr>
            <p:nvPr/>
          </p:nvSpPr>
          <p:spPr bwMode="auto">
            <a:xfrm>
              <a:off x="4241" y="324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61" name="Rectangle 169"/>
            <p:cNvSpPr>
              <a:spLocks noChangeArrowheads="1"/>
            </p:cNvSpPr>
            <p:nvPr/>
          </p:nvSpPr>
          <p:spPr bwMode="auto">
            <a:xfrm>
              <a:off x="3969" y="324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62" name="Rectangle 170"/>
            <p:cNvSpPr>
              <a:spLocks noChangeArrowheads="1"/>
            </p:cNvSpPr>
            <p:nvPr/>
          </p:nvSpPr>
          <p:spPr bwMode="auto">
            <a:xfrm>
              <a:off x="3696" y="324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963" name="Rectangle 171"/>
            <p:cNvSpPr>
              <a:spLocks noChangeArrowheads="1"/>
            </p:cNvSpPr>
            <p:nvPr/>
          </p:nvSpPr>
          <p:spPr bwMode="auto">
            <a:xfrm>
              <a:off x="3424" y="3249"/>
              <a:ext cx="272" cy="27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3977" name="Rectangle 185"/>
          <p:cNvSpPr>
            <a:spLocks noChangeArrowheads="1"/>
          </p:cNvSpPr>
          <p:nvPr/>
        </p:nvSpPr>
        <p:spPr bwMode="auto">
          <a:xfrm>
            <a:off x="5364163" y="117475"/>
            <a:ext cx="431800" cy="431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600"/>
              <a:t>2</a:t>
            </a:r>
            <a:endParaRPr lang="ru-RU" sz="3600"/>
          </a:p>
        </p:txBody>
      </p:sp>
      <p:sp>
        <p:nvSpPr>
          <p:cNvPr id="33979" name="Rectangle 187"/>
          <p:cNvSpPr>
            <a:spLocks noChangeArrowheads="1"/>
          </p:cNvSpPr>
          <p:nvPr/>
        </p:nvSpPr>
        <p:spPr bwMode="auto">
          <a:xfrm>
            <a:off x="7092950" y="117475"/>
            <a:ext cx="431800" cy="431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600"/>
              <a:t>3</a:t>
            </a:r>
            <a:endParaRPr lang="ru-RU" sz="3600"/>
          </a:p>
        </p:txBody>
      </p:sp>
      <p:sp>
        <p:nvSpPr>
          <p:cNvPr id="33980" name="Rectangle 188"/>
          <p:cNvSpPr>
            <a:spLocks noChangeArrowheads="1"/>
          </p:cNvSpPr>
          <p:nvPr/>
        </p:nvSpPr>
        <p:spPr bwMode="auto">
          <a:xfrm>
            <a:off x="8388350" y="115888"/>
            <a:ext cx="431800" cy="431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600"/>
              <a:t>4</a:t>
            </a:r>
            <a:endParaRPr lang="ru-RU" sz="3600"/>
          </a:p>
        </p:txBody>
      </p:sp>
      <p:sp>
        <p:nvSpPr>
          <p:cNvPr id="33982" name="Rectangle 190"/>
          <p:cNvSpPr>
            <a:spLocks noChangeArrowheads="1"/>
          </p:cNvSpPr>
          <p:nvPr/>
        </p:nvSpPr>
        <p:spPr bwMode="auto">
          <a:xfrm>
            <a:off x="1836738" y="2781300"/>
            <a:ext cx="431800" cy="431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600"/>
              <a:t>6</a:t>
            </a:r>
            <a:endParaRPr lang="ru-RU" sz="3600"/>
          </a:p>
        </p:txBody>
      </p:sp>
      <p:sp>
        <p:nvSpPr>
          <p:cNvPr id="33983" name="Rectangle 191"/>
          <p:cNvSpPr>
            <a:spLocks noChangeArrowheads="1"/>
          </p:cNvSpPr>
          <p:nvPr/>
        </p:nvSpPr>
        <p:spPr bwMode="auto">
          <a:xfrm>
            <a:off x="1836738" y="3213100"/>
            <a:ext cx="431800" cy="431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600"/>
              <a:t>7</a:t>
            </a:r>
            <a:endParaRPr lang="ru-RU" sz="3600"/>
          </a:p>
        </p:txBody>
      </p:sp>
      <p:sp>
        <p:nvSpPr>
          <p:cNvPr id="33984" name="Rectangle 192"/>
          <p:cNvSpPr>
            <a:spLocks noChangeArrowheads="1"/>
          </p:cNvSpPr>
          <p:nvPr/>
        </p:nvSpPr>
        <p:spPr bwMode="auto">
          <a:xfrm>
            <a:off x="3132138" y="4076700"/>
            <a:ext cx="431800" cy="431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600"/>
              <a:t>8</a:t>
            </a:r>
            <a:endParaRPr lang="ru-RU" sz="3600"/>
          </a:p>
        </p:txBody>
      </p:sp>
      <p:sp>
        <p:nvSpPr>
          <p:cNvPr id="33985" name="Rectangle 193"/>
          <p:cNvSpPr>
            <a:spLocks noChangeArrowheads="1"/>
          </p:cNvSpPr>
          <p:nvPr/>
        </p:nvSpPr>
        <p:spPr bwMode="auto">
          <a:xfrm>
            <a:off x="4427538" y="4941888"/>
            <a:ext cx="431800" cy="431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600"/>
              <a:t>9</a:t>
            </a:r>
            <a:endParaRPr lang="ru-RU" sz="3600"/>
          </a:p>
        </p:txBody>
      </p:sp>
      <p:sp>
        <p:nvSpPr>
          <p:cNvPr id="33987" name="AutoShape 195"/>
          <p:cNvSpPr>
            <a:spLocks noChangeArrowheads="1"/>
          </p:cNvSpPr>
          <p:nvPr/>
        </p:nvSpPr>
        <p:spPr bwMode="auto">
          <a:xfrm>
            <a:off x="179388" y="4725988"/>
            <a:ext cx="4105275" cy="1943100"/>
          </a:xfrm>
          <a:prstGeom prst="wedgeRectCallout">
            <a:avLst>
              <a:gd name="adj1" fmla="val -43000"/>
              <a:gd name="adj2" fmla="val -106454"/>
            </a:avLst>
          </a:prstGeom>
          <a:solidFill>
            <a:srgbClr val="CCFFCC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33988" name="Text Box 196"/>
          <p:cNvSpPr txBox="1">
            <a:spLocks noChangeArrowheads="1"/>
          </p:cNvSpPr>
          <p:nvPr/>
        </p:nvSpPr>
        <p:spPr bwMode="auto">
          <a:xfrm>
            <a:off x="6084888" y="5661025"/>
            <a:ext cx="1350962" cy="617538"/>
          </a:xfrm>
          <a:prstGeom prst="rect">
            <a:avLst/>
          </a:prstGeom>
          <a:solidFill>
            <a:srgbClr val="FFCCCC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FF0000"/>
                </a:solidFill>
              </a:rPr>
              <a:t>Ответ</a:t>
            </a:r>
          </a:p>
        </p:txBody>
      </p:sp>
      <p:sp>
        <p:nvSpPr>
          <p:cNvPr id="33989" name="Text Box 197"/>
          <p:cNvSpPr txBox="1">
            <a:spLocks noChangeArrowheads="1"/>
          </p:cNvSpPr>
          <p:nvPr/>
        </p:nvSpPr>
        <p:spPr bwMode="auto">
          <a:xfrm>
            <a:off x="323850" y="4797425"/>
            <a:ext cx="391318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/>
              <a:t>Растения, которые че-</a:t>
            </a:r>
          </a:p>
          <a:p>
            <a:r>
              <a:rPr lang="ru-RU" sz="2800"/>
              <a:t>ловек выращивает на</a:t>
            </a:r>
          </a:p>
          <a:p>
            <a:r>
              <a:rPr lang="ru-RU" sz="2800"/>
              <a:t>клумбах, цветниках,</a:t>
            </a:r>
          </a:p>
          <a:p>
            <a:r>
              <a:rPr lang="ru-RU" sz="2800"/>
              <a:t>называют ….</a:t>
            </a:r>
          </a:p>
        </p:txBody>
      </p:sp>
      <p:grpSp>
        <p:nvGrpSpPr>
          <p:cNvPr id="34015" name="Group 223"/>
          <p:cNvGrpSpPr>
            <a:grpSpLocks/>
          </p:cNvGrpSpPr>
          <p:nvPr/>
        </p:nvGrpSpPr>
        <p:grpSpPr bwMode="auto">
          <a:xfrm>
            <a:off x="3646488" y="977900"/>
            <a:ext cx="5151437" cy="582613"/>
            <a:chOff x="2297" y="616"/>
            <a:chExt cx="3245" cy="367"/>
          </a:xfrm>
        </p:grpSpPr>
        <p:sp>
          <p:nvSpPr>
            <p:cNvPr id="33990" name="Text Box 198"/>
            <p:cNvSpPr txBox="1">
              <a:spLocks noChangeArrowheads="1"/>
            </p:cNvSpPr>
            <p:nvPr/>
          </p:nvSpPr>
          <p:spPr bwMode="auto">
            <a:xfrm>
              <a:off x="2297" y="616"/>
              <a:ext cx="26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д</a:t>
              </a:r>
            </a:p>
          </p:txBody>
        </p:sp>
        <p:sp>
          <p:nvSpPr>
            <p:cNvPr id="33991" name="Text Box 199"/>
            <p:cNvSpPr txBox="1">
              <a:spLocks noChangeArrowheads="1"/>
            </p:cNvSpPr>
            <p:nvPr/>
          </p:nvSpPr>
          <p:spPr bwMode="auto">
            <a:xfrm>
              <a:off x="2562" y="618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е</a:t>
              </a:r>
            </a:p>
          </p:txBody>
        </p:sp>
        <p:sp>
          <p:nvSpPr>
            <p:cNvPr id="34005" name="Text Box 213"/>
            <p:cNvSpPr txBox="1">
              <a:spLocks noChangeArrowheads="1"/>
            </p:cNvSpPr>
            <p:nvPr/>
          </p:nvSpPr>
          <p:spPr bwMode="auto">
            <a:xfrm>
              <a:off x="2849" y="618"/>
              <a:ext cx="22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к</a:t>
              </a:r>
            </a:p>
          </p:txBody>
        </p:sp>
        <p:sp>
          <p:nvSpPr>
            <p:cNvPr id="34006" name="Text Box 214"/>
            <p:cNvSpPr txBox="1">
              <a:spLocks noChangeArrowheads="1"/>
            </p:cNvSpPr>
            <p:nvPr/>
          </p:nvSpPr>
          <p:spPr bwMode="auto">
            <a:xfrm>
              <a:off x="3107" y="618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о</a:t>
              </a:r>
            </a:p>
          </p:txBody>
        </p:sp>
        <p:sp>
          <p:nvSpPr>
            <p:cNvPr id="34007" name="Text Box 215"/>
            <p:cNvSpPr txBox="1">
              <a:spLocks noChangeArrowheads="1"/>
            </p:cNvSpPr>
            <p:nvPr/>
          </p:nvSpPr>
          <p:spPr bwMode="auto">
            <a:xfrm>
              <a:off x="3379" y="618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р</a:t>
              </a:r>
            </a:p>
          </p:txBody>
        </p:sp>
        <p:sp>
          <p:nvSpPr>
            <p:cNvPr id="34008" name="Text Box 216"/>
            <p:cNvSpPr txBox="1">
              <a:spLocks noChangeArrowheads="1"/>
            </p:cNvSpPr>
            <p:nvPr/>
          </p:nvSpPr>
          <p:spPr bwMode="auto">
            <a:xfrm>
              <a:off x="3651" y="618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а</a:t>
              </a:r>
            </a:p>
          </p:txBody>
        </p:sp>
        <p:sp>
          <p:nvSpPr>
            <p:cNvPr id="34009" name="Text Box 217"/>
            <p:cNvSpPr txBox="1">
              <a:spLocks noChangeArrowheads="1"/>
            </p:cNvSpPr>
            <p:nvPr/>
          </p:nvSpPr>
          <p:spPr bwMode="auto">
            <a:xfrm>
              <a:off x="3923" y="618"/>
              <a:ext cx="233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т</a:t>
              </a:r>
            </a:p>
          </p:txBody>
        </p:sp>
        <p:sp>
          <p:nvSpPr>
            <p:cNvPr id="34010" name="Text Box 218"/>
            <p:cNvSpPr txBox="1">
              <a:spLocks noChangeArrowheads="1"/>
            </p:cNvSpPr>
            <p:nvPr/>
          </p:nvSpPr>
          <p:spPr bwMode="auto">
            <a:xfrm>
              <a:off x="4195" y="618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и</a:t>
              </a:r>
            </a:p>
          </p:txBody>
        </p:sp>
        <p:sp>
          <p:nvSpPr>
            <p:cNvPr id="34011" name="Text Box 219"/>
            <p:cNvSpPr txBox="1">
              <a:spLocks noChangeArrowheads="1"/>
            </p:cNvSpPr>
            <p:nvPr/>
          </p:nvSpPr>
          <p:spPr bwMode="auto">
            <a:xfrm>
              <a:off x="4468" y="618"/>
              <a:ext cx="25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в</a:t>
              </a:r>
            </a:p>
          </p:txBody>
        </p:sp>
        <p:sp>
          <p:nvSpPr>
            <p:cNvPr id="34012" name="Text Box 220"/>
            <p:cNvSpPr txBox="1">
              <a:spLocks noChangeArrowheads="1"/>
            </p:cNvSpPr>
            <p:nvPr/>
          </p:nvSpPr>
          <p:spPr bwMode="auto">
            <a:xfrm>
              <a:off x="4740" y="618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н</a:t>
              </a:r>
            </a:p>
          </p:txBody>
        </p:sp>
        <p:sp>
          <p:nvSpPr>
            <p:cNvPr id="34013" name="Text Box 221"/>
            <p:cNvSpPr txBox="1">
              <a:spLocks noChangeArrowheads="1"/>
            </p:cNvSpPr>
            <p:nvPr/>
          </p:nvSpPr>
          <p:spPr bwMode="auto">
            <a:xfrm>
              <a:off x="5012" y="618"/>
              <a:ext cx="3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ы</a:t>
              </a:r>
            </a:p>
          </p:txBody>
        </p:sp>
        <p:sp>
          <p:nvSpPr>
            <p:cNvPr id="34014" name="Text Box 222"/>
            <p:cNvSpPr txBox="1">
              <a:spLocks noChangeArrowheads="1"/>
            </p:cNvSpPr>
            <p:nvPr/>
          </p:nvSpPr>
          <p:spPr bwMode="auto">
            <a:xfrm>
              <a:off x="5284" y="618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е</a:t>
              </a:r>
            </a:p>
          </p:txBody>
        </p:sp>
      </p:grpSp>
      <p:sp>
        <p:nvSpPr>
          <p:cNvPr id="34017" name="Text Box 225"/>
          <p:cNvSpPr txBox="1">
            <a:spLocks noChangeArrowheads="1"/>
          </p:cNvSpPr>
          <p:nvPr/>
        </p:nvSpPr>
        <p:spPr bwMode="auto">
          <a:xfrm>
            <a:off x="468313" y="5157788"/>
            <a:ext cx="33845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/>
              <a:t>Помидор, огурец – </a:t>
            </a:r>
          </a:p>
          <a:p>
            <a:r>
              <a:rPr lang="ru-RU" sz="2800"/>
              <a:t>это …..растения.</a:t>
            </a:r>
          </a:p>
        </p:txBody>
      </p:sp>
      <p:grpSp>
        <p:nvGrpSpPr>
          <p:cNvPr id="34028" name="Group 236"/>
          <p:cNvGrpSpPr>
            <a:grpSpLocks/>
          </p:cNvGrpSpPr>
          <p:nvPr/>
        </p:nvGrpSpPr>
        <p:grpSpPr bwMode="auto">
          <a:xfrm>
            <a:off x="5364163" y="557213"/>
            <a:ext cx="476250" cy="4891087"/>
            <a:chOff x="3379" y="351"/>
            <a:chExt cx="300" cy="3081"/>
          </a:xfrm>
        </p:grpSpPr>
        <p:sp>
          <p:nvSpPr>
            <p:cNvPr id="34018" name="Text Box 226"/>
            <p:cNvSpPr txBox="1">
              <a:spLocks noChangeArrowheads="1"/>
            </p:cNvSpPr>
            <p:nvPr/>
          </p:nvSpPr>
          <p:spPr bwMode="auto">
            <a:xfrm>
              <a:off x="3379" y="351"/>
              <a:ext cx="233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т</a:t>
              </a:r>
            </a:p>
          </p:txBody>
        </p:sp>
        <p:sp>
          <p:nvSpPr>
            <p:cNvPr id="34019" name="Text Box 227"/>
            <p:cNvSpPr txBox="1">
              <a:spLocks noChangeArrowheads="1"/>
            </p:cNvSpPr>
            <p:nvPr/>
          </p:nvSpPr>
          <p:spPr bwMode="auto">
            <a:xfrm>
              <a:off x="3379" y="890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а</a:t>
              </a:r>
            </a:p>
          </p:txBody>
        </p:sp>
        <p:sp>
          <p:nvSpPr>
            <p:cNvPr id="34020" name="Text Box 228"/>
            <p:cNvSpPr txBox="1">
              <a:spLocks noChangeArrowheads="1"/>
            </p:cNvSpPr>
            <p:nvPr/>
          </p:nvSpPr>
          <p:spPr bwMode="auto">
            <a:xfrm>
              <a:off x="3379" y="1162"/>
              <a:ext cx="25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в</a:t>
              </a:r>
            </a:p>
          </p:txBody>
        </p:sp>
        <p:sp>
          <p:nvSpPr>
            <p:cNvPr id="34021" name="Text Box 229"/>
            <p:cNvSpPr txBox="1">
              <a:spLocks noChangeArrowheads="1"/>
            </p:cNvSpPr>
            <p:nvPr/>
          </p:nvSpPr>
          <p:spPr bwMode="auto">
            <a:xfrm>
              <a:off x="3379" y="1434"/>
              <a:ext cx="25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я</a:t>
              </a:r>
            </a:p>
          </p:txBody>
        </p:sp>
        <p:sp>
          <p:nvSpPr>
            <p:cNvPr id="34022" name="Text Box 230"/>
            <p:cNvSpPr txBox="1">
              <a:spLocks noChangeArrowheads="1"/>
            </p:cNvSpPr>
            <p:nvPr/>
          </p:nvSpPr>
          <p:spPr bwMode="auto">
            <a:xfrm>
              <a:off x="3379" y="1706"/>
              <a:ext cx="257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н</a:t>
              </a:r>
            </a:p>
          </p:txBody>
        </p:sp>
        <p:sp>
          <p:nvSpPr>
            <p:cNvPr id="34023" name="Text Box 231"/>
            <p:cNvSpPr txBox="1">
              <a:spLocks noChangeArrowheads="1"/>
            </p:cNvSpPr>
            <p:nvPr/>
          </p:nvSpPr>
          <p:spPr bwMode="auto">
            <a:xfrm>
              <a:off x="3379" y="1979"/>
              <a:ext cx="259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и</a:t>
              </a:r>
            </a:p>
          </p:txBody>
        </p:sp>
        <p:sp>
          <p:nvSpPr>
            <p:cNvPr id="34024" name="Text Box 232"/>
            <p:cNvSpPr txBox="1">
              <a:spLocks noChangeArrowheads="1"/>
            </p:cNvSpPr>
            <p:nvPr/>
          </p:nvSpPr>
          <p:spPr bwMode="auto">
            <a:xfrm>
              <a:off x="3379" y="2251"/>
              <a:ext cx="24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с</a:t>
              </a:r>
            </a:p>
          </p:txBody>
        </p:sp>
        <p:sp>
          <p:nvSpPr>
            <p:cNvPr id="34025" name="Text Box 233"/>
            <p:cNvSpPr txBox="1">
              <a:spLocks noChangeArrowheads="1"/>
            </p:cNvSpPr>
            <p:nvPr/>
          </p:nvSpPr>
          <p:spPr bwMode="auto">
            <a:xfrm>
              <a:off x="3379" y="2523"/>
              <a:ext cx="233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т</a:t>
              </a:r>
            </a:p>
          </p:txBody>
        </p:sp>
        <p:sp>
          <p:nvSpPr>
            <p:cNvPr id="34026" name="Text Box 234"/>
            <p:cNvSpPr txBox="1">
              <a:spLocks noChangeArrowheads="1"/>
            </p:cNvSpPr>
            <p:nvPr/>
          </p:nvSpPr>
          <p:spPr bwMode="auto">
            <a:xfrm>
              <a:off x="3379" y="2795"/>
              <a:ext cx="3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ы</a:t>
              </a:r>
            </a:p>
          </p:txBody>
        </p:sp>
        <p:sp>
          <p:nvSpPr>
            <p:cNvPr id="34027" name="Text Box 235"/>
            <p:cNvSpPr txBox="1">
              <a:spLocks noChangeArrowheads="1"/>
            </p:cNvSpPr>
            <p:nvPr/>
          </p:nvSpPr>
          <p:spPr bwMode="auto">
            <a:xfrm>
              <a:off x="3379" y="3067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е</a:t>
              </a:r>
            </a:p>
          </p:txBody>
        </p:sp>
      </p:grpSp>
      <p:sp>
        <p:nvSpPr>
          <p:cNvPr id="34031" name="Text Box 239"/>
          <p:cNvSpPr txBox="1">
            <a:spLocks noChangeArrowheads="1"/>
          </p:cNvSpPr>
          <p:nvPr/>
        </p:nvSpPr>
        <p:spPr bwMode="auto">
          <a:xfrm>
            <a:off x="179388" y="4941888"/>
            <a:ext cx="4103687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/>
              <a:t>Лук, чеснок, капуста,</a:t>
            </a:r>
          </a:p>
          <a:p>
            <a:r>
              <a:rPr lang="ru-RU" sz="3200"/>
              <a:t>картофель – это ….</a:t>
            </a:r>
          </a:p>
          <a:p>
            <a:r>
              <a:rPr lang="ru-RU" sz="3200"/>
              <a:t>растения.</a:t>
            </a:r>
          </a:p>
        </p:txBody>
      </p:sp>
      <p:grpSp>
        <p:nvGrpSpPr>
          <p:cNvPr id="34039" name="Group 247"/>
          <p:cNvGrpSpPr>
            <a:grpSpLocks/>
          </p:cNvGrpSpPr>
          <p:nvPr/>
        </p:nvGrpSpPr>
        <p:grpSpPr bwMode="auto">
          <a:xfrm>
            <a:off x="7019925" y="546100"/>
            <a:ext cx="549275" cy="3175000"/>
            <a:chOff x="4422" y="344"/>
            <a:chExt cx="346" cy="2000"/>
          </a:xfrm>
        </p:grpSpPr>
        <p:sp>
          <p:nvSpPr>
            <p:cNvPr id="34033" name="Text Box 241"/>
            <p:cNvSpPr txBox="1">
              <a:spLocks noChangeArrowheads="1"/>
            </p:cNvSpPr>
            <p:nvPr/>
          </p:nvSpPr>
          <p:spPr bwMode="auto">
            <a:xfrm>
              <a:off x="4468" y="344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о</a:t>
              </a:r>
            </a:p>
          </p:txBody>
        </p:sp>
        <p:sp>
          <p:nvSpPr>
            <p:cNvPr id="34034" name="Text Box 242"/>
            <p:cNvSpPr txBox="1">
              <a:spLocks noChangeArrowheads="1"/>
            </p:cNvSpPr>
            <p:nvPr/>
          </p:nvSpPr>
          <p:spPr bwMode="auto">
            <a:xfrm>
              <a:off x="4468" y="890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о</a:t>
              </a:r>
            </a:p>
          </p:txBody>
        </p:sp>
        <p:sp>
          <p:nvSpPr>
            <p:cNvPr id="34035" name="Text Box 243"/>
            <p:cNvSpPr txBox="1">
              <a:spLocks noChangeArrowheads="1"/>
            </p:cNvSpPr>
            <p:nvPr/>
          </p:nvSpPr>
          <p:spPr bwMode="auto">
            <a:xfrm>
              <a:off x="4422" y="1162"/>
              <a:ext cx="327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щ</a:t>
              </a:r>
            </a:p>
          </p:txBody>
        </p:sp>
        <p:sp>
          <p:nvSpPr>
            <p:cNvPr id="34036" name="Text Box 244"/>
            <p:cNvSpPr txBox="1">
              <a:spLocks noChangeArrowheads="1"/>
            </p:cNvSpPr>
            <p:nvPr/>
          </p:nvSpPr>
          <p:spPr bwMode="auto">
            <a:xfrm>
              <a:off x="4468" y="1434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н</a:t>
              </a:r>
            </a:p>
          </p:txBody>
        </p:sp>
        <p:sp>
          <p:nvSpPr>
            <p:cNvPr id="34037" name="Text Box 245"/>
            <p:cNvSpPr txBox="1">
              <a:spLocks noChangeArrowheads="1"/>
            </p:cNvSpPr>
            <p:nvPr/>
          </p:nvSpPr>
          <p:spPr bwMode="auto">
            <a:xfrm>
              <a:off x="4468" y="1706"/>
              <a:ext cx="3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ы</a:t>
              </a:r>
            </a:p>
          </p:txBody>
        </p:sp>
        <p:sp>
          <p:nvSpPr>
            <p:cNvPr id="34038" name="Text Box 246"/>
            <p:cNvSpPr txBox="1">
              <a:spLocks noChangeArrowheads="1"/>
            </p:cNvSpPr>
            <p:nvPr/>
          </p:nvSpPr>
          <p:spPr bwMode="auto">
            <a:xfrm>
              <a:off x="4468" y="1979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е</a:t>
              </a:r>
            </a:p>
          </p:txBody>
        </p:sp>
      </p:grpSp>
      <p:sp>
        <p:nvSpPr>
          <p:cNvPr id="34040" name="Text Box 248"/>
          <p:cNvSpPr txBox="1">
            <a:spLocks noChangeArrowheads="1"/>
          </p:cNvSpPr>
          <p:nvPr/>
        </p:nvSpPr>
        <p:spPr bwMode="auto">
          <a:xfrm>
            <a:off x="179388" y="4797425"/>
            <a:ext cx="41767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800"/>
              <a:t>Эти растения человек выращивает на полях, а в пищу употребляет семена(зёрна). </a:t>
            </a:r>
          </a:p>
        </p:txBody>
      </p:sp>
      <p:pic>
        <p:nvPicPr>
          <p:cNvPr id="34041" name="Picture 249" descr="pcsheniza-kolosk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404813"/>
            <a:ext cx="2447925" cy="2200275"/>
          </a:xfrm>
          <a:prstGeom prst="rect">
            <a:avLst/>
          </a:prstGeom>
          <a:noFill/>
        </p:spPr>
      </p:pic>
      <p:grpSp>
        <p:nvGrpSpPr>
          <p:cNvPr id="34050" name="Group 258"/>
          <p:cNvGrpSpPr>
            <a:grpSpLocks/>
          </p:cNvGrpSpPr>
          <p:nvPr/>
        </p:nvGrpSpPr>
        <p:grpSpPr bwMode="auto">
          <a:xfrm>
            <a:off x="8388350" y="546100"/>
            <a:ext cx="476250" cy="3603625"/>
            <a:chOff x="5284" y="344"/>
            <a:chExt cx="300" cy="2270"/>
          </a:xfrm>
        </p:grpSpPr>
        <p:sp>
          <p:nvSpPr>
            <p:cNvPr id="34042" name="Text Box 250"/>
            <p:cNvSpPr txBox="1">
              <a:spLocks noChangeArrowheads="1"/>
            </p:cNvSpPr>
            <p:nvPr/>
          </p:nvSpPr>
          <p:spPr bwMode="auto">
            <a:xfrm>
              <a:off x="5284" y="344"/>
              <a:ext cx="233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з</a:t>
              </a:r>
            </a:p>
          </p:txBody>
        </p:sp>
        <p:sp>
          <p:nvSpPr>
            <p:cNvPr id="34043" name="Text Box 251"/>
            <p:cNvSpPr txBox="1">
              <a:spLocks noChangeArrowheads="1"/>
            </p:cNvSpPr>
            <p:nvPr/>
          </p:nvSpPr>
          <p:spPr bwMode="auto">
            <a:xfrm>
              <a:off x="5284" y="890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р</a:t>
              </a:r>
            </a:p>
          </p:txBody>
        </p:sp>
        <p:sp>
          <p:nvSpPr>
            <p:cNvPr id="34044" name="Text Box 252"/>
            <p:cNvSpPr txBox="1">
              <a:spLocks noChangeArrowheads="1"/>
            </p:cNvSpPr>
            <p:nvPr/>
          </p:nvSpPr>
          <p:spPr bwMode="auto">
            <a:xfrm>
              <a:off x="5284" y="1162"/>
              <a:ext cx="257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н</a:t>
              </a:r>
            </a:p>
          </p:txBody>
        </p:sp>
        <p:sp>
          <p:nvSpPr>
            <p:cNvPr id="34045" name="Text Box 253"/>
            <p:cNvSpPr txBox="1">
              <a:spLocks noChangeArrowheads="1"/>
            </p:cNvSpPr>
            <p:nvPr/>
          </p:nvSpPr>
          <p:spPr bwMode="auto">
            <a:xfrm>
              <a:off x="5284" y="1434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о</a:t>
              </a:r>
            </a:p>
          </p:txBody>
        </p:sp>
        <p:sp>
          <p:nvSpPr>
            <p:cNvPr id="34046" name="Text Box 254"/>
            <p:cNvSpPr txBox="1">
              <a:spLocks noChangeArrowheads="1"/>
            </p:cNvSpPr>
            <p:nvPr/>
          </p:nvSpPr>
          <p:spPr bwMode="auto">
            <a:xfrm>
              <a:off x="5284" y="1706"/>
              <a:ext cx="25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в</a:t>
              </a:r>
            </a:p>
          </p:txBody>
        </p:sp>
        <p:sp>
          <p:nvSpPr>
            <p:cNvPr id="34047" name="Text Box 255"/>
            <p:cNvSpPr txBox="1">
              <a:spLocks noChangeArrowheads="1"/>
            </p:cNvSpPr>
            <p:nvPr/>
          </p:nvSpPr>
          <p:spPr bwMode="auto">
            <a:xfrm>
              <a:off x="5284" y="1976"/>
              <a:ext cx="3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ы</a:t>
              </a:r>
            </a:p>
          </p:txBody>
        </p:sp>
        <p:sp>
          <p:nvSpPr>
            <p:cNvPr id="34048" name="Text Box 256"/>
            <p:cNvSpPr txBox="1">
              <a:spLocks noChangeArrowheads="1"/>
            </p:cNvSpPr>
            <p:nvPr/>
          </p:nvSpPr>
          <p:spPr bwMode="auto">
            <a:xfrm>
              <a:off x="5284" y="2249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е</a:t>
              </a:r>
            </a:p>
          </p:txBody>
        </p:sp>
      </p:grpSp>
      <p:sp>
        <p:nvSpPr>
          <p:cNvPr id="33981" name="Rectangle 189"/>
          <p:cNvSpPr>
            <a:spLocks noChangeArrowheads="1"/>
          </p:cNvSpPr>
          <p:nvPr/>
        </p:nvSpPr>
        <p:spPr bwMode="auto">
          <a:xfrm>
            <a:off x="2700338" y="1916113"/>
            <a:ext cx="431800" cy="431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600"/>
              <a:t>5</a:t>
            </a:r>
            <a:endParaRPr lang="ru-RU" sz="3600"/>
          </a:p>
        </p:txBody>
      </p:sp>
      <p:sp>
        <p:nvSpPr>
          <p:cNvPr id="34051" name="Text Box 259"/>
          <p:cNvSpPr txBox="1">
            <a:spLocks noChangeArrowheads="1"/>
          </p:cNvSpPr>
          <p:nvPr/>
        </p:nvSpPr>
        <p:spPr bwMode="auto">
          <a:xfrm>
            <a:off x="250825" y="4730750"/>
            <a:ext cx="3709988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2800"/>
              <a:t>Растения, у которых</a:t>
            </a:r>
          </a:p>
          <a:p>
            <a:pPr algn="ctr"/>
            <a:r>
              <a:rPr lang="ru-RU" sz="2800"/>
              <a:t>человек употребляет</a:t>
            </a:r>
          </a:p>
          <a:p>
            <a:pPr algn="ctr"/>
            <a:r>
              <a:rPr lang="ru-RU" sz="2800"/>
              <a:t>в пищу плоды, </a:t>
            </a:r>
          </a:p>
          <a:p>
            <a:pPr algn="ctr"/>
            <a:r>
              <a:rPr lang="ru-RU" sz="2800"/>
              <a:t>называют - …</a:t>
            </a:r>
          </a:p>
          <a:p>
            <a:pPr algn="ctr"/>
            <a:endParaRPr lang="ru-RU" sz="2800"/>
          </a:p>
        </p:txBody>
      </p:sp>
      <p:grpSp>
        <p:nvGrpSpPr>
          <p:cNvPr id="34059" name="Group 267"/>
          <p:cNvGrpSpPr>
            <a:grpSpLocks/>
          </p:cNvGrpSpPr>
          <p:nvPr/>
        </p:nvGrpSpPr>
        <p:grpSpPr bwMode="auto">
          <a:xfrm>
            <a:off x="3203575" y="1841500"/>
            <a:ext cx="3433763" cy="582613"/>
            <a:chOff x="2018" y="1160"/>
            <a:chExt cx="2163" cy="367"/>
          </a:xfrm>
        </p:grpSpPr>
        <p:sp>
          <p:nvSpPr>
            <p:cNvPr id="34052" name="Text Box 260"/>
            <p:cNvSpPr txBox="1">
              <a:spLocks noChangeArrowheads="1"/>
            </p:cNvSpPr>
            <p:nvPr/>
          </p:nvSpPr>
          <p:spPr bwMode="auto">
            <a:xfrm>
              <a:off x="2018" y="1160"/>
              <a:ext cx="25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п</a:t>
              </a:r>
            </a:p>
          </p:txBody>
        </p:sp>
        <p:sp>
          <p:nvSpPr>
            <p:cNvPr id="34053" name="Text Box 261"/>
            <p:cNvSpPr txBox="1">
              <a:spLocks noChangeArrowheads="1"/>
            </p:cNvSpPr>
            <p:nvPr/>
          </p:nvSpPr>
          <p:spPr bwMode="auto">
            <a:xfrm>
              <a:off x="2290" y="1162"/>
              <a:ext cx="26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л</a:t>
              </a:r>
            </a:p>
          </p:txBody>
        </p:sp>
        <p:sp>
          <p:nvSpPr>
            <p:cNvPr id="34054" name="Text Box 262"/>
            <p:cNvSpPr txBox="1">
              <a:spLocks noChangeArrowheads="1"/>
            </p:cNvSpPr>
            <p:nvPr/>
          </p:nvSpPr>
          <p:spPr bwMode="auto">
            <a:xfrm>
              <a:off x="2562" y="1162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о</a:t>
              </a:r>
            </a:p>
          </p:txBody>
        </p:sp>
        <p:sp>
          <p:nvSpPr>
            <p:cNvPr id="34055" name="Text Box 263"/>
            <p:cNvSpPr txBox="1">
              <a:spLocks noChangeArrowheads="1"/>
            </p:cNvSpPr>
            <p:nvPr/>
          </p:nvSpPr>
          <p:spPr bwMode="auto">
            <a:xfrm>
              <a:off x="2835" y="1162"/>
              <a:ext cx="26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д</a:t>
              </a:r>
            </a:p>
          </p:txBody>
        </p:sp>
        <p:sp>
          <p:nvSpPr>
            <p:cNvPr id="34056" name="Text Box 264"/>
            <p:cNvSpPr txBox="1">
              <a:spLocks noChangeArrowheads="1"/>
            </p:cNvSpPr>
            <p:nvPr/>
          </p:nvSpPr>
          <p:spPr bwMode="auto">
            <a:xfrm>
              <a:off x="3107" y="1162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о</a:t>
              </a:r>
            </a:p>
          </p:txBody>
        </p:sp>
        <p:sp>
          <p:nvSpPr>
            <p:cNvPr id="34057" name="Text Box 265"/>
            <p:cNvSpPr txBox="1">
              <a:spLocks noChangeArrowheads="1"/>
            </p:cNvSpPr>
            <p:nvPr/>
          </p:nvSpPr>
          <p:spPr bwMode="auto">
            <a:xfrm>
              <a:off x="3651" y="1162"/>
              <a:ext cx="25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в</a:t>
              </a:r>
            </a:p>
          </p:txBody>
        </p:sp>
        <p:sp>
          <p:nvSpPr>
            <p:cNvPr id="34058" name="Text Box 266"/>
            <p:cNvSpPr txBox="1">
              <a:spLocks noChangeArrowheads="1"/>
            </p:cNvSpPr>
            <p:nvPr/>
          </p:nvSpPr>
          <p:spPr bwMode="auto">
            <a:xfrm>
              <a:off x="3923" y="1162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е</a:t>
              </a:r>
            </a:p>
          </p:txBody>
        </p:sp>
      </p:grpSp>
      <p:pic>
        <p:nvPicPr>
          <p:cNvPr id="34060" name="Picture 268" descr="52439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850" y="333375"/>
            <a:ext cx="2808288" cy="2087563"/>
          </a:xfrm>
          <a:prstGeom prst="rect">
            <a:avLst/>
          </a:prstGeom>
          <a:noFill/>
        </p:spPr>
      </p:pic>
      <p:sp>
        <p:nvSpPr>
          <p:cNvPr id="34061" name="Text Box 269"/>
          <p:cNvSpPr txBox="1">
            <a:spLocks noChangeArrowheads="1"/>
          </p:cNvSpPr>
          <p:nvPr/>
        </p:nvSpPr>
        <p:spPr bwMode="auto">
          <a:xfrm>
            <a:off x="250825" y="4797425"/>
            <a:ext cx="37512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2800"/>
              <a:t>Растения, из которых</a:t>
            </a:r>
          </a:p>
          <a:p>
            <a:pPr algn="ctr"/>
            <a:r>
              <a:rPr lang="ru-RU" sz="2800"/>
              <a:t>получают волокна, </a:t>
            </a:r>
          </a:p>
          <a:p>
            <a:pPr algn="ctr"/>
            <a:r>
              <a:rPr lang="ru-RU" sz="2800"/>
              <a:t>называют ….</a:t>
            </a:r>
          </a:p>
          <a:p>
            <a:pPr algn="ctr"/>
            <a:r>
              <a:rPr lang="ru-RU" sz="2800"/>
              <a:t>Это лён, хлопок.</a:t>
            </a:r>
          </a:p>
        </p:txBody>
      </p:sp>
      <p:grpSp>
        <p:nvGrpSpPr>
          <p:cNvPr id="34071" name="Group 279"/>
          <p:cNvGrpSpPr>
            <a:grpSpLocks/>
          </p:cNvGrpSpPr>
          <p:nvPr/>
        </p:nvGrpSpPr>
        <p:grpSpPr bwMode="auto">
          <a:xfrm>
            <a:off x="2339975" y="2700338"/>
            <a:ext cx="4297363" cy="587375"/>
            <a:chOff x="1474" y="1701"/>
            <a:chExt cx="2707" cy="370"/>
          </a:xfrm>
        </p:grpSpPr>
        <p:sp>
          <p:nvSpPr>
            <p:cNvPr id="34062" name="Text Box 270"/>
            <p:cNvSpPr txBox="1">
              <a:spLocks noChangeArrowheads="1"/>
            </p:cNvSpPr>
            <p:nvPr/>
          </p:nvSpPr>
          <p:spPr bwMode="auto">
            <a:xfrm>
              <a:off x="1474" y="1701"/>
              <a:ext cx="25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п</a:t>
              </a:r>
            </a:p>
          </p:txBody>
        </p:sp>
        <p:sp>
          <p:nvSpPr>
            <p:cNvPr id="34063" name="Text Box 271"/>
            <p:cNvSpPr txBox="1">
              <a:spLocks noChangeArrowheads="1"/>
            </p:cNvSpPr>
            <p:nvPr/>
          </p:nvSpPr>
          <p:spPr bwMode="auto">
            <a:xfrm>
              <a:off x="1746" y="1704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р</a:t>
              </a:r>
            </a:p>
          </p:txBody>
        </p:sp>
        <p:sp>
          <p:nvSpPr>
            <p:cNvPr id="34064" name="Text Box 272"/>
            <p:cNvSpPr txBox="1">
              <a:spLocks noChangeArrowheads="1"/>
            </p:cNvSpPr>
            <p:nvPr/>
          </p:nvSpPr>
          <p:spPr bwMode="auto">
            <a:xfrm>
              <a:off x="2018" y="1706"/>
              <a:ext cx="25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я</a:t>
              </a:r>
            </a:p>
          </p:txBody>
        </p:sp>
        <p:sp>
          <p:nvSpPr>
            <p:cNvPr id="34065" name="Text Box 273"/>
            <p:cNvSpPr txBox="1">
              <a:spLocks noChangeArrowheads="1"/>
            </p:cNvSpPr>
            <p:nvPr/>
          </p:nvSpPr>
          <p:spPr bwMode="auto">
            <a:xfrm>
              <a:off x="2290" y="1706"/>
              <a:ext cx="26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д</a:t>
              </a:r>
            </a:p>
          </p:txBody>
        </p:sp>
        <p:sp>
          <p:nvSpPr>
            <p:cNvPr id="34066" name="Text Box 274"/>
            <p:cNvSpPr txBox="1">
              <a:spLocks noChangeArrowheads="1"/>
            </p:cNvSpPr>
            <p:nvPr/>
          </p:nvSpPr>
          <p:spPr bwMode="auto">
            <a:xfrm>
              <a:off x="2562" y="1706"/>
              <a:ext cx="259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и</a:t>
              </a:r>
            </a:p>
          </p:txBody>
        </p:sp>
        <p:sp>
          <p:nvSpPr>
            <p:cNvPr id="34067" name="Text Box 275"/>
            <p:cNvSpPr txBox="1">
              <a:spLocks noChangeArrowheads="1"/>
            </p:cNvSpPr>
            <p:nvPr/>
          </p:nvSpPr>
          <p:spPr bwMode="auto">
            <a:xfrm>
              <a:off x="2835" y="1706"/>
              <a:ext cx="26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л</a:t>
              </a:r>
            </a:p>
          </p:txBody>
        </p:sp>
        <p:sp>
          <p:nvSpPr>
            <p:cNvPr id="34068" name="Text Box 276"/>
            <p:cNvSpPr txBox="1">
              <a:spLocks noChangeArrowheads="1"/>
            </p:cNvSpPr>
            <p:nvPr/>
          </p:nvSpPr>
          <p:spPr bwMode="auto">
            <a:xfrm>
              <a:off x="3107" y="1706"/>
              <a:ext cx="249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ь</a:t>
              </a:r>
            </a:p>
          </p:txBody>
        </p:sp>
        <p:sp>
          <p:nvSpPr>
            <p:cNvPr id="34069" name="Text Box 277"/>
            <p:cNvSpPr txBox="1">
              <a:spLocks noChangeArrowheads="1"/>
            </p:cNvSpPr>
            <p:nvPr/>
          </p:nvSpPr>
          <p:spPr bwMode="auto">
            <a:xfrm>
              <a:off x="3651" y="1706"/>
              <a:ext cx="3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ы</a:t>
              </a:r>
            </a:p>
          </p:txBody>
        </p:sp>
        <p:sp>
          <p:nvSpPr>
            <p:cNvPr id="34070" name="Text Box 278"/>
            <p:cNvSpPr txBox="1">
              <a:spLocks noChangeArrowheads="1"/>
            </p:cNvSpPr>
            <p:nvPr/>
          </p:nvSpPr>
          <p:spPr bwMode="auto">
            <a:xfrm>
              <a:off x="3923" y="1706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е</a:t>
              </a:r>
            </a:p>
          </p:txBody>
        </p:sp>
      </p:grpSp>
      <p:pic>
        <p:nvPicPr>
          <p:cNvPr id="34072" name="Picture 280" descr="5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850" y="404813"/>
            <a:ext cx="1417638" cy="2087562"/>
          </a:xfrm>
          <a:prstGeom prst="rect">
            <a:avLst/>
          </a:prstGeom>
          <a:noFill/>
        </p:spPr>
      </p:pic>
      <p:pic>
        <p:nvPicPr>
          <p:cNvPr id="34073" name="Picture 281" descr="4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92275" y="549275"/>
            <a:ext cx="1439863" cy="1944688"/>
          </a:xfrm>
          <a:prstGeom prst="rect">
            <a:avLst/>
          </a:prstGeom>
          <a:noFill/>
        </p:spPr>
      </p:pic>
      <p:sp>
        <p:nvSpPr>
          <p:cNvPr id="34074" name="Text Box 282"/>
          <p:cNvSpPr txBox="1">
            <a:spLocks noChangeArrowheads="1"/>
          </p:cNvSpPr>
          <p:nvPr/>
        </p:nvSpPr>
        <p:spPr bwMode="auto">
          <a:xfrm>
            <a:off x="179388" y="4941888"/>
            <a:ext cx="4084637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/>
              <a:t>Такие растения, как</a:t>
            </a:r>
          </a:p>
          <a:p>
            <a:r>
              <a:rPr lang="ru-RU" sz="2800"/>
              <a:t>крыжовник, смородина,</a:t>
            </a:r>
          </a:p>
          <a:p>
            <a:r>
              <a:rPr lang="ru-RU" sz="2800"/>
              <a:t>малина - называют ….</a:t>
            </a:r>
          </a:p>
        </p:txBody>
      </p:sp>
      <p:sp>
        <p:nvSpPr>
          <p:cNvPr id="34075" name="Text Box 283"/>
          <p:cNvSpPr txBox="1">
            <a:spLocks noChangeArrowheads="1"/>
          </p:cNvSpPr>
          <p:nvPr/>
        </p:nvSpPr>
        <p:spPr bwMode="auto">
          <a:xfrm>
            <a:off x="2463800" y="32321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grpSp>
        <p:nvGrpSpPr>
          <p:cNvPr id="34090" name="Group 298"/>
          <p:cNvGrpSpPr>
            <a:grpSpLocks/>
          </p:cNvGrpSpPr>
          <p:nvPr/>
        </p:nvGrpSpPr>
        <p:grpSpPr bwMode="auto">
          <a:xfrm>
            <a:off x="2392363" y="3136900"/>
            <a:ext cx="4246562" cy="584200"/>
            <a:chOff x="1507" y="1976"/>
            <a:chExt cx="2675" cy="368"/>
          </a:xfrm>
        </p:grpSpPr>
        <p:sp>
          <p:nvSpPr>
            <p:cNvPr id="34081" name="Text Box 289"/>
            <p:cNvSpPr txBox="1">
              <a:spLocks noChangeArrowheads="1"/>
            </p:cNvSpPr>
            <p:nvPr/>
          </p:nvSpPr>
          <p:spPr bwMode="auto">
            <a:xfrm>
              <a:off x="1507" y="1976"/>
              <a:ext cx="22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к</a:t>
              </a:r>
            </a:p>
          </p:txBody>
        </p:sp>
        <p:sp>
          <p:nvSpPr>
            <p:cNvPr id="34082" name="Text Box 290"/>
            <p:cNvSpPr txBox="1">
              <a:spLocks noChangeArrowheads="1"/>
            </p:cNvSpPr>
            <p:nvPr/>
          </p:nvSpPr>
          <p:spPr bwMode="auto">
            <a:xfrm>
              <a:off x="1791" y="1979"/>
              <a:ext cx="24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у</a:t>
              </a:r>
            </a:p>
          </p:txBody>
        </p:sp>
        <p:sp>
          <p:nvSpPr>
            <p:cNvPr id="34083" name="Text Box 291"/>
            <p:cNvSpPr txBox="1">
              <a:spLocks noChangeArrowheads="1"/>
            </p:cNvSpPr>
            <p:nvPr/>
          </p:nvSpPr>
          <p:spPr bwMode="auto">
            <a:xfrm>
              <a:off x="2046" y="1979"/>
              <a:ext cx="24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с</a:t>
              </a:r>
            </a:p>
          </p:txBody>
        </p:sp>
        <p:sp>
          <p:nvSpPr>
            <p:cNvPr id="34084" name="Text Box 292"/>
            <p:cNvSpPr txBox="1">
              <a:spLocks noChangeArrowheads="1"/>
            </p:cNvSpPr>
            <p:nvPr/>
          </p:nvSpPr>
          <p:spPr bwMode="auto">
            <a:xfrm>
              <a:off x="2290" y="1979"/>
              <a:ext cx="233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т</a:t>
              </a:r>
            </a:p>
          </p:txBody>
        </p:sp>
        <p:sp>
          <p:nvSpPr>
            <p:cNvPr id="34085" name="Text Box 293"/>
            <p:cNvSpPr txBox="1">
              <a:spLocks noChangeArrowheads="1"/>
            </p:cNvSpPr>
            <p:nvPr/>
          </p:nvSpPr>
          <p:spPr bwMode="auto">
            <a:xfrm>
              <a:off x="2562" y="1979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а</a:t>
              </a:r>
            </a:p>
          </p:txBody>
        </p:sp>
        <p:sp>
          <p:nvSpPr>
            <p:cNvPr id="34086" name="Text Box 294"/>
            <p:cNvSpPr txBox="1">
              <a:spLocks noChangeArrowheads="1"/>
            </p:cNvSpPr>
            <p:nvPr/>
          </p:nvSpPr>
          <p:spPr bwMode="auto">
            <a:xfrm>
              <a:off x="2835" y="1979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р</a:t>
              </a:r>
            </a:p>
          </p:txBody>
        </p:sp>
        <p:sp>
          <p:nvSpPr>
            <p:cNvPr id="34087" name="Text Box 295"/>
            <p:cNvSpPr txBox="1">
              <a:spLocks noChangeArrowheads="1"/>
            </p:cNvSpPr>
            <p:nvPr/>
          </p:nvSpPr>
          <p:spPr bwMode="auto">
            <a:xfrm>
              <a:off x="3152" y="1979"/>
              <a:ext cx="257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н</a:t>
              </a:r>
            </a:p>
          </p:txBody>
        </p:sp>
        <p:sp>
          <p:nvSpPr>
            <p:cNvPr id="34088" name="Text Box 296"/>
            <p:cNvSpPr txBox="1">
              <a:spLocks noChangeArrowheads="1"/>
            </p:cNvSpPr>
            <p:nvPr/>
          </p:nvSpPr>
          <p:spPr bwMode="auto">
            <a:xfrm>
              <a:off x="3651" y="1979"/>
              <a:ext cx="22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к</a:t>
              </a:r>
            </a:p>
          </p:txBody>
        </p:sp>
        <p:sp>
          <p:nvSpPr>
            <p:cNvPr id="34089" name="Text Box 297"/>
            <p:cNvSpPr txBox="1">
              <a:spLocks noChangeArrowheads="1"/>
            </p:cNvSpPr>
            <p:nvPr/>
          </p:nvSpPr>
          <p:spPr bwMode="auto">
            <a:xfrm>
              <a:off x="3923" y="1979"/>
              <a:ext cx="259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и</a:t>
              </a:r>
            </a:p>
          </p:txBody>
        </p:sp>
      </p:grpSp>
      <p:pic>
        <p:nvPicPr>
          <p:cNvPr id="34093" name="Picture 301" descr="1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288" y="404813"/>
            <a:ext cx="2413000" cy="2251075"/>
          </a:xfrm>
          <a:prstGeom prst="rect">
            <a:avLst/>
          </a:prstGeom>
          <a:noFill/>
        </p:spPr>
      </p:pic>
      <p:sp>
        <p:nvSpPr>
          <p:cNvPr id="34094" name="Text Box 302"/>
          <p:cNvSpPr txBox="1">
            <a:spLocks noChangeArrowheads="1"/>
          </p:cNvSpPr>
          <p:nvPr/>
        </p:nvSpPr>
        <p:spPr bwMode="auto">
          <a:xfrm>
            <a:off x="250825" y="5013325"/>
            <a:ext cx="3795713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/>
              <a:t>Растения, которые</a:t>
            </a:r>
          </a:p>
          <a:p>
            <a:r>
              <a:rPr lang="ru-RU" sz="2800"/>
              <a:t>выращивает человек,</a:t>
            </a:r>
          </a:p>
          <a:p>
            <a:r>
              <a:rPr lang="ru-RU" sz="2800"/>
              <a:t>называют ….</a:t>
            </a:r>
          </a:p>
        </p:txBody>
      </p:sp>
      <p:grpSp>
        <p:nvGrpSpPr>
          <p:cNvPr id="34104" name="Group 312"/>
          <p:cNvGrpSpPr>
            <a:grpSpLocks/>
          </p:cNvGrpSpPr>
          <p:nvPr/>
        </p:nvGrpSpPr>
        <p:grpSpPr bwMode="auto">
          <a:xfrm>
            <a:off x="3635375" y="4002088"/>
            <a:ext cx="4298950" cy="582612"/>
            <a:chOff x="2290" y="2521"/>
            <a:chExt cx="2708" cy="367"/>
          </a:xfrm>
        </p:grpSpPr>
        <p:sp>
          <p:nvSpPr>
            <p:cNvPr id="34095" name="Text Box 303"/>
            <p:cNvSpPr txBox="1">
              <a:spLocks noChangeArrowheads="1"/>
            </p:cNvSpPr>
            <p:nvPr/>
          </p:nvSpPr>
          <p:spPr bwMode="auto">
            <a:xfrm>
              <a:off x="2290" y="2521"/>
              <a:ext cx="22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к</a:t>
              </a:r>
            </a:p>
          </p:txBody>
        </p:sp>
        <p:sp>
          <p:nvSpPr>
            <p:cNvPr id="34096" name="Text Box 304"/>
            <p:cNvSpPr txBox="1">
              <a:spLocks noChangeArrowheads="1"/>
            </p:cNvSpPr>
            <p:nvPr/>
          </p:nvSpPr>
          <p:spPr bwMode="auto">
            <a:xfrm>
              <a:off x="2562" y="2523"/>
              <a:ext cx="24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у</a:t>
              </a:r>
            </a:p>
          </p:txBody>
        </p:sp>
        <p:sp>
          <p:nvSpPr>
            <p:cNvPr id="34097" name="Text Box 305"/>
            <p:cNvSpPr txBox="1">
              <a:spLocks noChangeArrowheads="1"/>
            </p:cNvSpPr>
            <p:nvPr/>
          </p:nvSpPr>
          <p:spPr bwMode="auto">
            <a:xfrm>
              <a:off x="2835" y="2523"/>
              <a:ext cx="26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л</a:t>
              </a:r>
            </a:p>
          </p:txBody>
        </p:sp>
        <p:sp>
          <p:nvSpPr>
            <p:cNvPr id="34098" name="Text Box 306"/>
            <p:cNvSpPr txBox="1">
              <a:spLocks noChangeArrowheads="1"/>
            </p:cNvSpPr>
            <p:nvPr/>
          </p:nvSpPr>
          <p:spPr bwMode="auto">
            <a:xfrm>
              <a:off x="3152" y="2523"/>
              <a:ext cx="249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ь</a:t>
              </a:r>
            </a:p>
          </p:txBody>
        </p:sp>
        <p:sp>
          <p:nvSpPr>
            <p:cNvPr id="34099" name="Text Box 307"/>
            <p:cNvSpPr txBox="1">
              <a:spLocks noChangeArrowheads="1"/>
            </p:cNvSpPr>
            <p:nvPr/>
          </p:nvSpPr>
          <p:spPr bwMode="auto">
            <a:xfrm>
              <a:off x="3651" y="2523"/>
              <a:ext cx="24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у</a:t>
              </a:r>
            </a:p>
          </p:txBody>
        </p:sp>
        <p:sp>
          <p:nvSpPr>
            <p:cNvPr id="34100" name="Text Box 308"/>
            <p:cNvSpPr txBox="1">
              <a:spLocks noChangeArrowheads="1"/>
            </p:cNvSpPr>
            <p:nvPr/>
          </p:nvSpPr>
          <p:spPr bwMode="auto">
            <a:xfrm>
              <a:off x="3923" y="2523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р</a:t>
              </a:r>
            </a:p>
          </p:txBody>
        </p:sp>
        <p:sp>
          <p:nvSpPr>
            <p:cNvPr id="34101" name="Text Box 309"/>
            <p:cNvSpPr txBox="1">
              <a:spLocks noChangeArrowheads="1"/>
            </p:cNvSpPr>
            <p:nvPr/>
          </p:nvSpPr>
          <p:spPr bwMode="auto">
            <a:xfrm>
              <a:off x="4195" y="2521"/>
              <a:ext cx="257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н</a:t>
              </a:r>
            </a:p>
          </p:txBody>
        </p:sp>
        <p:sp>
          <p:nvSpPr>
            <p:cNvPr id="34102" name="Text Box 310"/>
            <p:cNvSpPr txBox="1">
              <a:spLocks noChangeArrowheads="1"/>
            </p:cNvSpPr>
            <p:nvPr/>
          </p:nvSpPr>
          <p:spPr bwMode="auto">
            <a:xfrm>
              <a:off x="4468" y="2523"/>
              <a:ext cx="30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ы</a:t>
              </a:r>
            </a:p>
          </p:txBody>
        </p:sp>
        <p:sp>
          <p:nvSpPr>
            <p:cNvPr id="34103" name="Text Box 311"/>
            <p:cNvSpPr txBox="1">
              <a:spLocks noChangeArrowheads="1"/>
            </p:cNvSpPr>
            <p:nvPr/>
          </p:nvSpPr>
          <p:spPr bwMode="auto">
            <a:xfrm>
              <a:off x="4740" y="2523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е</a:t>
              </a:r>
            </a:p>
          </p:txBody>
        </p:sp>
      </p:grpSp>
      <p:pic>
        <p:nvPicPr>
          <p:cNvPr id="34105" name="Picture 313" descr="82601f5335d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5288" y="404813"/>
            <a:ext cx="2735262" cy="1792287"/>
          </a:xfrm>
          <a:prstGeom prst="rect">
            <a:avLst/>
          </a:prstGeom>
          <a:noFill/>
        </p:spPr>
      </p:pic>
      <p:pic>
        <p:nvPicPr>
          <p:cNvPr id="34106" name="Picture 14" descr="4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331913" y="1268413"/>
            <a:ext cx="62865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107" name="Text Box 315"/>
          <p:cNvSpPr txBox="1">
            <a:spLocks noChangeArrowheads="1"/>
          </p:cNvSpPr>
          <p:nvPr/>
        </p:nvSpPr>
        <p:spPr bwMode="auto">
          <a:xfrm>
            <a:off x="165100" y="5013325"/>
            <a:ext cx="4191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/>
              <a:t>Яблоня, груша, слива – </a:t>
            </a:r>
          </a:p>
          <a:p>
            <a:r>
              <a:rPr lang="ru-RU" sz="2800"/>
              <a:t>Это фруктово-ягодные</a:t>
            </a:r>
          </a:p>
          <a:p>
            <a:r>
              <a:rPr lang="ru-RU" sz="2800"/>
              <a:t>…..</a:t>
            </a:r>
          </a:p>
        </p:txBody>
      </p:sp>
      <p:grpSp>
        <p:nvGrpSpPr>
          <p:cNvPr id="34114" name="Group 322"/>
          <p:cNvGrpSpPr>
            <a:grpSpLocks/>
          </p:cNvGrpSpPr>
          <p:nvPr/>
        </p:nvGrpSpPr>
        <p:grpSpPr bwMode="auto">
          <a:xfrm>
            <a:off x="4932363" y="4865688"/>
            <a:ext cx="2997200" cy="582612"/>
            <a:chOff x="3107" y="3065"/>
            <a:chExt cx="1888" cy="367"/>
          </a:xfrm>
        </p:grpSpPr>
        <p:sp>
          <p:nvSpPr>
            <p:cNvPr id="34108" name="Text Box 316"/>
            <p:cNvSpPr txBox="1">
              <a:spLocks noChangeArrowheads="1"/>
            </p:cNvSpPr>
            <p:nvPr/>
          </p:nvSpPr>
          <p:spPr bwMode="auto">
            <a:xfrm>
              <a:off x="3107" y="3065"/>
              <a:ext cx="26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д</a:t>
              </a:r>
            </a:p>
          </p:txBody>
        </p:sp>
        <p:sp>
          <p:nvSpPr>
            <p:cNvPr id="34109" name="Text Box 317"/>
            <p:cNvSpPr txBox="1">
              <a:spLocks noChangeArrowheads="1"/>
            </p:cNvSpPr>
            <p:nvPr/>
          </p:nvSpPr>
          <p:spPr bwMode="auto">
            <a:xfrm>
              <a:off x="3651" y="3067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р</a:t>
              </a:r>
            </a:p>
          </p:txBody>
        </p:sp>
        <p:sp>
          <p:nvSpPr>
            <p:cNvPr id="34110" name="Text Box 318"/>
            <p:cNvSpPr txBox="1">
              <a:spLocks noChangeArrowheads="1"/>
            </p:cNvSpPr>
            <p:nvPr/>
          </p:nvSpPr>
          <p:spPr bwMode="auto">
            <a:xfrm>
              <a:off x="3923" y="3067"/>
              <a:ext cx="25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е</a:t>
              </a:r>
            </a:p>
          </p:txBody>
        </p:sp>
        <p:sp>
          <p:nvSpPr>
            <p:cNvPr id="34111" name="Text Box 319"/>
            <p:cNvSpPr txBox="1">
              <a:spLocks noChangeArrowheads="1"/>
            </p:cNvSpPr>
            <p:nvPr/>
          </p:nvSpPr>
          <p:spPr bwMode="auto">
            <a:xfrm>
              <a:off x="4195" y="3067"/>
              <a:ext cx="25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в</a:t>
              </a:r>
            </a:p>
          </p:txBody>
        </p:sp>
        <p:sp>
          <p:nvSpPr>
            <p:cNvPr id="34112" name="Text Box 320"/>
            <p:cNvSpPr txBox="1">
              <a:spLocks noChangeArrowheads="1"/>
            </p:cNvSpPr>
            <p:nvPr/>
          </p:nvSpPr>
          <p:spPr bwMode="auto">
            <a:xfrm>
              <a:off x="4468" y="3067"/>
              <a:ext cx="249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ь</a:t>
              </a:r>
            </a:p>
          </p:txBody>
        </p:sp>
        <p:sp>
          <p:nvSpPr>
            <p:cNvPr id="34113" name="Text Box 321"/>
            <p:cNvSpPr txBox="1">
              <a:spLocks noChangeArrowheads="1"/>
            </p:cNvSpPr>
            <p:nvPr/>
          </p:nvSpPr>
          <p:spPr bwMode="auto">
            <a:xfrm>
              <a:off x="4740" y="3067"/>
              <a:ext cx="25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200"/>
                <a:t>я</a:t>
              </a:r>
            </a:p>
          </p:txBody>
        </p:sp>
      </p:grpSp>
      <p:pic>
        <p:nvPicPr>
          <p:cNvPr id="34115" name="Picture 323" descr="9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288" y="333375"/>
            <a:ext cx="2336800" cy="2336800"/>
          </a:xfrm>
          <a:prstGeom prst="rect">
            <a:avLst/>
          </a:prstGeom>
          <a:noFill/>
        </p:spPr>
      </p:pic>
      <p:sp>
        <p:nvSpPr>
          <p:cNvPr id="34116" name="AutoShape 32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01013" y="5805488"/>
            <a:ext cx="501650" cy="503237"/>
          </a:xfrm>
          <a:prstGeom prst="actionButtonForwardNex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8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0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39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34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34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3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34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34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34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34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0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0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3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3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4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4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98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39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4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4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977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39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4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4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979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39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980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339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4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4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981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339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4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4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982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339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4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34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983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339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4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4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984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339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3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985"/>
                  </p:tgtEl>
                </p:cond>
              </p:nextCondLst>
            </p:seq>
          </p:childTnLst>
        </p:cTn>
      </p:par>
    </p:tnLst>
    <p:bldLst>
      <p:bldP spid="33989" grpId="0"/>
      <p:bldP spid="33989" grpId="1"/>
      <p:bldP spid="34017" grpId="0"/>
      <p:bldP spid="34017" grpId="1"/>
      <p:bldP spid="34031" grpId="0"/>
      <p:bldP spid="34031" grpId="1"/>
      <p:bldP spid="34040" grpId="0"/>
      <p:bldP spid="34040" grpId="1"/>
      <p:bldP spid="34051" grpId="0"/>
      <p:bldP spid="34051" grpId="1"/>
      <p:bldP spid="34061" grpId="0"/>
      <p:bldP spid="34061" grpId="1"/>
      <p:bldP spid="34074" grpId="0"/>
      <p:bldP spid="34074" grpId="1"/>
      <p:bldP spid="34094" grpId="0"/>
      <p:bldP spid="34094" grpId="1"/>
      <p:bldP spid="3410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2484438" y="1196975"/>
            <a:ext cx="4314825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Молодцы!</a:t>
            </a:r>
          </a:p>
        </p:txBody>
      </p:sp>
      <p:pic>
        <p:nvPicPr>
          <p:cNvPr id="5126" name="Picture 6" descr="0d35e3ae5f6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3573463"/>
            <a:ext cx="2808287" cy="2555875"/>
          </a:xfrm>
          <a:prstGeom prst="rect">
            <a:avLst/>
          </a:prstGeom>
          <a:noFill/>
        </p:spPr>
      </p:pic>
      <p:pic>
        <p:nvPicPr>
          <p:cNvPr id="5127" name="Picture 14" descr="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5963" y="4365625"/>
            <a:ext cx="1366837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68647543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1157</TotalTime>
  <Words>524</Words>
  <Application>Microsoft Office PowerPoint</Application>
  <PresentationFormat>Экран (4:3)</PresentationFormat>
  <Paragraphs>201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Arial</vt:lpstr>
      <vt:lpstr>Monotype Corsiva</vt:lpstr>
      <vt:lpstr>Оформление по умолчанию</vt:lpstr>
      <vt:lpstr>Презентация PowerPoint</vt:lpstr>
      <vt:lpstr>Презентация PowerPoint</vt:lpstr>
      <vt:lpstr>Какое значение для человека имеют растения?</vt:lpstr>
      <vt:lpstr>Презентация PowerPoint</vt:lpstr>
      <vt:lpstr>Презентация PowerPoint</vt:lpstr>
      <vt:lpstr>Презентация PowerPoint</vt:lpstr>
      <vt:lpstr>Презентация PowerPoint</vt:lpstr>
      <vt:lpstr>На какие же ещё 2 группы можно разделить все растения? </vt:lpstr>
      <vt:lpstr>Работа в парах.</vt:lpstr>
      <vt:lpstr>Все культурные растения тоже можно разделить на группы.</vt:lpstr>
      <vt:lpstr> Плодовые культуры </vt:lpstr>
      <vt:lpstr>                      Овощные культуры</vt:lpstr>
      <vt:lpstr>              Зерновые культуры</vt:lpstr>
      <vt:lpstr>Прядильные культуры</vt:lpstr>
      <vt:lpstr> Декоративные растения</vt:lpstr>
      <vt:lpstr>Презентация PowerPoint</vt:lpstr>
      <vt:lpstr>Презентация PowerPoint</vt:lpstr>
    </vt:vector>
  </TitlesOfParts>
  <Company>MoBIL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мама</dc:creator>
  <cp:lastModifiedBy>HP</cp:lastModifiedBy>
  <cp:revision>14</cp:revision>
  <dcterms:created xsi:type="dcterms:W3CDTF">2010-10-05T11:38:28Z</dcterms:created>
  <dcterms:modified xsi:type="dcterms:W3CDTF">2023-10-26T13:30:29Z</dcterms:modified>
</cp:coreProperties>
</file>