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73" r:id="rId8"/>
    <p:sldId id="261" r:id="rId9"/>
    <p:sldId id="264" r:id="rId10"/>
    <p:sldId id="266" r:id="rId11"/>
    <p:sldId id="265" r:id="rId12"/>
    <p:sldId id="262" r:id="rId13"/>
    <p:sldId id="263" r:id="rId14"/>
    <p:sldId id="271" r:id="rId15"/>
    <p:sldId id="268" r:id="rId16"/>
    <p:sldId id="269" r:id="rId17"/>
    <p:sldId id="270" r:id="rId18"/>
    <p:sldId id="267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2D6B41-57D5-4BDC-93A9-DBBC349245BA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A38866-0308-4EDC-BF44-EA7962D5C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6C8B4-D3F3-47EB-A734-8A09681965CB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3AC63-699D-4934-9B0D-0776DDC5C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2C461-B5B6-4903-89A9-A6BA9FB07576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B2D67-D67D-41CC-81DE-11CBECDFB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BA8D8-F9AD-487F-A03E-385366DB02A5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2A9CB-CA3A-436C-AEE9-510CED24E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8240B9-87FD-450E-BD2E-4ED2AE999BEF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155D3E-2B9B-4967-8F6B-1EDF492AD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01F018-8633-4243-B719-96AACF0E372C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074BBB-D9B4-4CFD-AFC7-8B34319A7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A5D90-33C2-4933-834D-385F523129CB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7B30D-682A-4139-A9D5-905534BD3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12923-F616-4532-88C4-247004AC6658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7B82-4CF8-4F37-82DB-70098839F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C6F666-CCDF-4947-BE1B-AFA3DF4F0880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8BDF3E-7570-4AD3-BE10-99C693A5E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BB176-54ED-4A27-B162-01573915894B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952E4-CCC3-4D3F-AF98-E68EA80A1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DC3979-0D15-4A2E-8994-01BDD1BB7205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1A4945-C323-4E60-B92F-DADD1E9C3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8A3339A-828E-4D27-B2E9-7A03DE8697E1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11764A0-3FFB-4ADD-BBA2-10E3DB502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0" r:id="rId6"/>
    <p:sldLayoutId id="2147483676" r:id="rId7"/>
    <p:sldLayoutId id="2147483669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71;&#1085;&#1072;\Desktop\&#1055;&#1088;&#1077;&#1079;&#1077;&#1085;&#1090;&#1072;&#1094;&#1080;&#1103;%20.%20Halloween\Five_Little_Pumpkins,_M_Ryan_Taylor_-_Thirteen_for_Halloween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71;&#1085;&#1072;\Desktop\Britain_1_&#1061;&#1101;&#1083;&#1083;&#1086;&#1091;&#1080;&#1085;.avi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324036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tx2">
                    <a:satMod val="200000"/>
                  </a:schemeClr>
                </a:solidFill>
              </a:rPr>
              <a:t>Are you scary or not?</a:t>
            </a:r>
            <a:endParaRPr lang="ru-RU" sz="80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476250"/>
            <a:ext cx="7772400" cy="1509713"/>
          </a:xfrm>
          <a:solidFill>
            <a:schemeClr val="bg1"/>
          </a:solidFill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sz="9600" b="1" smtClean="0">
                <a:solidFill>
                  <a:srgbClr val="FFFF00"/>
                </a:solidFill>
              </a:rPr>
              <a:t>Halloween</a:t>
            </a:r>
            <a:endParaRPr lang="ru-RU" sz="9600" b="1" smtClean="0">
              <a:solidFill>
                <a:srgbClr val="FFFF00"/>
              </a:solidFill>
            </a:endParaRPr>
          </a:p>
        </p:txBody>
      </p:sp>
      <p:pic>
        <p:nvPicPr>
          <p:cNvPr id="13315" name="Picture 2" descr="C:\Users\Яна\AppData\Local\Microsoft\Windows\Temporary Internet Files\Content.IE5\5Z6NY4S1\MP90031378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468813"/>
            <a:ext cx="36576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524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tx2">
                    <a:satMod val="200000"/>
                  </a:schemeClr>
                </a:solidFill>
              </a:rPr>
              <a:t>In the kitchen</a:t>
            </a:r>
            <a:endParaRPr lang="ru-RU" sz="16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33375"/>
            <a:ext cx="7772400" cy="626427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We have lots of food for the party. We help my mum make the food.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What are you….for the …, Sally?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I’m making….. Scary sandwiches.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I’m…..    ….. Pizza, mum!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OOO! Very scary.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 Can I …. it in the oven?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Yes, </a:t>
            </a:r>
            <a:r>
              <a:rPr lang="en-US" b="1" dirty="0" err="1" smtClean="0"/>
              <a:t>plaese</a:t>
            </a:r>
            <a:r>
              <a:rPr lang="en-US" b="1" dirty="0" smtClean="0"/>
              <a:t>!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What are you going to be at a party?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I am…..to be a g….and I ‘m going … a wizard.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b="1" dirty="0" smtClean="0"/>
              <a:t>It’s 5 o’clock. ….your costumes…..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772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tx2">
                    <a:satMod val="200000"/>
                  </a:schemeClr>
                </a:solidFill>
                <a:latin typeface="Aharoni" pitchFamily="2" charset="-79"/>
                <a:cs typeface="Aharoni" pitchFamily="2" charset="-79"/>
              </a:rPr>
              <a:t>Let’s sing the song</a:t>
            </a:r>
            <a:endParaRPr lang="ru-RU" sz="6600" dirty="0">
              <a:solidFill>
                <a:schemeClr val="tx2">
                  <a:satMod val="200000"/>
                </a:schemeClr>
              </a:solidFill>
              <a:cs typeface="Aharoni" pitchFamily="2" charset="-79"/>
            </a:endParaRPr>
          </a:p>
        </p:txBody>
      </p:sp>
      <p:pic>
        <p:nvPicPr>
          <p:cNvPr id="4" name="Five_Little_Pumpkins,_M_Ryan_Taylor_-_Thirteen_for_Hallowee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900113" y="1484313"/>
            <a:ext cx="7704137" cy="518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817563" y="-85725"/>
            <a:ext cx="7942262" cy="933450"/>
            <a:chOff x="515" y="-54"/>
            <a:chExt cx="5003" cy="588"/>
          </a:xfrm>
        </p:grpSpPr>
        <p:pic>
          <p:nvPicPr>
            <p:cNvPr id="24577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5" y="-54"/>
              <a:ext cx="5003" cy="588"/>
            </a:xfrm>
            <a:prstGeom prst="rect">
              <a:avLst/>
            </a:prstGeom>
            <a:noFill/>
          </p:spPr>
        </p:pic>
        <p:sp>
          <p:nvSpPr>
            <p:cNvPr id="24578" name="Text Box 2"/>
            <p:cNvSpPr txBox="1">
              <a:spLocks noChangeArrowheads="1"/>
            </p:cNvSpPr>
            <p:nvPr/>
          </p:nvSpPr>
          <p:spPr bwMode="auto">
            <a:xfrm>
              <a:off x="567" y="0"/>
              <a:ext cx="4896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6000">
                  <a:solidFill>
                    <a:srgbClr val="000000"/>
                  </a:solidFill>
                  <a:latin typeface="Corbel" pitchFamily="34" charset="0"/>
                </a:rPr>
                <a:t>It’s time to sing</a:t>
              </a:r>
              <a:endParaRPr lang="ru-RU" sz="6000">
                <a:solidFill>
                  <a:srgbClr val="000000"/>
                </a:solidFill>
                <a:latin typeface="Corbel" pitchFamily="34" charset="0"/>
              </a:endParaRPr>
            </a:p>
          </p:txBody>
        </p:sp>
      </p:grpSp>
      <p:grpSp>
        <p:nvGrpSpPr>
          <p:cNvPr id="3" name="Содержимое 2"/>
          <p:cNvGrpSpPr>
            <a:grpSpLocks noGrp="1"/>
          </p:cNvGrpSpPr>
          <p:nvPr/>
        </p:nvGrpSpPr>
        <p:grpSpPr bwMode="auto">
          <a:xfrm>
            <a:off x="804863" y="884238"/>
            <a:ext cx="7967662" cy="5881687"/>
            <a:chOff x="507" y="557"/>
            <a:chExt cx="5019" cy="3705"/>
          </a:xfrm>
        </p:grpSpPr>
        <p:pic>
          <p:nvPicPr>
            <p:cNvPr id="24580" name="Содержимое 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" y="557"/>
              <a:ext cx="5019" cy="3705"/>
            </a:xfrm>
            <a:prstGeom prst="rect">
              <a:avLst/>
            </a:prstGeom>
            <a:noFill/>
          </p:spPr>
        </p:pic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567" y="618"/>
              <a:ext cx="4896" cy="3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11163" indent="-342900">
                <a:lnSpc>
                  <a:spcPct val="80000"/>
                </a:lnSpc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Five little pumpkins sitting on a gate,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The first one said: "Oh, my! It’s getting late!"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The second one said: "There are witches in the air!"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The third one said: "But we don’t care!"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The fourth one said: "Let’s run and run, and run!"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The fifth one said: "I’m ready for some fun!"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Oooo went the wind and out went the light </a:t>
              </a:r>
              <a:b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r>
                <a:rPr lang="en-US" sz="2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>And five little pumpkins rolled out of sight. </a:t>
              </a:r>
              <a:r>
                <a:rPr lang="en-US" sz="1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  <a:t/>
              </a:r>
              <a:br>
                <a:rPr lang="en-US" sz="1900" b="1" i="1">
                  <a:solidFill>
                    <a:srgbClr val="FFFFFF"/>
                  </a:solidFill>
                  <a:latin typeface="Aharoni"/>
                  <a:ea typeface="Aharoni"/>
                  <a:cs typeface="Aharoni"/>
                </a:rPr>
              </a:br>
              <a:endParaRPr lang="ru-RU" sz="1900">
                <a:solidFill>
                  <a:srgbClr val="FFFFFF"/>
                </a:solidFill>
                <a:latin typeface="Corbel" pitchFamily="34" charset="0"/>
                <a:ea typeface="Aharoni"/>
                <a:cs typeface="Aharon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grpSp>
        <p:nvGrpSpPr>
          <p:cNvPr id="3" name="Содержимое 2"/>
          <p:cNvGrpSpPr>
            <a:grpSpLocks noGrp="1"/>
          </p:cNvGrpSpPr>
          <p:nvPr/>
        </p:nvGrpSpPr>
        <p:grpSpPr bwMode="auto">
          <a:xfrm>
            <a:off x="828675" y="390525"/>
            <a:ext cx="7943850" cy="6291263"/>
            <a:chOff x="522" y="246"/>
            <a:chExt cx="5004" cy="3963"/>
          </a:xfrm>
        </p:grpSpPr>
        <p:pic>
          <p:nvPicPr>
            <p:cNvPr id="25602" name="Содержимое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2" y="246"/>
              <a:ext cx="5004" cy="3963"/>
            </a:xfrm>
            <a:prstGeom prst="rect">
              <a:avLst/>
            </a:prstGeom>
            <a:noFill/>
          </p:spPr>
        </p:pic>
        <p:sp>
          <p:nvSpPr>
            <p:cNvPr id="25603" name="Text Box 3"/>
            <p:cNvSpPr txBox="1">
              <a:spLocks noChangeArrowheads="1"/>
            </p:cNvSpPr>
            <p:nvPr/>
          </p:nvSpPr>
          <p:spPr bwMode="auto">
            <a:xfrm>
              <a:off x="576" y="300"/>
              <a:ext cx="4896" cy="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11163" indent="-342900">
                <a:lnSpc>
                  <a:spcPct val="90000"/>
                </a:lnSpc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Пять желтых круглых тыковок сидели на заборе.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Одна из них сказала: "Совсем стемнеет вскоре!"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Другая: "Скоро призраки начнут ночной полёт!".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А третья шепчет в ужасе: "Никто нас не спасёт!"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Четвертая: "Так страшно, что хочется сбежать!"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А пятая: "Смешно мне. Пойдемте танцевать!"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Взошла луна на небе, свет озарил простор. </a:t>
              </a:r>
              <a:b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</a:br>
              <a:r>
                <a:rPr lang="ru-RU" sz="2800" b="1" i="1">
                  <a:solidFill>
                    <a:srgbClr val="000000"/>
                  </a:solidFill>
                  <a:latin typeface="Corbel" pitchFamily="34" charset="0"/>
                </a:rPr>
                <a:t>Пять жёлтых круглых тыковок свалились за забор. </a:t>
              </a:r>
              <a:endParaRPr lang="ru-RU" sz="2800" b="1">
                <a:solidFill>
                  <a:srgbClr val="000000"/>
                </a:solidFill>
                <a:latin typeface="Corbel" pitchFamily="34" charset="0"/>
              </a:endParaRPr>
            </a:p>
            <a:p>
              <a:pPr marL="411163" indent="-342900">
                <a:lnSpc>
                  <a:spcPct val="90000"/>
                </a:lnSpc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endParaRPr lang="ru-RU" sz="2800">
                <a:solidFill>
                  <a:srgbClr val="000000"/>
                </a:solidFill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1240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Let’s have a fun: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APPLE BOBBING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and APPLES ON STRINGS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6626" name="Picture 2" descr="C:\Users\Яна\AppData\Local\Microsoft\Windows\Temporary Internet Files\Content.IE5\G248VUQL\MC900441708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781300"/>
            <a:ext cx="3527425" cy="3743325"/>
          </a:xfrm>
        </p:spPr>
      </p:pic>
      <p:pic>
        <p:nvPicPr>
          <p:cNvPr id="26627" name="Picture 3" descr="C:\Users\Яна\AppData\Local\Microsoft\Windows\Temporary Internet Files\Content.IE5\G248VUQL\MP900407045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2492375"/>
            <a:ext cx="24955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Users\Яна\AppData\Local\Microsoft\Windows\Temporary Internet Files\Content.IE5\YLJRVRPQ\MP900315646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4248150"/>
            <a:ext cx="32035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What’s this?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7650" name="Picture 2" descr="C:\Users\Яна\AppData\Local\Microsoft\Windows\Temporary Internet Files\Content.IE5\MJLWC25P\MC900340720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557338"/>
            <a:ext cx="1797050" cy="1819275"/>
          </a:xfrm>
        </p:spPr>
      </p:pic>
      <p:pic>
        <p:nvPicPr>
          <p:cNvPr id="27651" name="Picture 3" descr="C:\Users\Яна\AppData\Local\Microsoft\Windows\Temporary Internet Files\Content.IE5\G248VUQL\MC900436215[1]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771775" y="1484313"/>
            <a:ext cx="1765300" cy="1828800"/>
          </a:xfrm>
        </p:spPr>
      </p:pic>
      <p:pic>
        <p:nvPicPr>
          <p:cNvPr id="27652" name="Picture 4" descr="C:\Users\Яна\AppData\Local\Microsoft\Windows\Temporary Internet Files\Content.IE5\MJLWC25P\MC900436216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341438"/>
            <a:ext cx="1827213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Users\Яна\AppData\Local\Microsoft\Windows\Temporary Internet Files\Content.IE5\MJLWC25P\MP900412052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3357563"/>
            <a:ext cx="2933700" cy="32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C:\Users\Яна\AppData\Local\Microsoft\Windows\Temporary Internet Files\Content.IE5\G248VUQL\MP900400398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3860800"/>
            <a:ext cx="36718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Say the word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8674" name="Picture 2" descr="C:\Users\Яна\AppData\Local\Microsoft\Windows\Temporary Internet Files\Content.IE5\YLJRVRPQ\MC90029884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060575"/>
            <a:ext cx="1817688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C:\Users\Яна\AppData\Local\Microsoft\Windows\Temporary Internet Files\Content.IE5\5Z6NY4S1\MC900295529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628775"/>
            <a:ext cx="17272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C:\Users\Яна\AppData\Local\Microsoft\Windows\Temporary Internet Files\Content.IE5\MJLWC25P\MC900326418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628775"/>
            <a:ext cx="182880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C:\Users\Яна\AppData\Local\Microsoft\Windows\Temporary Internet Files\Content.IE5\5Z6NY4S1\MP900175434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3933825"/>
            <a:ext cx="3657600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 descr="C:\Users\Яна\AppData\Local\Microsoft\Windows\Temporary Internet Files\Content.IE5\MJLWC25P\MP900449098[1]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6011863" y="3716338"/>
            <a:ext cx="2736850" cy="2800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Guess the word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9698" name="Picture 2" descr="C:\Users\Яна\AppData\Local\Microsoft\Windows\Temporary Internet Files\Content.IE5\G248VUQL\MC900355875[1].wm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773238"/>
            <a:ext cx="1446212" cy="1835150"/>
          </a:xfrm>
        </p:spPr>
      </p:pic>
      <p:pic>
        <p:nvPicPr>
          <p:cNvPr id="29699" name="Picture 3" descr="C:\Users\Яна\AppData\Local\Microsoft\Windows\Temporary Internet Files\Content.IE5\YLJRVRPQ\MC90033149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844675"/>
            <a:ext cx="1228725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C:\Users\Яна\AppData\Local\Microsoft\Windows\Temporary Internet Files\Content.IE5\5Z6NY4S1\MP900444554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549275"/>
            <a:ext cx="2493963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C:\Users\Яна\AppData\Local\Microsoft\Windows\Temporary Internet Files\Content.IE5\YLJRVRPQ\MP900409248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3500438"/>
            <a:ext cx="33559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360363" y="414338"/>
            <a:ext cx="8423275" cy="1109662"/>
            <a:chOff x="227" y="261"/>
            <a:chExt cx="5306" cy="699"/>
          </a:xfrm>
        </p:grpSpPr>
        <p:pic>
          <p:nvPicPr>
            <p:cNvPr id="30721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7" y="261"/>
              <a:ext cx="5306" cy="699"/>
            </a:xfrm>
            <a:prstGeom prst="rect">
              <a:avLst/>
            </a:prstGeom>
            <a:noFill/>
          </p:spPr>
        </p:pic>
        <p:sp>
          <p:nvSpPr>
            <p:cNvPr id="30722" name="Text Box 2"/>
            <p:cNvSpPr txBox="1">
              <a:spLocks noChangeArrowheads="1"/>
            </p:cNvSpPr>
            <p:nvPr/>
          </p:nvSpPr>
          <p:spPr bwMode="auto">
            <a:xfrm>
              <a:off x="288" y="323"/>
              <a:ext cx="518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Corbel" pitchFamily="34" charset="0"/>
                </a:rPr>
                <a:t>Let’s draw the fancy dress costumes</a:t>
              </a:r>
              <a:endParaRPr lang="ru-RU" sz="4000">
                <a:solidFill>
                  <a:srgbClr val="FFFFFF"/>
                </a:solidFill>
                <a:latin typeface="Corbel" pitchFamily="34" charset="0"/>
              </a:endParaRPr>
            </a:p>
          </p:txBody>
        </p:sp>
      </p:grpSp>
      <p:pic>
        <p:nvPicPr>
          <p:cNvPr id="30724" name="Picture 2" descr="C:\Users\Яна\AppData\Local\Microsoft\Windows\Temporary Internet Files\Content.IE5\MJLWC25P\MP900422745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96938" y="1770063"/>
            <a:ext cx="3175000" cy="4525962"/>
          </a:xfrm>
        </p:spPr>
      </p:pic>
      <p:pic>
        <p:nvPicPr>
          <p:cNvPr id="30725" name="Picture 3" descr="C:\Users\Яна\AppData\Local\Microsoft\Windows\Temporary Internet Files\Content.IE5\5Z6NY4S1\MC900413704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92650" y="2311400"/>
            <a:ext cx="3965575" cy="3443288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It’s time to tell us about your fancy dress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1746" name="Текст 3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3"/>
          </a:xfrm>
        </p:spPr>
        <p:txBody>
          <a:bodyPr/>
          <a:lstStyle/>
          <a:p>
            <a:pPr marL="73025" algn="ctr"/>
            <a:r>
              <a:rPr lang="en-US" smtClean="0"/>
              <a:t>Women’s dresses</a:t>
            </a:r>
            <a:endParaRPr lang="ru-RU" smtClean="0"/>
          </a:p>
        </p:txBody>
      </p:sp>
      <p:sp>
        <p:nvSpPr>
          <p:cNvPr id="31747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3"/>
          </a:xfrm>
        </p:spPr>
        <p:txBody>
          <a:bodyPr/>
          <a:lstStyle/>
          <a:p>
            <a:pPr marL="73025" algn="ctr"/>
            <a:r>
              <a:rPr lang="en-US" smtClean="0"/>
              <a:t>Men’s costumes</a:t>
            </a:r>
            <a:endParaRPr lang="ru-RU" smtClean="0"/>
          </a:p>
        </p:txBody>
      </p:sp>
      <p:pic>
        <p:nvPicPr>
          <p:cNvPr id="3174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144588" y="2459038"/>
            <a:ext cx="2665412" cy="3959225"/>
          </a:xfrm>
        </p:spPr>
      </p:pic>
      <p:pic>
        <p:nvPicPr>
          <p:cNvPr id="3174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192713" y="2459038"/>
            <a:ext cx="2946400" cy="39592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Текст 4"/>
          <p:cNvGrpSpPr>
            <a:grpSpLocks noGrp="1"/>
          </p:cNvGrpSpPr>
          <p:nvPr/>
        </p:nvGrpSpPr>
        <p:grpSpPr bwMode="auto">
          <a:xfrm>
            <a:off x="609600" y="1962150"/>
            <a:ext cx="8235950" cy="4803775"/>
            <a:chOff x="384" y="1236"/>
            <a:chExt cx="5188" cy="3026"/>
          </a:xfrm>
        </p:grpSpPr>
        <p:pic>
          <p:nvPicPr>
            <p:cNvPr id="14337" name="Текст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4" y="1236"/>
              <a:ext cx="5188" cy="3026"/>
            </a:xfrm>
            <a:prstGeom prst="rect">
              <a:avLst/>
            </a:prstGeom>
            <a:noFill/>
          </p:spPr>
        </p:pic>
        <p:sp>
          <p:nvSpPr>
            <p:cNvPr id="14338" name="Text Box 2"/>
            <p:cNvSpPr txBox="1">
              <a:spLocks noChangeArrowheads="1"/>
            </p:cNvSpPr>
            <p:nvPr/>
          </p:nvSpPr>
          <p:spPr bwMode="auto">
            <a:xfrm>
              <a:off x="445" y="1298"/>
              <a:ext cx="5066" cy="2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bIns="0"/>
            <a:lstStyle/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r>
                <a:rPr lang="en-US" sz="4400">
                  <a:solidFill>
                    <a:srgbClr val="FFFFFF"/>
                  </a:solidFill>
                  <a:latin typeface="Corbel" pitchFamily="34" charset="0"/>
                </a:rPr>
                <a:t>Where do people celebrate it?</a:t>
              </a: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r>
                <a:rPr lang="en-US" sz="4400">
                  <a:solidFill>
                    <a:srgbClr val="FFFFFF"/>
                  </a:solidFill>
                  <a:latin typeface="Corbel" pitchFamily="34" charset="0"/>
                </a:rPr>
                <a:t>When do they celebrate that festival?</a:t>
              </a: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r>
                <a:rPr lang="en-US" sz="4400">
                  <a:solidFill>
                    <a:srgbClr val="FFFFFF"/>
                  </a:solidFill>
                  <a:latin typeface="Corbel" pitchFamily="34" charset="0"/>
                </a:rPr>
                <a:t>What are the main things for this day?</a:t>
              </a: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r>
                <a:rPr lang="en-US" sz="4400">
                  <a:solidFill>
                    <a:srgbClr val="FFFFFF"/>
                  </a:solidFill>
                  <a:latin typeface="Corbel" pitchFamily="34" charset="0"/>
                </a:rPr>
                <a:t>What do the children do?</a:t>
              </a: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endParaRPr lang="en-US" sz="4000">
                <a:solidFill>
                  <a:srgbClr val="FFFFFF"/>
                </a:solidFill>
                <a:latin typeface="Corbel" pitchFamily="34" charset="0"/>
              </a:endParaRP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endParaRPr lang="en-US" sz="4800">
                <a:solidFill>
                  <a:srgbClr val="FFFFFF"/>
                </a:solidFill>
                <a:latin typeface="Corbel" pitchFamily="34" charset="0"/>
              </a:endParaRPr>
            </a:p>
            <a:p>
              <a:pPr marL="53975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None/>
              </a:pPr>
              <a:endParaRPr lang="ru-RU" sz="4800">
                <a:solidFill>
                  <a:srgbClr val="FFFFFF"/>
                </a:solidFill>
                <a:latin typeface="Corbel" pitchFamily="34" charset="0"/>
              </a:endParaRPr>
            </a:p>
          </p:txBody>
        </p:sp>
      </p:grpSp>
      <p:grpSp>
        <p:nvGrpSpPr>
          <p:cNvPr id="4" name="Заголовок 3"/>
          <p:cNvGrpSpPr>
            <a:grpSpLocks noGrp="1"/>
          </p:cNvGrpSpPr>
          <p:nvPr/>
        </p:nvGrpSpPr>
        <p:grpSpPr bwMode="auto">
          <a:xfrm>
            <a:off x="609600" y="414338"/>
            <a:ext cx="8351838" cy="1670050"/>
            <a:chOff x="384" y="261"/>
            <a:chExt cx="5261" cy="1052"/>
          </a:xfrm>
        </p:grpSpPr>
        <p:pic>
          <p:nvPicPr>
            <p:cNvPr id="14340" name="Заголовок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4" y="261"/>
              <a:ext cx="5261" cy="1052"/>
            </a:xfrm>
            <a:prstGeom prst="rect">
              <a:avLst/>
            </a:prstGeom>
            <a:noFill/>
          </p:spPr>
        </p:pic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445" y="323"/>
              <a:ext cx="5138" cy="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64008"/>
            <a:lstStyle/>
            <a:p>
              <a:pPr algn="ctr"/>
              <a:r>
                <a:rPr lang="en-US" sz="4400">
                  <a:solidFill>
                    <a:srgbClr val="FFFFFF"/>
                  </a:solidFill>
                  <a:latin typeface="Corbel" pitchFamily="34" charset="0"/>
                </a:rPr>
                <a:t>What do you know about HALLOWEEN?</a:t>
              </a:r>
              <a:endParaRPr lang="ru-RU" sz="4400">
                <a:solidFill>
                  <a:srgbClr val="FFFFFF"/>
                </a:solidFill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 bwMode="auto">
          <a:xfrm>
            <a:off x="817563" y="414338"/>
            <a:ext cx="7966075" cy="877887"/>
            <a:chOff x="515" y="261"/>
            <a:chExt cx="5018" cy="553"/>
          </a:xfrm>
        </p:grpSpPr>
        <p:pic>
          <p:nvPicPr>
            <p:cNvPr id="15361" name="Заголовок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5" y="261"/>
              <a:ext cx="5018" cy="553"/>
            </a:xfrm>
            <a:prstGeom prst="rect">
              <a:avLst/>
            </a:prstGeom>
            <a:noFill/>
          </p:spPr>
        </p:pic>
        <p:sp>
          <p:nvSpPr>
            <p:cNvPr id="15362" name="Text Box 2"/>
            <p:cNvSpPr txBox="1">
              <a:spLocks noChangeArrowheads="1"/>
            </p:cNvSpPr>
            <p:nvPr/>
          </p:nvSpPr>
          <p:spPr bwMode="auto">
            <a:xfrm>
              <a:off x="576" y="323"/>
              <a:ext cx="4896" cy="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4000">
                  <a:solidFill>
                    <a:srgbClr val="FFFFFF"/>
                  </a:solidFill>
                  <a:latin typeface="Corbel" pitchFamily="34" charset="0"/>
                </a:rPr>
                <a:t>Let’s watch the film about that day!</a:t>
              </a:r>
              <a:endParaRPr lang="ru-RU" sz="4000">
                <a:solidFill>
                  <a:srgbClr val="FFFFFF"/>
                </a:solidFill>
                <a:latin typeface="Corbel" pitchFamily="34" charset="0"/>
              </a:endParaRPr>
            </a:p>
          </p:txBody>
        </p:sp>
      </p:grpSp>
      <p:pic>
        <p:nvPicPr>
          <p:cNvPr id="6" name="Britain_1_Хэллоуин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371600" y="2174875"/>
            <a:ext cx="6858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890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  <a:latin typeface="AR BERKLEY" pitchFamily="2" charset="0"/>
              </a:rPr>
              <a:t>And now you know lots of interesting about it!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288" y="1557338"/>
            <a:ext cx="4038600" cy="50847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6000" b="1" i="1" dirty="0" err="1" smtClean="0">
                <a:latin typeface="Aharoni" pitchFamily="2" charset="-79"/>
                <a:cs typeface="Aharoni" pitchFamily="2" charset="-79"/>
              </a:rPr>
              <a:t>J</a:t>
            </a:r>
            <a:r>
              <a:rPr lang="ru-RU" sz="6000" b="1" i="1" dirty="0" err="1" smtClean="0">
                <a:cs typeface="Aharoni" pitchFamily="2" charset="-79"/>
              </a:rPr>
              <a:t>ack-o'-lantern</a:t>
            </a:r>
            <a:r>
              <a:rPr lang="en-US" sz="6000" b="1" i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ru-RU" sz="6000" b="1" i="1" dirty="0" smtClean="0">
                <a:cs typeface="Aharoni" pitchFamily="2" charset="-79"/>
              </a:rPr>
              <a:t> </a:t>
            </a:r>
            <a:endParaRPr lang="en-US" sz="60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6000" b="1" i="1" dirty="0" err="1" smtClean="0">
                <a:latin typeface="Aharoni" pitchFamily="2" charset="-79"/>
                <a:cs typeface="Aharoni" pitchFamily="2" charset="-79"/>
              </a:rPr>
              <a:t>P</a:t>
            </a:r>
            <a:r>
              <a:rPr lang="ru-RU" sz="6000" b="1" i="1" dirty="0" err="1" smtClean="0">
                <a:cs typeface="Aharoni" pitchFamily="2" charset="-79"/>
              </a:rPr>
              <a:t>umpkin</a:t>
            </a:r>
            <a:r>
              <a:rPr lang="ru-RU" sz="6000" b="1" i="1" dirty="0" smtClean="0">
                <a:cs typeface="Aharoni" pitchFamily="2" charset="-79"/>
              </a:rPr>
              <a:t> </a:t>
            </a:r>
            <a:endParaRPr lang="en-US" sz="60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6000" b="1" i="1" dirty="0" smtClean="0">
                <a:latin typeface="Aharoni" pitchFamily="2" charset="-79"/>
                <a:cs typeface="Aharoni" pitchFamily="2" charset="-79"/>
              </a:rPr>
              <a:t>C</a:t>
            </a:r>
            <a:r>
              <a:rPr lang="ru-RU" sz="6000" b="1" i="1" dirty="0" err="1" smtClean="0">
                <a:cs typeface="Aharoni" pitchFamily="2" charset="-79"/>
              </a:rPr>
              <a:t>andle</a:t>
            </a:r>
            <a:endParaRPr lang="en-US" sz="60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6000" b="1" i="1" dirty="0" smtClean="0">
                <a:latin typeface="Aharoni" pitchFamily="2" charset="-79"/>
                <a:cs typeface="Aharoni" pitchFamily="2" charset="-79"/>
              </a:rPr>
              <a:t>G</a:t>
            </a:r>
            <a:r>
              <a:rPr lang="ru-RU" sz="6000" b="1" i="1" dirty="0" err="1" smtClean="0">
                <a:cs typeface="Aharoni" pitchFamily="2" charset="-79"/>
              </a:rPr>
              <a:t>host</a:t>
            </a:r>
            <a:endParaRPr lang="en-US" sz="6000" b="1" i="1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6138" y="1557338"/>
            <a:ext cx="4038600" cy="51117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smtClean="0">
                <a:solidFill>
                  <a:srgbClr val="000000"/>
                </a:solidFill>
                <a:ea typeface="Aharoni"/>
                <a:cs typeface="Aharoni"/>
              </a:rPr>
              <a:t>Смерть </a:t>
            </a:r>
          </a:p>
          <a:p>
            <a:r>
              <a:rPr lang="ru-RU" sz="3600" b="1" i="1" smtClean="0">
                <a:solidFill>
                  <a:srgbClr val="000000"/>
                </a:solidFill>
                <a:ea typeface="Aharoni"/>
                <a:cs typeface="Aharoni"/>
              </a:rPr>
              <a:t>фонарь из тыквы </a:t>
            </a:r>
            <a:r>
              <a:rPr lang="ru-RU" sz="2400" b="1" i="1" smtClean="0">
                <a:solidFill>
                  <a:srgbClr val="000000"/>
                </a:solidFill>
                <a:ea typeface="Aharoni"/>
                <a:cs typeface="Aharoni"/>
              </a:rPr>
              <a:t>с прорезанными отверстиями в виде глаз, носа и рта </a:t>
            </a:r>
          </a:p>
          <a:p>
            <a:r>
              <a:rPr lang="ru-RU" sz="3200" b="1" i="1" smtClean="0">
                <a:solidFill>
                  <a:srgbClr val="000000"/>
                </a:solidFill>
                <a:ea typeface="Aharoni"/>
                <a:cs typeface="Aharoni"/>
              </a:rPr>
              <a:t>Привидение</a:t>
            </a:r>
          </a:p>
          <a:p>
            <a:r>
              <a:rPr lang="ru-RU" sz="3200" b="1" i="1" smtClean="0">
                <a:solidFill>
                  <a:srgbClr val="000000"/>
                </a:solidFill>
                <a:ea typeface="Aharoni"/>
                <a:cs typeface="Aharoni"/>
              </a:rPr>
              <a:t>Свеча</a:t>
            </a:r>
          </a:p>
          <a:p>
            <a:r>
              <a:rPr lang="ru-RU" sz="3200" b="1" i="1" smtClean="0">
                <a:solidFill>
                  <a:srgbClr val="000000"/>
                </a:solidFill>
                <a:ea typeface="Aharoni"/>
                <a:cs typeface="Aharoni"/>
              </a:rPr>
              <a:t>Тыква</a:t>
            </a:r>
          </a:p>
          <a:p>
            <a:r>
              <a:rPr lang="ru-RU" sz="3200" b="1" i="1" smtClean="0">
                <a:solidFill>
                  <a:srgbClr val="000000"/>
                </a:solidFill>
                <a:ea typeface="Aharoni"/>
                <a:cs typeface="Aharoni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MATCH THE WORDS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5400" b="1" i="1" dirty="0" smtClean="0">
                <a:latin typeface="Aharoni" pitchFamily="2" charset="-79"/>
                <a:cs typeface="Aharoni" pitchFamily="2" charset="-79"/>
              </a:rPr>
              <a:t>W</a:t>
            </a:r>
            <a:r>
              <a:rPr lang="ru-RU" sz="5400" b="1" i="1" dirty="0" err="1" smtClean="0">
                <a:cs typeface="Aharoni" pitchFamily="2" charset="-79"/>
              </a:rPr>
              <a:t>itch</a:t>
            </a:r>
            <a:endParaRPr lang="en-US" sz="54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5400" b="1" i="1" dirty="0" smtClean="0">
                <a:latin typeface="Aharoni" pitchFamily="2" charset="-79"/>
                <a:cs typeface="Aharoni" pitchFamily="2" charset="-79"/>
              </a:rPr>
              <a:t>B</a:t>
            </a:r>
            <a:r>
              <a:rPr lang="ru-RU" sz="5400" b="1" i="1" dirty="0" err="1" smtClean="0">
                <a:cs typeface="Aharoni" pitchFamily="2" charset="-79"/>
              </a:rPr>
              <a:t>at</a:t>
            </a:r>
            <a:endParaRPr lang="en-US" sz="54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5400" b="1" i="1" dirty="0" smtClean="0">
                <a:latin typeface="Aharoni" pitchFamily="2" charset="-79"/>
                <a:cs typeface="Aharoni" pitchFamily="2" charset="-79"/>
              </a:rPr>
              <a:t>C</a:t>
            </a:r>
            <a:r>
              <a:rPr lang="ru-RU" sz="5400" b="1" i="1" dirty="0" err="1" smtClean="0">
                <a:cs typeface="Aharoni" pitchFamily="2" charset="-79"/>
              </a:rPr>
              <a:t>andy</a:t>
            </a:r>
            <a:r>
              <a:rPr lang="ru-RU" sz="5400" b="1" i="1" dirty="0" smtClean="0">
                <a:cs typeface="Aharoni" pitchFamily="2" charset="-79"/>
              </a:rPr>
              <a:t> </a:t>
            </a:r>
            <a:endParaRPr lang="en-US" sz="54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5400" b="1" i="1" dirty="0" smtClean="0">
                <a:latin typeface="Aharoni" pitchFamily="2" charset="-79"/>
                <a:cs typeface="Aharoni" pitchFamily="2" charset="-79"/>
              </a:rPr>
              <a:t>S</a:t>
            </a:r>
            <a:r>
              <a:rPr lang="ru-RU" sz="5400" b="1" i="1" dirty="0" err="1" smtClean="0">
                <a:cs typeface="Aharoni" pitchFamily="2" charset="-79"/>
              </a:rPr>
              <a:t>keleton</a:t>
            </a:r>
            <a:endParaRPr lang="en-US" sz="5400" b="1" i="1" dirty="0" smtClean="0">
              <a:latin typeface="Aharoni" pitchFamily="2" charset="-79"/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5400" b="1" i="1" dirty="0" smtClean="0">
                <a:latin typeface="Aharoni" pitchFamily="2" charset="-79"/>
                <a:cs typeface="Aharoni" pitchFamily="2" charset="-79"/>
              </a:rPr>
              <a:t>S</a:t>
            </a:r>
            <a:r>
              <a:rPr lang="ru-RU" sz="5400" b="1" i="1" dirty="0" err="1" smtClean="0">
                <a:cs typeface="Aharoni" pitchFamily="2" charset="-79"/>
              </a:rPr>
              <a:t>pider</a:t>
            </a:r>
            <a:r>
              <a:rPr lang="ru-RU" sz="5400" b="1" i="1" dirty="0" smtClean="0">
                <a:cs typeface="Aharoni" pitchFamily="2" charset="-79"/>
              </a:rPr>
              <a:t> </a:t>
            </a:r>
            <a:endParaRPr lang="ru-RU" sz="5400" dirty="0" smtClean="0">
              <a:cs typeface="Aharoni" pitchFamily="2" charset="-79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4000" b="1" i="1" smtClean="0">
                <a:ea typeface="Aharoni"/>
                <a:cs typeface="Aharoni"/>
              </a:rPr>
              <a:t>Конфета</a:t>
            </a:r>
          </a:p>
          <a:p>
            <a:pPr>
              <a:lnSpc>
                <a:spcPct val="90000"/>
              </a:lnSpc>
            </a:pPr>
            <a:r>
              <a:rPr lang="ru-RU" sz="4000" b="1" smtClean="0">
                <a:ea typeface="Aharoni"/>
                <a:cs typeface="Aharoni"/>
              </a:rPr>
              <a:t>Паук</a:t>
            </a:r>
          </a:p>
          <a:p>
            <a:pPr>
              <a:lnSpc>
                <a:spcPct val="90000"/>
              </a:lnSpc>
            </a:pPr>
            <a:r>
              <a:rPr lang="ru-RU" sz="4000" b="1" i="1" smtClean="0">
                <a:ea typeface="Aharoni"/>
                <a:cs typeface="Aharoni"/>
              </a:rPr>
              <a:t>Леденец</a:t>
            </a:r>
          </a:p>
          <a:p>
            <a:pPr>
              <a:lnSpc>
                <a:spcPct val="90000"/>
              </a:lnSpc>
            </a:pPr>
            <a:r>
              <a:rPr lang="ru-RU" sz="4000" b="1" smtClean="0">
                <a:ea typeface="Aharoni"/>
                <a:cs typeface="Aharoni"/>
              </a:rPr>
              <a:t>Скелет</a:t>
            </a:r>
            <a:endParaRPr lang="ru-RU" sz="4000" b="1" i="1" smtClean="0">
              <a:ea typeface="Aharoni"/>
              <a:cs typeface="Aharoni"/>
            </a:endParaRPr>
          </a:p>
          <a:p>
            <a:pPr>
              <a:lnSpc>
                <a:spcPct val="90000"/>
              </a:lnSpc>
            </a:pPr>
            <a:r>
              <a:rPr lang="ru-RU" sz="4000" b="1" i="1" smtClean="0">
                <a:ea typeface="Aharoni"/>
                <a:cs typeface="Aharoni"/>
              </a:rPr>
              <a:t>Летучая мышь</a:t>
            </a:r>
            <a:endParaRPr lang="ru-RU" sz="4000" b="1" smtClean="0">
              <a:ea typeface="Aharoni"/>
              <a:cs typeface="Aharoni"/>
            </a:endParaRPr>
          </a:p>
          <a:p>
            <a:pPr>
              <a:lnSpc>
                <a:spcPct val="90000"/>
              </a:lnSpc>
            </a:pPr>
            <a:r>
              <a:rPr lang="ru-RU" sz="4000" b="1" i="1" smtClean="0">
                <a:ea typeface="Aharoni"/>
                <a:cs typeface="Aharoni"/>
              </a:rPr>
              <a:t>Ведьма</a:t>
            </a:r>
          </a:p>
          <a:p>
            <a:pPr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tx2">
                    <a:satMod val="200000"/>
                  </a:schemeClr>
                </a:solidFill>
                <a:latin typeface="AR CARTER" pitchFamily="2" charset="0"/>
              </a:rPr>
              <a:t>Will you match the words? …</a:t>
            </a:r>
            <a:endParaRPr lang="ru-RU" sz="80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484313"/>
            <a:ext cx="4038600" cy="5040312"/>
          </a:xfrm>
        </p:spPr>
        <p:txBody>
          <a:bodyPr/>
          <a:lstStyle/>
          <a:p>
            <a:r>
              <a:rPr lang="en-US" sz="6000" b="1" i="1" smtClean="0"/>
              <a:t>F</a:t>
            </a:r>
            <a:r>
              <a:rPr lang="ru-RU" sz="6000" b="1" i="1" smtClean="0"/>
              <a:t>ortune telling </a:t>
            </a:r>
            <a:endParaRPr lang="en-US" sz="6000" b="1" i="1" smtClean="0"/>
          </a:p>
          <a:p>
            <a:r>
              <a:rPr lang="en-US" sz="6000" b="1" i="1" smtClean="0"/>
              <a:t>B</a:t>
            </a:r>
            <a:r>
              <a:rPr lang="ru-RU" sz="6000" b="1" i="1" smtClean="0"/>
              <a:t>onfire</a:t>
            </a:r>
            <a:endParaRPr lang="en-US" sz="6000" b="1" i="1" smtClean="0"/>
          </a:p>
          <a:p>
            <a:r>
              <a:rPr lang="en-US" sz="6000" b="1" i="1" smtClean="0"/>
              <a:t>P</a:t>
            </a:r>
            <a:r>
              <a:rPr lang="ru-RU" sz="6000" b="1" i="1" smtClean="0"/>
              <a:t>rank </a:t>
            </a:r>
            <a:endParaRPr lang="en-US" sz="6000" b="1" i="1" smtClean="0"/>
          </a:p>
          <a:p>
            <a:r>
              <a:rPr lang="en-US" sz="6000" b="1" i="1" smtClean="0"/>
              <a:t>C</a:t>
            </a:r>
            <a:r>
              <a:rPr lang="ru-RU" sz="6000" b="1" i="1" smtClean="0"/>
              <a:t>ostume</a:t>
            </a:r>
            <a:endParaRPr lang="en-US" sz="6000" b="1" i="1" smtClean="0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4656138" y="1484313"/>
            <a:ext cx="4038600" cy="4968875"/>
          </a:xfrm>
        </p:spPr>
        <p:txBody>
          <a:bodyPr/>
          <a:lstStyle/>
          <a:p>
            <a:r>
              <a:rPr lang="ru-RU" sz="4800" smtClean="0"/>
              <a:t>Предсказание ворожба</a:t>
            </a:r>
          </a:p>
          <a:p>
            <a:r>
              <a:rPr lang="ru-RU" sz="4800" smtClean="0"/>
              <a:t>Выходка, шалость</a:t>
            </a:r>
          </a:p>
          <a:p>
            <a:r>
              <a:rPr lang="ru-RU" sz="4800" smtClean="0"/>
              <a:t>Костер</a:t>
            </a:r>
          </a:p>
          <a:p>
            <a:r>
              <a:rPr lang="ru-RU" sz="4800" smtClean="0"/>
              <a:t>костюм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tx2">
                    <a:satMod val="200000"/>
                  </a:schemeClr>
                </a:solidFill>
              </a:rPr>
              <a:t>Match the words</a:t>
            </a:r>
            <a:endParaRPr lang="ru-RU" sz="66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/>
          <a:lstStyle/>
          <a:p>
            <a:r>
              <a:rPr lang="en-US" sz="4800" b="1" i="1" smtClean="0"/>
              <a:t>W</a:t>
            </a:r>
            <a:r>
              <a:rPr lang="ru-RU" sz="4800" b="1" i="1" smtClean="0"/>
              <a:t>itch's broom </a:t>
            </a:r>
            <a:endParaRPr lang="en-US" sz="4800" b="1" i="1" smtClean="0"/>
          </a:p>
          <a:p>
            <a:r>
              <a:rPr lang="en-US" sz="4800" b="1" i="1" smtClean="0"/>
              <a:t>S</a:t>
            </a:r>
            <a:r>
              <a:rPr lang="ru-RU" sz="4800" b="1" i="1" smtClean="0"/>
              <a:t>pider's web </a:t>
            </a:r>
            <a:endParaRPr lang="en-US" sz="4800" b="1" i="1" smtClean="0"/>
          </a:p>
          <a:p>
            <a:r>
              <a:rPr lang="en-US" sz="4800" b="1" i="1" smtClean="0"/>
              <a:t>M</a:t>
            </a:r>
            <a:r>
              <a:rPr lang="ru-RU" sz="4800" b="1" i="1" smtClean="0"/>
              <a:t>onster</a:t>
            </a:r>
            <a:endParaRPr lang="en-US" sz="4800" b="1" i="1" smtClean="0"/>
          </a:p>
          <a:p>
            <a:r>
              <a:rPr lang="en-US" sz="4800" b="1" i="1" smtClean="0"/>
              <a:t>P</a:t>
            </a:r>
            <a:r>
              <a:rPr lang="ru-RU" sz="4800" b="1" i="1" smtClean="0"/>
              <a:t>umpkin pie  </a:t>
            </a:r>
            <a:endParaRPr lang="ru-RU" sz="4800" smtClean="0"/>
          </a:p>
          <a:p>
            <a:endParaRPr lang="ru-RU" sz="4800" smtClean="0"/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</p:spPr>
        <p:txBody>
          <a:bodyPr/>
          <a:lstStyle/>
          <a:p>
            <a:r>
              <a:rPr lang="ru-RU" sz="4800" smtClean="0"/>
              <a:t>Помело</a:t>
            </a:r>
          </a:p>
          <a:p>
            <a:r>
              <a:rPr lang="ru-RU" sz="4800" smtClean="0"/>
              <a:t>Монстр</a:t>
            </a:r>
          </a:p>
          <a:p>
            <a:r>
              <a:rPr lang="ru-RU" sz="4800" smtClean="0"/>
              <a:t>Паучья сеть</a:t>
            </a:r>
          </a:p>
          <a:p>
            <a:r>
              <a:rPr lang="ru-RU" sz="4800" smtClean="0"/>
              <a:t>Тыквенный пирог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43608" y="5157192"/>
            <a:ext cx="7772400" cy="13178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Here is the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proverd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about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halloween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0482" name="Подзаголовок 5"/>
          <p:cNvSpPr>
            <a:spLocks noGrp="1"/>
          </p:cNvSpPr>
          <p:nvPr>
            <p:ph type="subTitle" idx="1"/>
          </p:nvPr>
        </p:nvSpPr>
        <p:spPr>
          <a:xfrm>
            <a:off x="914400" y="333375"/>
            <a:ext cx="7772400" cy="489585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sz="4000" b="1" i="1" smtClean="0"/>
              <a:t>Talk of the devil and he will appear. </a:t>
            </a:r>
            <a:br>
              <a:rPr lang="en-US" sz="4000" b="1" i="1" smtClean="0"/>
            </a:br>
            <a:r>
              <a:rPr lang="ru-RU" sz="4000" b="1" i="1" smtClean="0"/>
              <a:t>Поговори о дьяволе, он и появится. </a:t>
            </a:r>
            <a:br>
              <a:rPr lang="ru-RU" sz="4000" b="1" i="1" smtClean="0"/>
            </a:br>
            <a:r>
              <a:rPr lang="en-US" sz="4000" b="1" i="1" smtClean="0"/>
              <a:t>The devil is not so bad as he is painted. </a:t>
            </a:r>
            <a:br>
              <a:rPr lang="en-US" sz="4000" b="1" i="1" smtClean="0"/>
            </a:br>
            <a:r>
              <a:rPr lang="ru-RU" sz="4000" b="1" i="1" smtClean="0"/>
              <a:t>Не так страшен чёрт</a:t>
            </a:r>
            <a:r>
              <a:rPr lang="en-US" sz="4000" b="1" i="1" smtClean="0"/>
              <a:t>, </a:t>
            </a:r>
            <a:r>
              <a:rPr lang="ru-RU" sz="4000" b="1" i="1" smtClean="0"/>
              <a:t>как его малюют</a:t>
            </a: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7772400" cy="75565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Let’s complete the dialogue</a:t>
            </a:r>
            <a:endParaRPr lang="ru-RU" dirty="0"/>
          </a:p>
        </p:txBody>
      </p:sp>
      <p:grpSp>
        <p:nvGrpSpPr>
          <p:cNvPr id="3" name="Содержимое 2"/>
          <p:cNvGrpSpPr>
            <a:grpSpLocks noGrp="1"/>
          </p:cNvGrpSpPr>
          <p:nvPr/>
        </p:nvGrpSpPr>
        <p:grpSpPr bwMode="auto">
          <a:xfrm>
            <a:off x="828675" y="895350"/>
            <a:ext cx="7943850" cy="6048375"/>
            <a:chOff x="522" y="564"/>
            <a:chExt cx="5004" cy="3810"/>
          </a:xfrm>
        </p:grpSpPr>
        <p:pic>
          <p:nvPicPr>
            <p:cNvPr id="21506" name="Содержимое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2" y="564"/>
              <a:ext cx="5004" cy="3810"/>
            </a:xfrm>
            <a:prstGeom prst="rect">
              <a:avLst/>
            </a:prstGeom>
            <a:noFill/>
          </p:spPr>
        </p:pic>
        <p:sp>
          <p:nvSpPr>
            <p:cNvPr id="21507" name="Text Box 3"/>
            <p:cNvSpPr txBox="1">
              <a:spLocks noChangeArrowheads="1"/>
            </p:cNvSpPr>
            <p:nvPr/>
          </p:nvSpPr>
          <p:spPr bwMode="auto">
            <a:xfrm>
              <a:off x="576" y="618"/>
              <a:ext cx="4896" cy="3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We wear fancy dress….for our …party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Oh, look! A black … I am a ….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Here is a …. Put it…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Great!A wizard’s hat!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Sally!What are you wearing?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I am wearing a sheet. I am a ghost.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Do you want to wear this …?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Yes, please!</a:t>
              </a:r>
            </a:p>
            <a:p>
              <a:pPr marL="411163" indent="-342900">
                <a:spcBef>
                  <a:spcPts val="700"/>
                </a:spcBef>
                <a:buClr>
                  <a:schemeClr val="tx2"/>
                </a:buClr>
                <a:buSzPct val="95000"/>
                <a:buFont typeface="Wingdings" pitchFamily="2" charset="2"/>
                <a:buChar char=""/>
              </a:pPr>
              <a:r>
                <a:rPr lang="en-US" sz="3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Scaaary!!!!</a:t>
              </a:r>
              <a:endParaRPr lang="ru-RU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330</TotalTime>
  <Words>449</Words>
  <Application>Microsoft Office PowerPoint</Application>
  <PresentationFormat>Экран (4:3)</PresentationFormat>
  <Paragraphs>83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19</vt:i4>
      </vt:variant>
    </vt:vector>
  </HeadingPairs>
  <TitlesOfParts>
    <vt:vector size="36" baseType="lpstr">
      <vt:lpstr>Corbel</vt:lpstr>
      <vt:lpstr>Arial</vt:lpstr>
      <vt:lpstr>Consolas</vt:lpstr>
      <vt:lpstr>Wingdings</vt:lpstr>
      <vt:lpstr>Wingdings 2</vt:lpstr>
      <vt:lpstr>Wingdings 3</vt:lpstr>
      <vt:lpstr>Calibri</vt:lpstr>
      <vt:lpstr>AR BERKLEY</vt:lpstr>
      <vt:lpstr>Aharoni</vt:lpstr>
      <vt:lpstr>AR CARTER</vt:lpstr>
      <vt:lpstr>Метро</vt:lpstr>
      <vt:lpstr>Метро</vt:lpstr>
      <vt:lpstr>Метро</vt:lpstr>
      <vt:lpstr>Метро</vt:lpstr>
      <vt:lpstr>Метро</vt:lpstr>
      <vt:lpstr>Метро</vt:lpstr>
      <vt:lpstr>Метро</vt:lpstr>
      <vt:lpstr>Слайд 1</vt:lpstr>
      <vt:lpstr>Слайд 2</vt:lpstr>
      <vt:lpstr>Слайд 3</vt:lpstr>
      <vt:lpstr>And now you know lots of interesting about it!</vt:lpstr>
      <vt:lpstr>MATCH THE WORDS</vt:lpstr>
      <vt:lpstr>Will you match the words? …</vt:lpstr>
      <vt:lpstr>Match the words</vt:lpstr>
      <vt:lpstr>Слайд 8</vt:lpstr>
      <vt:lpstr>Let’s complete the dialogue</vt:lpstr>
      <vt:lpstr>In the kitchen</vt:lpstr>
      <vt:lpstr>Let’s sing the song</vt:lpstr>
      <vt:lpstr>Слайд 12</vt:lpstr>
      <vt:lpstr>Слайд 13</vt:lpstr>
      <vt:lpstr>Let’s have a fun:  APPLE BOBBING and APPLES ON STRINGS</vt:lpstr>
      <vt:lpstr>What’s this?</vt:lpstr>
      <vt:lpstr>Say the word</vt:lpstr>
      <vt:lpstr>Guess the word</vt:lpstr>
      <vt:lpstr>Слайд 18</vt:lpstr>
      <vt:lpstr>It’s time to tell us about your fancy dress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Яна</dc:creator>
  <cp:lastModifiedBy>User</cp:lastModifiedBy>
  <cp:revision>35</cp:revision>
  <dcterms:created xsi:type="dcterms:W3CDTF">2011-10-27T15:11:01Z</dcterms:created>
  <dcterms:modified xsi:type="dcterms:W3CDTF">2012-11-18T14:50:15Z</dcterms:modified>
</cp:coreProperties>
</file>