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67" r:id="rId2"/>
    <p:sldId id="266" r:id="rId3"/>
    <p:sldId id="257" r:id="rId4"/>
    <p:sldId id="268" r:id="rId5"/>
    <p:sldId id="260" r:id="rId6"/>
    <p:sldId id="258" r:id="rId7"/>
    <p:sldId id="261" r:id="rId8"/>
    <p:sldId id="262" r:id="rId9"/>
    <p:sldId id="263" r:id="rId10"/>
    <p:sldId id="264" r:id="rId11"/>
    <p:sldId id="265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EC39E41-4064-474F-A2CB-4716274F14A1}" type="datetimeFigureOut">
              <a:rPr lang="ru-RU" smtClean="0"/>
              <a:pPr/>
              <a:t>11.01.2011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2F2F48A-FD26-496A-A25D-1A393BF4A58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EC39E41-4064-474F-A2CB-4716274F14A1}" type="datetimeFigureOut">
              <a:rPr lang="ru-RU" smtClean="0"/>
              <a:pPr/>
              <a:t>11.01.2011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2F2F48A-FD26-496A-A25D-1A393BF4A5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EC39E41-4064-474F-A2CB-4716274F14A1}" type="datetimeFigureOut">
              <a:rPr lang="ru-RU" smtClean="0"/>
              <a:pPr/>
              <a:t>11.01.2011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2F2F48A-FD26-496A-A25D-1A393BF4A5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EC39E41-4064-474F-A2CB-4716274F14A1}" type="datetimeFigureOut">
              <a:rPr lang="ru-RU" smtClean="0"/>
              <a:pPr/>
              <a:t>11.01.2011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2F2F48A-FD26-496A-A25D-1A393BF4A5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EC39E41-4064-474F-A2CB-4716274F14A1}" type="datetimeFigureOut">
              <a:rPr lang="ru-RU" smtClean="0"/>
              <a:pPr/>
              <a:t>11.01.2011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2F2F48A-FD26-496A-A25D-1A393BF4A58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EC39E41-4064-474F-A2CB-4716274F14A1}" type="datetimeFigureOut">
              <a:rPr lang="ru-RU" smtClean="0"/>
              <a:pPr/>
              <a:t>11.01.2011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2F2F48A-FD26-496A-A25D-1A393BF4A5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EC39E41-4064-474F-A2CB-4716274F14A1}" type="datetimeFigureOut">
              <a:rPr lang="ru-RU" smtClean="0"/>
              <a:pPr/>
              <a:t>11.01.2011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2F2F48A-FD26-496A-A25D-1A393BF4A5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EC39E41-4064-474F-A2CB-4716274F14A1}" type="datetimeFigureOut">
              <a:rPr lang="ru-RU" smtClean="0"/>
              <a:pPr/>
              <a:t>11.01.2011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2F2F48A-FD26-496A-A25D-1A393BF4A5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EC39E41-4064-474F-A2CB-4716274F14A1}" type="datetimeFigureOut">
              <a:rPr lang="ru-RU" smtClean="0"/>
              <a:pPr/>
              <a:t>11.01.2011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2F2F48A-FD26-496A-A25D-1A393BF4A58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EC39E41-4064-474F-A2CB-4716274F14A1}" type="datetimeFigureOut">
              <a:rPr lang="ru-RU" smtClean="0"/>
              <a:pPr/>
              <a:t>11.01.2011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2F2F48A-FD26-496A-A25D-1A393BF4A5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EC39E41-4064-474F-A2CB-4716274F14A1}" type="datetimeFigureOut">
              <a:rPr lang="ru-RU" smtClean="0"/>
              <a:pPr/>
              <a:t>11.01.2011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2F2F48A-FD26-496A-A25D-1A393BF4A58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1EC39E41-4064-474F-A2CB-4716274F14A1}" type="datetimeFigureOut">
              <a:rPr lang="ru-RU" smtClean="0"/>
              <a:pPr/>
              <a:t>11.01.2011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82F2F48A-FD26-496A-A25D-1A393BF4A58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dirty="0" smtClean="0"/>
              <a:t>Проектная работа</a:t>
            </a:r>
            <a:endParaRPr lang="ru-RU" sz="3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078870"/>
          </a:xfrm>
        </p:spPr>
        <p:txBody>
          <a:bodyPr>
            <a:normAutofit/>
          </a:bodyPr>
          <a:lstStyle/>
          <a:p>
            <a:pPr algn="ctr"/>
            <a:r>
              <a:rPr lang="ru-RU" sz="5400" b="1" dirty="0" smtClean="0">
                <a:solidFill>
                  <a:srgbClr val="0070C0"/>
                </a:solidFill>
              </a:rPr>
              <a:t>Панно лебедь</a:t>
            </a:r>
          </a:p>
          <a:p>
            <a:endParaRPr lang="ru-RU" sz="5400" b="1" dirty="0">
              <a:solidFill>
                <a:srgbClr val="0070C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714480" y="428604"/>
            <a:ext cx="621510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Муниципальное общеобразовательное учреждение </a:t>
            </a:r>
          </a:p>
          <a:p>
            <a:pPr algn="ctr"/>
            <a:r>
              <a:rPr lang="ru-RU" dirty="0" smtClean="0">
                <a:solidFill>
                  <a:schemeClr val="bg1">
                    <a:lumMod val="75000"/>
                    <a:lumOff val="25000"/>
                  </a:schemeClr>
                </a:solidFill>
              </a:rPr>
              <a:t>«</a:t>
            </a:r>
            <a:r>
              <a:rPr lang="ru-RU" dirty="0" smtClean="0"/>
              <a:t>«Средняя общеобразовательная школа №3»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5286380" y="3286125"/>
            <a:ext cx="3071834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/>
              <a:t>Выполнила</a:t>
            </a:r>
            <a:r>
              <a:rPr lang="ru-RU" sz="1600" smtClean="0"/>
              <a:t>: </a:t>
            </a:r>
            <a:r>
              <a:rPr lang="ru-RU" sz="1600" smtClean="0"/>
              <a:t>Ханафиева </a:t>
            </a:r>
            <a:r>
              <a:rPr lang="ru-RU" sz="1600" dirty="0" smtClean="0"/>
              <a:t>Гузель</a:t>
            </a:r>
          </a:p>
          <a:p>
            <a:r>
              <a:rPr lang="ru-RU" sz="1600" dirty="0" smtClean="0"/>
              <a:t>Ученица 7 класса МОУ СОШ №3</a:t>
            </a:r>
          </a:p>
          <a:p>
            <a:r>
              <a:rPr lang="ru-RU" sz="1600" dirty="0" smtClean="0"/>
              <a:t>Руководитель: Падикова</a:t>
            </a:r>
          </a:p>
          <a:p>
            <a:r>
              <a:rPr lang="ru-RU" sz="1600" dirty="0" smtClean="0"/>
              <a:t> Марина Владимировна</a:t>
            </a:r>
          </a:p>
          <a:p>
            <a:r>
              <a:rPr lang="ru-RU" sz="1600" dirty="0" smtClean="0"/>
              <a:t>Учитель технологии МОУ СОШ №3    </a:t>
            </a:r>
          </a:p>
          <a:p>
            <a:endParaRPr lang="ru-RU" dirty="0"/>
          </a:p>
        </p:txBody>
      </p:sp>
      <p:pic>
        <p:nvPicPr>
          <p:cNvPr id="7" name="Содержимое 4" descr="E:\Мои рисунки 2\лебедь.jpg"/>
          <p:cNvPicPr>
            <a:picLocks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85852" y="3714752"/>
            <a:ext cx="2084832" cy="258318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4429132"/>
            <a:ext cx="7498080" cy="1071570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571604" y="428604"/>
            <a:ext cx="685804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/>
            </a:scene3d>
            <a:sp3d contourW="19050" prstMaterial="clear">
              <a:bevelT w="50800" h="50800"/>
              <a:contourClr>
                <a:schemeClr val="accent5">
                  <a:tint val="70000"/>
                  <a:satMod val="180000"/>
                  <a:alpha val="70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/>
                <a:solidFill>
                  <a:schemeClr val="accent5">
                    <a:tint val="50000"/>
                    <a:satMod val="180000"/>
                  </a:schemeClr>
                </a:solidFill>
              </a:rPr>
              <a:t>Реклама</a:t>
            </a:r>
            <a:endParaRPr lang="ru-RU" sz="5400" b="1" cap="none" spc="0" dirty="0">
              <a:ln/>
              <a:solidFill>
                <a:schemeClr val="accent5">
                  <a:tint val="50000"/>
                  <a:satMod val="180000"/>
                </a:schemeClr>
              </a:solidFill>
              <a:effectLst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357290" y="1571612"/>
            <a:ext cx="7000924" cy="206210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Комната преобразилась,</a:t>
            </a:r>
          </a:p>
          <a:p>
            <a:pPr algn="ctr"/>
            <a:r>
              <a:rPr lang="ru-RU" sz="32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Как в ней картина появилась,</a:t>
            </a:r>
          </a:p>
          <a:p>
            <a:pPr algn="ctr"/>
            <a:r>
              <a:rPr lang="ru-RU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Белый лебедь по волнам </a:t>
            </a:r>
          </a:p>
          <a:p>
            <a:pPr algn="ctr"/>
            <a:r>
              <a:rPr lang="ru-RU" sz="32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Плывет навстречу чудесам!</a:t>
            </a:r>
            <a:endParaRPr lang="ru-RU" sz="32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7" name="Содержимое 6" descr="E:\Мои рисунки 2\лебедь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072330" y="4214818"/>
            <a:ext cx="1641267" cy="203358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2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2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E:\Мои рисунки 2\лебедь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86578" y="3857628"/>
            <a:ext cx="2085975" cy="258127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4857760"/>
            <a:ext cx="7498080" cy="642942"/>
          </a:xfrm>
        </p:spPr>
        <p:txBody>
          <a:bodyPr>
            <a:normAutofit fontScale="90000"/>
          </a:bodyPr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6000768"/>
            <a:ext cx="7498080" cy="247632"/>
          </a:xfrm>
        </p:spPr>
        <p:txBody>
          <a:bodyPr>
            <a:normAutofit fontScale="32500" lnSpcReduction="20000"/>
          </a:bodyPr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714480" y="357166"/>
            <a:ext cx="635798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/>
            </a:scene3d>
            <a:sp3d contourW="19050" prstMaterial="clear">
              <a:bevelT w="50800" h="50800"/>
              <a:contourClr>
                <a:schemeClr val="accent5">
                  <a:tint val="70000"/>
                  <a:satMod val="180000"/>
                  <a:alpha val="70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/>
                <a:solidFill>
                  <a:schemeClr val="accent5">
                    <a:tint val="50000"/>
                    <a:satMod val="180000"/>
                  </a:schemeClr>
                </a:solidFill>
              </a:rPr>
              <a:t>Панно «Лебедь»</a:t>
            </a:r>
            <a:endParaRPr lang="ru-RU" sz="5400" b="1" cap="none" spc="0" dirty="0">
              <a:ln/>
              <a:solidFill>
                <a:schemeClr val="accent5">
                  <a:tint val="50000"/>
                  <a:satMod val="180000"/>
                </a:schemeClr>
              </a:solidFill>
              <a:effectLst/>
            </a:endParaRPr>
          </a:p>
        </p:txBody>
      </p:sp>
      <p:pic>
        <p:nvPicPr>
          <p:cNvPr id="5" name="Рисунок 4" descr="E:\фото изонить\P1040295.JPG"/>
          <p:cNvPicPr/>
          <p:nvPr/>
        </p:nvPicPr>
        <p:blipFill>
          <a:blip r:embed="rId3" cstate="print"/>
          <a:srcRect l="3462" t="4839" r="8694" b="6779"/>
          <a:stretch>
            <a:fillRect/>
          </a:stretch>
        </p:blipFill>
        <p:spPr bwMode="auto">
          <a:xfrm rot="5400000">
            <a:off x="2607455" y="1678769"/>
            <a:ext cx="4643470" cy="3714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  <a:scene3d>
              <a:camera prst="orthographicFront"/>
              <a:lightRig rig="flat" dir="tl"/>
            </a:scene3d>
            <a:sp3d contourW="19050" prstMaterial="clear">
              <a:bevelT w="50800" h="50800"/>
              <a:contourClr>
                <a:schemeClr val="accent5">
                  <a:tint val="70000"/>
                  <a:satMod val="180000"/>
                  <a:alpha val="70000"/>
                </a:schemeClr>
              </a:contourClr>
            </a:sp3d>
          </a:bodyPr>
          <a:lstStyle/>
          <a:p>
            <a:r>
              <a:rPr lang="ru-RU" sz="4400" b="1" dirty="0" smtClean="0">
                <a:ln/>
                <a:solidFill>
                  <a:schemeClr val="accent5">
                    <a:tint val="50000"/>
                    <a:satMod val="180000"/>
                  </a:schemeClr>
                </a:solidFill>
                <a:effectLst/>
              </a:rPr>
              <a:t>Обоснование выбора проблемы</a:t>
            </a:r>
            <a:br>
              <a:rPr lang="ru-RU" sz="4400" b="1" dirty="0" smtClean="0">
                <a:ln/>
                <a:solidFill>
                  <a:schemeClr val="accent5">
                    <a:tint val="50000"/>
                    <a:satMod val="180000"/>
                  </a:schemeClr>
                </a:solidFill>
                <a:effectLst/>
              </a:rPr>
            </a:br>
            <a:endParaRPr lang="ru-RU" b="1" dirty="0">
              <a:ln/>
              <a:solidFill>
                <a:schemeClr val="accent5">
                  <a:tint val="50000"/>
                  <a:satMod val="180000"/>
                </a:schemeClr>
              </a:solidFill>
              <a:effectLst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1714488"/>
            <a:ext cx="7498080" cy="4071966"/>
          </a:xfrm>
        </p:spPr>
        <p:txBody>
          <a:bodyPr/>
          <a:lstStyle/>
          <a:p>
            <a:pPr lvl="0"/>
            <a:r>
              <a:rPr lang="ru-RU" dirty="0" smtClean="0"/>
              <a:t>Украшение комнаты </a:t>
            </a:r>
          </a:p>
          <a:p>
            <a:pPr lvl="0"/>
            <a:r>
              <a:rPr lang="ru-RU" dirty="0" smtClean="0"/>
              <a:t>Поделка сделана своими руками</a:t>
            </a:r>
          </a:p>
          <a:p>
            <a:pPr lvl="0"/>
            <a:r>
              <a:rPr lang="ru-RU" dirty="0" smtClean="0"/>
              <a:t>Финансовые затраты не велики</a:t>
            </a:r>
          </a:p>
          <a:p>
            <a:pPr lvl="0"/>
            <a:r>
              <a:rPr lang="ru-RU" dirty="0" smtClean="0"/>
              <a:t>Позволяет проявить своё умение вышивать в стиле изонить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71604" y="2786058"/>
            <a:ext cx="7362084" cy="928694"/>
          </a:xfrm>
        </p:spPr>
        <p:txBody>
          <a:bodyPr>
            <a:normAutofit fontScale="90000"/>
          </a:bodyPr>
          <a:lstStyle/>
          <a:p>
            <a:r>
              <a:rPr lang="ru-RU" sz="2000" dirty="0" smtClean="0"/>
              <a:t>Выбирая проблему для темы проекта, я поставила перед собой следующие задачи.</a:t>
            </a:r>
            <a:br>
              <a:rPr lang="ru-RU" sz="2000" dirty="0" smtClean="0"/>
            </a:br>
            <a:r>
              <a:rPr lang="ru-RU" sz="2000" dirty="0" smtClean="0"/>
              <a:t> </a:t>
            </a:r>
            <a:br>
              <a:rPr lang="ru-RU" sz="2000" dirty="0" smtClean="0"/>
            </a:br>
            <a:r>
              <a:rPr lang="ru-RU" sz="2000" dirty="0" smtClean="0"/>
              <a:t>1. Сделать картину в технике </a:t>
            </a:r>
            <a:r>
              <a:rPr lang="ru-RU" sz="2000" dirty="0" err="1" smtClean="0"/>
              <a:t>изонить</a:t>
            </a:r>
            <a:r>
              <a:rPr lang="ru-RU" sz="2000" dirty="0" smtClean="0"/>
              <a:t> для оформления интерьера комнаты.</a:t>
            </a:r>
            <a:br>
              <a:rPr lang="ru-RU" sz="2000" dirty="0" smtClean="0"/>
            </a:br>
            <a:r>
              <a:rPr lang="ru-RU" sz="2000" dirty="0" smtClean="0"/>
              <a:t> </a:t>
            </a:r>
            <a:br>
              <a:rPr lang="ru-RU" sz="2000" dirty="0" smtClean="0"/>
            </a:br>
            <a:r>
              <a:rPr lang="ru-RU" sz="2000" dirty="0" smtClean="0"/>
              <a:t>2. Я должна научиться вышивать в стиле </a:t>
            </a:r>
            <a:r>
              <a:rPr lang="ru-RU" sz="2000" dirty="0" err="1" smtClean="0"/>
              <a:t>изонить</a:t>
            </a:r>
            <a:r>
              <a:rPr lang="ru-RU" sz="2000" dirty="0" smtClean="0"/>
              <a:t>.</a:t>
            </a:r>
            <a:br>
              <a:rPr lang="ru-RU" sz="2000" dirty="0" smtClean="0"/>
            </a:br>
            <a:r>
              <a:rPr lang="ru-RU" sz="2000" dirty="0" smtClean="0"/>
              <a:t> </a:t>
            </a:r>
            <a:br>
              <a:rPr lang="ru-RU" sz="2000" dirty="0" smtClean="0"/>
            </a:br>
            <a:r>
              <a:rPr lang="ru-RU" sz="2000" dirty="0" smtClean="0"/>
              <a:t>3. Я должна научиться алгоритму проектной деятельности.</a:t>
            </a:r>
            <a:br>
              <a:rPr lang="ru-RU" sz="2000" dirty="0" smtClean="0"/>
            </a:br>
            <a:r>
              <a:rPr lang="ru-RU" sz="2000" dirty="0" smtClean="0"/>
              <a:t> 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785918" y="357166"/>
            <a:ext cx="6143668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/>
            </a:scene3d>
            <a:sp3d contourW="19050" prstMaterial="clear">
              <a:bevelT w="50800" h="50800"/>
              <a:contourClr>
                <a:schemeClr val="accent5">
                  <a:tint val="70000"/>
                  <a:satMod val="180000"/>
                  <a:alpha val="70000"/>
                </a:schemeClr>
              </a:contourClr>
            </a:sp3d>
          </a:bodyPr>
          <a:lstStyle/>
          <a:p>
            <a:pPr algn="ctr"/>
            <a:r>
              <a:rPr lang="ru-RU" sz="4000" b="1" cap="none" spc="0" dirty="0" smtClean="0">
                <a:ln/>
                <a:solidFill>
                  <a:schemeClr val="accent5">
                    <a:tint val="50000"/>
                    <a:satMod val="180000"/>
                  </a:schemeClr>
                </a:solidFill>
                <a:effectLst/>
              </a:rPr>
              <a:t>Краткая формулировка задач</a:t>
            </a:r>
            <a:endParaRPr lang="ru-RU" sz="4000" b="1" cap="none" spc="0" dirty="0">
              <a:ln/>
              <a:solidFill>
                <a:schemeClr val="accent5">
                  <a:tint val="50000"/>
                  <a:satMod val="180000"/>
                </a:schemeClr>
              </a:solidFill>
              <a:effectLst/>
            </a:endParaRPr>
          </a:p>
        </p:txBody>
      </p:sp>
      <p:pic>
        <p:nvPicPr>
          <p:cNvPr id="6" name="Содержимое 5" descr="E:\Мои рисунки 2\лебедь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858016" y="4286256"/>
            <a:ext cx="1641267" cy="203358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C:\Documents and Settings\USER\Рабочий стол\ИЗОНИТЬ\87a1af4a00bc.jpg"/>
          <p:cNvPicPr/>
          <p:nvPr/>
        </p:nvPicPr>
        <p:blipFill>
          <a:blip r:embed="rId2"/>
          <a:srcRect l="3266" t="4635" r="3518" b="7843"/>
          <a:stretch>
            <a:fillRect/>
          </a:stretch>
        </p:blipFill>
        <p:spPr bwMode="auto">
          <a:xfrm>
            <a:off x="357158" y="1214422"/>
            <a:ext cx="1785950" cy="2747949"/>
          </a:xfrm>
          <a:prstGeom prst="rect">
            <a:avLst/>
          </a:prstGeom>
          <a:noFill/>
          <a:ln w="38100">
            <a:solidFill>
              <a:srgbClr val="FFFF00"/>
            </a:solidFill>
            <a:miter lim="800000"/>
            <a:headEnd/>
            <a:tailEnd/>
          </a:ln>
        </p:spPr>
      </p:pic>
      <p:pic>
        <p:nvPicPr>
          <p:cNvPr id="7" name="Рисунок 6" descr="C:\Documents and Settings\USER\Рабочий стол\ИЗОНИТЬ\ffab091d665c.jpg"/>
          <p:cNvPicPr/>
          <p:nvPr/>
        </p:nvPicPr>
        <p:blipFill>
          <a:blip r:embed="rId3"/>
          <a:srcRect l="4823" t="2376" r="4731" b="7332"/>
          <a:stretch>
            <a:fillRect/>
          </a:stretch>
        </p:blipFill>
        <p:spPr bwMode="auto">
          <a:xfrm>
            <a:off x="6858016" y="1142984"/>
            <a:ext cx="1643074" cy="2609848"/>
          </a:xfrm>
          <a:prstGeom prst="rect">
            <a:avLst/>
          </a:prstGeom>
          <a:noFill/>
          <a:ln w="38100">
            <a:solidFill>
              <a:srgbClr val="0070C0"/>
            </a:solidFill>
            <a:miter lim="800000"/>
            <a:headEnd/>
            <a:tailEnd/>
          </a:ln>
        </p:spPr>
      </p:pic>
      <p:pic>
        <p:nvPicPr>
          <p:cNvPr id="6" name="Рисунок 5" descr="C:\Documents and Settings\USER\Рабочий стол\ИЗОНИТЬ\parus_lyubvi_nityanaya-grafika.jpg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857620" y="1214422"/>
            <a:ext cx="1595120" cy="249555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3643313"/>
            <a:ext cx="6400800" cy="1243011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C:\Documents and Settings\USER\Рабочий стол\ИЗОНИТЬ\7481083259bf.jpg"/>
          <p:cNvPicPr/>
          <p:nvPr/>
        </p:nvPicPr>
        <p:blipFill>
          <a:blip r:embed="rId5"/>
          <a:srcRect l="2539" t="1571" r="2418" b="7592"/>
          <a:stretch>
            <a:fillRect/>
          </a:stretch>
        </p:blipFill>
        <p:spPr bwMode="auto">
          <a:xfrm>
            <a:off x="1928794" y="3571876"/>
            <a:ext cx="2071702" cy="2857520"/>
          </a:xfrm>
          <a:prstGeom prst="rect">
            <a:avLst/>
          </a:prstGeom>
          <a:noFill/>
          <a:ln w="28575">
            <a:solidFill>
              <a:srgbClr val="00B050"/>
            </a:solidFill>
            <a:miter lim="800000"/>
            <a:headEnd/>
            <a:tailEnd/>
          </a:ln>
        </p:spPr>
      </p:pic>
      <p:pic>
        <p:nvPicPr>
          <p:cNvPr id="5" name="Рисунок 4" descr="C:\Documents and Settings\USER\Рабочий стол\ИЗОНИТЬ\bff3fa80d706.jpg"/>
          <p:cNvPicPr/>
          <p:nvPr/>
        </p:nvPicPr>
        <p:blipFill>
          <a:blip r:embed="rId6"/>
          <a:srcRect l="1282" t="2418" r="2051" b="4145"/>
          <a:stretch>
            <a:fillRect/>
          </a:stretch>
        </p:blipFill>
        <p:spPr bwMode="auto">
          <a:xfrm>
            <a:off x="5214942" y="3643314"/>
            <a:ext cx="1928826" cy="2784473"/>
          </a:xfrm>
          <a:prstGeom prst="rect">
            <a:avLst/>
          </a:prstGeom>
          <a:noFill/>
          <a:ln w="38100">
            <a:solidFill>
              <a:srgbClr val="00B05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488" y="2714620"/>
            <a:ext cx="5136880" cy="1671639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643050"/>
            <a:ext cx="6400800" cy="933462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857488" y="214290"/>
            <a:ext cx="550072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/>
            </a:scene3d>
            <a:sp3d contourW="19050" prstMaterial="clear">
              <a:bevelT w="50800" h="50800"/>
              <a:contourClr>
                <a:schemeClr val="accent5">
                  <a:tint val="70000"/>
                  <a:satMod val="180000"/>
                  <a:alpha val="70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/>
                <a:solidFill>
                  <a:schemeClr val="accent5">
                    <a:tint val="50000"/>
                    <a:satMod val="180000"/>
                  </a:schemeClr>
                </a:solidFill>
                <a:effectLst/>
              </a:rPr>
              <a:t>Выбор идеи</a:t>
            </a:r>
            <a:endParaRPr lang="ru-RU" sz="5400" b="1" cap="none" spc="0" dirty="0">
              <a:ln/>
              <a:solidFill>
                <a:schemeClr val="accent5">
                  <a:tint val="50000"/>
                  <a:satMod val="180000"/>
                </a:schemeClr>
              </a:solidFill>
              <a:effectLst/>
            </a:endParaRPr>
          </a:p>
        </p:txBody>
      </p:sp>
      <p:pic>
        <p:nvPicPr>
          <p:cNvPr id="5" name="Рисунок 4" descr="C:\Documents and Settings\User\Рабочий стол\Изонить2\004.bmp"/>
          <p:cNvPicPr/>
          <p:nvPr/>
        </p:nvPicPr>
        <p:blipFill>
          <a:blip r:embed="rId2" cstate="print"/>
          <a:srcRect t="12431" b="11349"/>
          <a:stretch>
            <a:fillRect/>
          </a:stretch>
        </p:blipFill>
        <p:spPr bwMode="auto">
          <a:xfrm>
            <a:off x="2714612" y="2000240"/>
            <a:ext cx="2000264" cy="25765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  <p:pic>
        <p:nvPicPr>
          <p:cNvPr id="6" name="Рисунок 5" descr="C:\Documents and Settings\User\Рабочий стол\Изонить2\015.bmp"/>
          <p:cNvPicPr/>
          <p:nvPr/>
        </p:nvPicPr>
        <p:blipFill>
          <a:blip r:embed="rId3" cstate="print"/>
          <a:srcRect t="4737" b="26883"/>
          <a:stretch>
            <a:fillRect/>
          </a:stretch>
        </p:blipFill>
        <p:spPr bwMode="auto">
          <a:xfrm>
            <a:off x="6715140" y="1428736"/>
            <a:ext cx="1824039" cy="2357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  <p:pic>
        <p:nvPicPr>
          <p:cNvPr id="7" name="Рисунок 6" descr="C:\Documents and Settings\User\Рабочий стол\Изонить2\016.bmp"/>
          <p:cNvPicPr/>
          <p:nvPr/>
        </p:nvPicPr>
        <p:blipFill>
          <a:blip r:embed="rId4" cstate="print"/>
          <a:srcRect t="8568" b="18875"/>
          <a:stretch>
            <a:fillRect/>
          </a:stretch>
        </p:blipFill>
        <p:spPr bwMode="auto">
          <a:xfrm>
            <a:off x="4857752" y="3714752"/>
            <a:ext cx="1928826" cy="2695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Содержимое 28" descr="E:\Мои рисунки 2\лебедь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286644" y="4714884"/>
            <a:ext cx="1714512" cy="1857388"/>
          </a:xfrm>
          <a:prstGeom prst="roundRect">
            <a:avLst>
              <a:gd name="adj" fmla="val 8594"/>
            </a:avLst>
          </a:prstGeom>
          <a:noFill/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1857364"/>
            <a:ext cx="7498080" cy="264320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	</a:t>
            </a: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> </a:t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>                          развивает </a:t>
            </a:r>
            <a:br>
              <a:rPr lang="ru-RU" sz="1800" dirty="0" smtClean="0"/>
            </a:br>
            <a:r>
              <a:rPr lang="ru-RU" sz="1800" dirty="0" smtClean="0"/>
              <a:t>                        творческую	                                               красиво</a:t>
            </a:r>
            <a:br>
              <a:rPr lang="ru-RU" sz="1800" dirty="0" smtClean="0"/>
            </a:br>
            <a:r>
              <a:rPr lang="ru-RU" sz="1800" dirty="0" smtClean="0"/>
              <a:t>                         фантазию</a:t>
            </a:r>
            <a:br>
              <a:rPr lang="ru-RU" sz="1800" dirty="0" smtClean="0"/>
            </a:br>
            <a:r>
              <a:rPr lang="ru-RU" sz="1800" dirty="0" smtClean="0"/>
              <a:t> </a:t>
            </a:r>
            <a:br>
              <a:rPr lang="ru-RU" sz="1800" dirty="0" smtClean="0"/>
            </a:br>
            <a:r>
              <a:rPr lang="ru-RU" sz="1800" dirty="0" smtClean="0"/>
              <a:t>                                                                                                                 </a:t>
            </a:r>
            <a:br>
              <a:rPr lang="ru-RU" sz="1800" dirty="0" smtClean="0"/>
            </a:br>
            <a:r>
              <a:rPr lang="ru-RU" sz="1800" dirty="0" smtClean="0"/>
              <a:t>                                                                                                                                  недорого </a:t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>	</a:t>
            </a:r>
            <a:br>
              <a:rPr lang="ru-RU" sz="1800" dirty="0" smtClean="0"/>
            </a:br>
            <a:r>
              <a:rPr lang="ru-RU" sz="1800" dirty="0" smtClean="0"/>
              <a:t>                     развивает</a:t>
            </a:r>
            <a:br>
              <a:rPr lang="ru-RU" sz="1800" dirty="0" smtClean="0"/>
            </a:br>
            <a:r>
              <a:rPr lang="ru-RU" sz="1800" dirty="0" smtClean="0"/>
              <a:t>                        мелкую</a:t>
            </a:r>
            <a:br>
              <a:rPr lang="ru-RU" sz="1800" dirty="0" smtClean="0"/>
            </a:br>
            <a:r>
              <a:rPr lang="ru-RU" sz="1800" dirty="0" smtClean="0"/>
              <a:t>                     моторику</a:t>
            </a:r>
            <a:br>
              <a:rPr lang="ru-RU" sz="1800" dirty="0" smtClean="0"/>
            </a:br>
            <a:r>
              <a:rPr lang="ru-RU" sz="1800" dirty="0" smtClean="0"/>
              <a:t> </a:t>
            </a:r>
            <a:r>
              <a:rPr lang="ru-RU" sz="1800" b="1" dirty="0" smtClean="0"/>
              <a:t/>
            </a:r>
            <a:br>
              <a:rPr lang="ru-RU" sz="1800" b="1" dirty="0" smtClean="0"/>
            </a:br>
            <a:r>
              <a:rPr lang="ru-RU" sz="1800" dirty="0" smtClean="0"/>
              <a:t> </a:t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>                                                       Возможность                                  подарок </a:t>
            </a:r>
            <a:br>
              <a:rPr lang="ru-RU" sz="1800" dirty="0" smtClean="0"/>
            </a:br>
            <a:r>
              <a:rPr lang="ru-RU" sz="1800" dirty="0" smtClean="0"/>
              <a:t>                                                        проявить</a:t>
            </a:r>
            <a:br>
              <a:rPr lang="ru-RU" sz="1800" dirty="0" smtClean="0"/>
            </a:br>
            <a:r>
              <a:rPr lang="ru-RU" sz="1800" dirty="0" smtClean="0"/>
              <a:t>                                                        свои умения </a:t>
            </a:r>
            <a:br>
              <a:rPr lang="ru-RU" sz="1800" dirty="0" smtClean="0"/>
            </a:br>
            <a:r>
              <a:rPr lang="ru-RU" sz="1800" dirty="0" smtClean="0"/>
              <a:t> </a:t>
            </a:r>
            <a:br>
              <a:rPr lang="ru-RU" sz="1800" dirty="0" smtClean="0"/>
            </a:br>
            <a:endParaRPr lang="ru-RU" sz="18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142976" y="142853"/>
            <a:ext cx="7429552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/>
            </a:scene3d>
            <a:sp3d contourW="19050" prstMaterial="clear">
              <a:bevelT w="50800" h="50800"/>
              <a:contourClr>
                <a:schemeClr val="accent5">
                  <a:tint val="70000"/>
                  <a:satMod val="180000"/>
                  <a:alpha val="70000"/>
                </a:schemeClr>
              </a:contourClr>
            </a:sp3d>
          </a:bodyPr>
          <a:lstStyle/>
          <a:p>
            <a:pPr algn="ctr"/>
            <a:r>
              <a:rPr lang="ru-RU" sz="3600" b="1" dirty="0" smtClean="0">
                <a:ln/>
                <a:solidFill>
                  <a:schemeClr val="accent5">
                    <a:tint val="50000"/>
                    <a:satMod val="180000"/>
                  </a:schemeClr>
                </a:solidFill>
              </a:rPr>
              <a:t>Обоснование выбора идеи</a:t>
            </a:r>
            <a:endParaRPr lang="ru-RU" sz="3600" b="1" cap="none" spc="0" dirty="0">
              <a:ln/>
              <a:solidFill>
                <a:schemeClr val="accent5">
                  <a:tint val="50000"/>
                  <a:satMod val="180000"/>
                </a:schemeClr>
              </a:solidFill>
              <a:effectLst/>
            </a:endParaRPr>
          </a:p>
        </p:txBody>
      </p:sp>
      <p:pic>
        <p:nvPicPr>
          <p:cNvPr id="5" name="Рисунок 4" descr="C:\Documents and Settings\User\Рабочий стол\Изонить2\016.bmp"/>
          <p:cNvPicPr/>
          <p:nvPr/>
        </p:nvPicPr>
        <p:blipFill>
          <a:blip r:embed="rId3" cstate="print"/>
          <a:srcRect t="8568" b="18875"/>
          <a:stretch>
            <a:fillRect/>
          </a:stretch>
        </p:blipFill>
        <p:spPr bwMode="auto">
          <a:xfrm>
            <a:off x="4500562" y="2071678"/>
            <a:ext cx="1352550" cy="200025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Блок-схема: перфолента 5"/>
          <p:cNvSpPr/>
          <p:nvPr/>
        </p:nvSpPr>
        <p:spPr>
          <a:xfrm>
            <a:off x="3571868" y="4572008"/>
            <a:ext cx="1428760" cy="1000132"/>
          </a:xfrm>
          <a:prstGeom prst="flowChartPunchedTap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Блок-схема: перфолента 6"/>
          <p:cNvSpPr/>
          <p:nvPr/>
        </p:nvSpPr>
        <p:spPr>
          <a:xfrm>
            <a:off x="3357554" y="4572008"/>
            <a:ext cx="2000264" cy="1285884"/>
          </a:xfrm>
          <a:prstGeom prst="flowChartPunchedTap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Блок-схема: перфолента 7"/>
          <p:cNvSpPr/>
          <p:nvPr/>
        </p:nvSpPr>
        <p:spPr>
          <a:xfrm>
            <a:off x="6715140" y="2571744"/>
            <a:ext cx="1285884" cy="428628"/>
          </a:xfrm>
          <a:prstGeom prst="flowChartPunchedTap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Блок-схема: перфолента 8"/>
          <p:cNvSpPr/>
          <p:nvPr/>
        </p:nvSpPr>
        <p:spPr>
          <a:xfrm>
            <a:off x="5929322" y="1500174"/>
            <a:ext cx="1143008" cy="642942"/>
          </a:xfrm>
          <a:prstGeom prst="flowChartPunchedTap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Блок-схема: перфолента 9"/>
          <p:cNvSpPr/>
          <p:nvPr/>
        </p:nvSpPr>
        <p:spPr>
          <a:xfrm>
            <a:off x="2071670" y="3071810"/>
            <a:ext cx="1643074" cy="1357322"/>
          </a:xfrm>
          <a:prstGeom prst="flowChartPunchedTap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Блок-схема: перфолента 12"/>
          <p:cNvSpPr/>
          <p:nvPr/>
        </p:nvSpPr>
        <p:spPr>
          <a:xfrm>
            <a:off x="2285984" y="1214422"/>
            <a:ext cx="1571636" cy="1214446"/>
          </a:xfrm>
          <a:prstGeom prst="flowChartPunchedTap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Блок-схема: перфолента 13"/>
          <p:cNvSpPr/>
          <p:nvPr/>
        </p:nvSpPr>
        <p:spPr>
          <a:xfrm>
            <a:off x="6143636" y="4572008"/>
            <a:ext cx="1285884" cy="785818"/>
          </a:xfrm>
          <a:prstGeom prst="flowChartPunchedTap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8" name="Прямая со стрелкой 17"/>
          <p:cNvCxnSpPr/>
          <p:nvPr/>
        </p:nvCxnSpPr>
        <p:spPr>
          <a:xfrm rot="10800000">
            <a:off x="3929058" y="1857364"/>
            <a:ext cx="500066" cy="42862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/>
          <p:nvPr/>
        </p:nvCxnSpPr>
        <p:spPr>
          <a:xfrm rot="10800000" flipV="1">
            <a:off x="3786182" y="3357562"/>
            <a:ext cx="642942" cy="21431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/>
          <p:nvPr/>
        </p:nvCxnSpPr>
        <p:spPr>
          <a:xfrm flipV="1">
            <a:off x="5715008" y="2214554"/>
            <a:ext cx="428628" cy="28575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/>
          <p:nvPr/>
        </p:nvCxnSpPr>
        <p:spPr>
          <a:xfrm flipV="1">
            <a:off x="5857884" y="3071810"/>
            <a:ext cx="857256" cy="21431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 стрелкой 25"/>
          <p:cNvCxnSpPr/>
          <p:nvPr/>
        </p:nvCxnSpPr>
        <p:spPr>
          <a:xfrm rot="16200000" flipH="1">
            <a:off x="5643570" y="4000504"/>
            <a:ext cx="785818" cy="50006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 стрелкой 27"/>
          <p:cNvCxnSpPr/>
          <p:nvPr/>
        </p:nvCxnSpPr>
        <p:spPr>
          <a:xfrm rot="5400000">
            <a:off x="4607719" y="4036223"/>
            <a:ext cx="428628" cy="21431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4643445"/>
            <a:ext cx="6400800" cy="24287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357422" y="1785926"/>
            <a:ext cx="6621770" cy="2500330"/>
          </a:xfrm>
        </p:spPr>
        <p:txBody>
          <a:bodyPr>
            <a:noAutofit/>
          </a:bodyPr>
          <a:lstStyle/>
          <a:p>
            <a:r>
              <a:rPr lang="ru-RU" sz="1400" dirty="0" smtClean="0"/>
              <a:t>Основной идеей выбора проекта является его полезность. Изготовление работы в стиле </a:t>
            </a:r>
            <a:r>
              <a:rPr lang="ru-RU" sz="1400" dirty="0" err="1" smtClean="0"/>
              <a:t>изонить</a:t>
            </a:r>
            <a:r>
              <a:rPr lang="ru-RU" sz="1400" dirty="0" smtClean="0"/>
              <a:t> не требует больших ресурсных затрат. Для изготовления работы в стиле </a:t>
            </a:r>
            <a:r>
              <a:rPr lang="ru-RU" sz="1400" dirty="0" err="1" smtClean="0"/>
              <a:t>изонить</a:t>
            </a:r>
            <a:r>
              <a:rPr lang="ru-RU" sz="1400" dirty="0" smtClean="0"/>
              <a:t> не требуется дорогостоящих материалов только более </a:t>
            </a:r>
            <a:r>
              <a:rPr lang="ru-RU" sz="1400" dirty="0" err="1" smtClean="0"/>
              <a:t>мение</a:t>
            </a:r>
            <a:r>
              <a:rPr lang="ru-RU" sz="1400" dirty="0" smtClean="0"/>
              <a:t> твёрдую подложку и цветные нитки. В магазинах имеется достаточный выбор ниток, которые подходят по цене, качеству и можно подобрать необходимую цветовую гамму.</a:t>
            </a:r>
          </a:p>
          <a:p>
            <a:r>
              <a:rPr lang="ru-RU" sz="1400" dirty="0" smtClean="0"/>
              <a:t>Изготовление работ в стиле </a:t>
            </a:r>
            <a:r>
              <a:rPr lang="ru-RU" sz="1400" dirty="0" err="1" smtClean="0"/>
              <a:t>изонить</a:t>
            </a:r>
            <a:r>
              <a:rPr lang="ru-RU" sz="1400" dirty="0" smtClean="0"/>
              <a:t> возможно своими силами. Не вызовет затруднений и даёт возможность применять свои знания на уроках.</a:t>
            </a:r>
          </a:p>
          <a:p>
            <a:endParaRPr lang="ru-RU" sz="12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928926" y="285728"/>
            <a:ext cx="5357850" cy="150019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/>
            </a:scene3d>
            <a:sp3d contourW="19050" prstMaterial="clear">
              <a:bevelT w="50800" h="50800"/>
              <a:contourClr>
                <a:schemeClr val="accent5">
                  <a:tint val="70000"/>
                  <a:satMod val="180000"/>
                  <a:alpha val="70000"/>
                </a:schemeClr>
              </a:contourClr>
            </a:sp3d>
          </a:bodyPr>
          <a:lstStyle/>
          <a:p>
            <a:pPr algn="ctr"/>
            <a:r>
              <a:rPr lang="ru-RU" sz="4400" b="1" dirty="0" smtClean="0">
                <a:ln/>
                <a:solidFill>
                  <a:schemeClr val="accent5">
                    <a:tint val="50000"/>
                    <a:satMod val="180000"/>
                  </a:schemeClr>
                </a:solidFill>
              </a:rPr>
              <a:t>Экономический аспект</a:t>
            </a:r>
            <a:endParaRPr lang="ru-RU" sz="4400" b="1" cap="none" spc="0" dirty="0">
              <a:ln/>
              <a:solidFill>
                <a:schemeClr val="accent5">
                  <a:tint val="50000"/>
                  <a:satMod val="180000"/>
                </a:schemeClr>
              </a:solidFill>
              <a:effectLst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4726" y="1857364"/>
            <a:ext cx="7719274" cy="1500198"/>
          </a:xfrm>
        </p:spPr>
        <p:txBody>
          <a:bodyPr>
            <a:normAutofit fontScale="90000"/>
          </a:bodyPr>
          <a:lstStyle/>
          <a:p>
            <a:r>
              <a:rPr lang="ru-RU" sz="2000" dirty="0" smtClean="0"/>
              <a:t>Для своей работы я использовала </a:t>
            </a:r>
            <a:r>
              <a:rPr lang="ru-RU" sz="2000" dirty="0" err="1" smtClean="0"/>
              <a:t>хлопчато</a:t>
            </a:r>
            <a:r>
              <a:rPr lang="ru-RU" sz="2000" dirty="0" smtClean="0"/>
              <a:t> - бумажные нитки «ирис», для основы использован цветной картон. Для работы использованы экологические чистые материалы которые не вызывают аллергии у изготовителя и пользователя</a:t>
            </a:r>
            <a:r>
              <a:rPr lang="ru-RU" dirty="0" smtClean="0"/>
              <a:t>.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857356" y="285728"/>
            <a:ext cx="6215106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/>
            </a:scene3d>
            <a:sp3d contourW="19050" prstMaterial="clear">
              <a:bevelT w="50800" h="50800"/>
              <a:contourClr>
                <a:schemeClr val="accent5">
                  <a:tint val="70000"/>
                  <a:satMod val="180000"/>
                  <a:alpha val="70000"/>
                </a:schemeClr>
              </a:contourClr>
            </a:sp3d>
          </a:bodyPr>
          <a:lstStyle/>
          <a:p>
            <a:pPr algn="ctr"/>
            <a:r>
              <a:rPr lang="ru-RU" sz="4400" b="1" dirty="0" smtClean="0">
                <a:ln/>
                <a:solidFill>
                  <a:schemeClr val="accent5">
                    <a:tint val="50000"/>
                    <a:satMod val="180000"/>
                  </a:schemeClr>
                </a:solidFill>
              </a:rPr>
              <a:t>Экологический аспект</a:t>
            </a:r>
            <a:endParaRPr lang="ru-RU" sz="4400" b="1" cap="none" spc="0" dirty="0">
              <a:ln/>
              <a:solidFill>
                <a:schemeClr val="accent5">
                  <a:tint val="50000"/>
                  <a:satMod val="180000"/>
                </a:schemeClr>
              </a:solidFill>
              <a:effectLst/>
            </a:endParaRPr>
          </a:p>
        </p:txBody>
      </p:sp>
      <p:pic>
        <p:nvPicPr>
          <p:cNvPr id="5" name="Содержимое 4" descr="E:\Мои рисунки 2\лебедь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786578" y="3571876"/>
            <a:ext cx="2084832" cy="258318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1428736"/>
            <a:ext cx="7498080" cy="1857388"/>
          </a:xfrm>
        </p:spPr>
        <p:txBody>
          <a:bodyPr>
            <a:normAutofit fontScale="90000"/>
          </a:bodyPr>
          <a:lstStyle/>
          <a:p>
            <a:r>
              <a:rPr lang="ru-RU" sz="2000" dirty="0" smtClean="0"/>
              <a:t>Картина «Лебедь» выполнена в очень интересной технике </a:t>
            </a:r>
            <a:r>
              <a:rPr lang="ru-RU" sz="2000" dirty="0" err="1" smtClean="0"/>
              <a:t>изонить</a:t>
            </a:r>
            <a:r>
              <a:rPr lang="ru-RU" sz="2000" dirty="0" smtClean="0"/>
              <a:t>, эта техника мне очень понравилась,  она не сложная в исполнении и не требует больших затрат в исполнении. Работа получилась очень красивой, я думаю, что она украсит интерьер комнаты и её можно подарить в подарок.   При минимальных  затратах и не требующих  больших усилий в работе можно получить, очень красивое изделие.</a:t>
            </a:r>
            <a:br>
              <a:rPr lang="ru-RU" sz="2000" dirty="0" smtClean="0"/>
            </a:br>
            <a:r>
              <a:rPr lang="ru-RU" sz="2000" dirty="0" smtClean="0"/>
              <a:t> 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714480" y="285728"/>
            <a:ext cx="607223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/>
            </a:scene3d>
            <a:sp3d contourW="19050" prstMaterial="clear">
              <a:bevelT w="50800" h="50800"/>
              <a:contourClr>
                <a:schemeClr val="accent5">
                  <a:tint val="70000"/>
                  <a:satMod val="180000"/>
                  <a:alpha val="70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/>
                <a:solidFill>
                  <a:schemeClr val="accent5">
                    <a:tint val="50000"/>
                    <a:satMod val="180000"/>
                  </a:schemeClr>
                </a:solidFill>
              </a:rPr>
              <a:t>Самооценка</a:t>
            </a:r>
            <a:endParaRPr lang="ru-RU" sz="5400" b="1" cap="none" spc="0" dirty="0">
              <a:ln/>
              <a:solidFill>
                <a:schemeClr val="accent5">
                  <a:tint val="50000"/>
                  <a:satMod val="180000"/>
                </a:schemeClr>
              </a:solidFill>
              <a:effectLst/>
            </a:endParaRPr>
          </a:p>
        </p:txBody>
      </p:sp>
      <p:pic>
        <p:nvPicPr>
          <p:cNvPr id="5" name="Содержимое 4" descr="E:\Мои рисунки 2\лебедь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786578" y="3571876"/>
            <a:ext cx="2084832" cy="258318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224</TotalTime>
  <Words>285</Words>
  <Application>Microsoft Office PowerPoint</Application>
  <PresentationFormat>Экран (4:3)</PresentationFormat>
  <Paragraphs>32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Солнцестояние</vt:lpstr>
      <vt:lpstr>Проектная работа</vt:lpstr>
      <vt:lpstr>Обоснование выбора проблемы </vt:lpstr>
      <vt:lpstr>Выбирая проблему для темы проекта, я поставила перед собой следующие задачи.   1. Сделать картину в технике изонить для оформления интерьера комнаты.   2. Я должна научиться вышивать в стиле изонить.   3. Я должна научиться алгоритму проектной деятельности.   </vt:lpstr>
      <vt:lpstr>Слайд 4</vt:lpstr>
      <vt:lpstr>Слайд 5</vt:lpstr>
      <vt:lpstr>                               развивает                          творческую                                                красиво                          фантазию                                                                                                                                                                                                                                                       недорого                          развивает                         мелкую                      моторику                                                             Возможность                                  подарок                                                          проявить                                                         свои умения    </vt:lpstr>
      <vt:lpstr>Слайд 7</vt:lpstr>
      <vt:lpstr>Для своей работы я использовала хлопчато - бумажные нитки «ирис», для основы использован цветной картон. Для работы использованы экологические чистые материалы которые не вызывают аллергии у изготовителя и пользователя.   </vt:lpstr>
      <vt:lpstr>Картина «Лебедь» выполнена в очень интересной технике изонить, эта техника мне очень понравилась,  она не сложная в исполнении и не требует больших затрат в исполнении. Работа получилась очень красивой, я думаю, что она украсит интерьер комнаты и её можно подарить в подарок.   При минимальных  затратах и не требующих  больших усилий в работе можно получить, очень красивое изделие.   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Home</dc:creator>
  <cp:lastModifiedBy>User</cp:lastModifiedBy>
  <cp:revision>32</cp:revision>
  <dcterms:created xsi:type="dcterms:W3CDTF">2009-11-25T16:50:30Z</dcterms:created>
  <dcterms:modified xsi:type="dcterms:W3CDTF">2011-01-11T10:08:59Z</dcterms:modified>
</cp:coreProperties>
</file>