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64" r:id="rId2"/>
    <p:sldId id="265" r:id="rId3"/>
    <p:sldId id="336" r:id="rId4"/>
    <p:sldId id="338" r:id="rId5"/>
    <p:sldId id="267" r:id="rId6"/>
    <p:sldId id="341" r:id="rId7"/>
    <p:sldId id="342" r:id="rId8"/>
    <p:sldId id="340" r:id="rId9"/>
    <p:sldId id="339" r:id="rId10"/>
    <p:sldId id="343" r:id="rId11"/>
    <p:sldId id="344" r:id="rId12"/>
    <p:sldId id="345" r:id="rId13"/>
    <p:sldId id="295" r:id="rId14"/>
    <p:sldId id="351" r:id="rId15"/>
    <p:sldId id="350" r:id="rId16"/>
    <p:sldId id="349" r:id="rId17"/>
    <p:sldId id="348" r:id="rId18"/>
    <p:sldId id="352" r:id="rId19"/>
    <p:sldId id="347" r:id="rId20"/>
    <p:sldId id="308" r:id="rId21"/>
    <p:sldId id="357" r:id="rId22"/>
    <p:sldId id="346" r:id="rId23"/>
    <p:sldId id="356" r:id="rId24"/>
    <p:sldId id="355" r:id="rId25"/>
    <p:sldId id="354" r:id="rId26"/>
    <p:sldId id="353" r:id="rId27"/>
    <p:sldId id="307" r:id="rId28"/>
    <p:sldId id="306" r:id="rId29"/>
    <p:sldId id="305" r:id="rId30"/>
    <p:sldId id="304" r:id="rId31"/>
    <p:sldId id="303" r:id="rId32"/>
    <p:sldId id="302" r:id="rId33"/>
    <p:sldId id="301" r:id="rId34"/>
    <p:sldId id="300" r:id="rId35"/>
    <p:sldId id="299" r:id="rId36"/>
    <p:sldId id="298" r:id="rId37"/>
    <p:sldId id="297" r:id="rId38"/>
    <p:sldId id="296" r:id="rId39"/>
    <p:sldId id="323" r:id="rId40"/>
    <p:sldId id="322" r:id="rId41"/>
    <p:sldId id="321" r:id="rId42"/>
    <p:sldId id="320" r:id="rId43"/>
    <p:sldId id="319" r:id="rId44"/>
    <p:sldId id="318" r:id="rId45"/>
    <p:sldId id="317" r:id="rId46"/>
    <p:sldId id="316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08000"/>
    <a:srgbClr val="73A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07" autoAdjust="0"/>
  </p:normalViewPr>
  <p:slideViewPr>
    <p:cSldViewPr>
      <p:cViewPr varScale="1">
        <p:scale>
          <a:sx n="51" d="100"/>
          <a:sy n="51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2405A52-2E5E-4C04-8B1C-A6CBF85372E2}" type="datetimeFigureOut">
              <a:rPr lang="ru-RU"/>
              <a:pPr>
                <a:defRPr/>
              </a:pPr>
              <a:t>16.07.2012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CADDE97-941E-464D-8DB5-9E1DB2AD8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D076E9-6C59-412B-A1DF-9D5FD4FE17C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699901-3533-46F4-A8FB-4C7AA98F4439}" type="slidenum">
              <a:rPr lang="ru-RU" smtClean="0"/>
              <a:pPr/>
              <a:t>31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7566C-634F-4188-AC9F-1CE882027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F2F4F-DE1E-41D9-8CEC-ADBB64637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36794-7D83-4D4A-9195-CD774D762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5B00E-D71C-4D11-A4F6-3CB8E9E22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B1D43-A217-4B1A-83A5-AAE92C9FD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88D80-C13B-4C22-AF67-0A46F01CE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87E5B-6B84-49DD-A980-BA53F4CF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DB1BF-E160-4D61-B1C6-4B57177A8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5F66E-628D-4689-B1F3-F8D12C9A1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48AEA-39DA-4915-8C78-5C779DBE5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CE3D0-4461-4297-B257-ED95C631B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20872-0B68-4D4C-98EF-6F0149971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080398E-7498-4249-908D-75EA154FC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hyperlink" Target="http://content.foto.mail.ru/mail/12kofio/4/i-44.jpg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photofile.ru/photo/vilija/3366572/xlarge/72735508.jpg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://i062.radikal.ru/0910/71/8a6c2c96ef50.jpg" TargetMode="Externa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hyperlink" Target="http://m.foto.radikal.ru/0706/89/75fab084dae3.jpg" TargetMode="Externa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9" Type="http://schemas.openxmlformats.org/officeDocument/2006/relationships/slide" Target="slide41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42" Type="http://schemas.openxmlformats.org/officeDocument/2006/relationships/slide" Target="slide44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41" Type="http://schemas.openxmlformats.org/officeDocument/2006/relationships/slide" Target="slide4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4" Type="http://schemas.openxmlformats.org/officeDocument/2006/relationships/slide" Target="slide46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Relationship Id="rId43" Type="http://schemas.openxmlformats.org/officeDocument/2006/relationships/slide" Target="slide4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&#1054;&#1090;&#1082;&#1088;&#1099;&#1090;&#1099;&#1081;%20&#1091;&#1088;&#1086;&#1082;\&#1084;&#1091;&#1079;&#1099;&#1082;&#1072;\voennie_pesni_-_svyashennaya_voyna.mp3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62000"/>
            <a:ext cx="55626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Великая Отечественная война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819400"/>
            <a:ext cx="5638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3"/>
                </a:solidFill>
              </a:rPr>
              <a:t>(1941-1945)</a:t>
            </a:r>
          </a:p>
        </p:txBody>
      </p:sp>
      <p:pic>
        <p:nvPicPr>
          <p:cNvPr id="2052" name="Picture 6" descr="Рисунок1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400" y="1676400"/>
            <a:ext cx="24098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Рисунок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4038600"/>
            <a:ext cx="44815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267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762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№ 227 «Ни шагу назад»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520245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28 июля 1942 г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4" descr="C:\Documents and Settings\Администратор\Рабочий стол\Новая папка\09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" y="7086600"/>
            <a:ext cx="4419600" cy="3294063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41319 L 0.00382 -0.7465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27338 L 0.025 -0.606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291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0866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Окончательное снятие блокады Ленинграда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76400" y="609600"/>
            <a:ext cx="59240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27 января 1944 г.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5" descr="Рисунок5"/>
          <p:cNvPicPr>
            <a:picLocks noChangeAspect="1" noChangeArrowheads="1"/>
          </p:cNvPicPr>
          <p:nvPr/>
        </p:nvPicPr>
        <p:blipFill>
          <a:blip r:embed="rId5" cstate="email">
            <a:lum contrast="6000"/>
          </a:blip>
          <a:srcRect/>
          <a:stretch>
            <a:fillRect/>
          </a:stretch>
        </p:blipFill>
        <p:spPr bwMode="auto">
          <a:xfrm>
            <a:off x="609600" y="7010400"/>
            <a:ext cx="5743575" cy="300831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38611 L 0.00382 -0.7194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18588 L 0.0026 -0.519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315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086600"/>
            <a:ext cx="8229600" cy="838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войны против СССР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5000" y="609600"/>
            <a:ext cx="52655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«Барбаросса» 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2" descr="Картинка 66 из 40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" y="7010400"/>
            <a:ext cx="1905000" cy="26289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  <p:pic>
        <p:nvPicPr>
          <p:cNvPr id="8" name="Picture 15" descr="Картинка 83 из 6465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lum contrast="12000"/>
          </a:blip>
          <a:srcRect/>
          <a:stretch>
            <a:fillRect/>
          </a:stretch>
        </p:blipFill>
        <p:spPr bwMode="auto">
          <a:xfrm>
            <a:off x="3276600" y="7086600"/>
            <a:ext cx="1905000" cy="2684463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39097 L 0.00382 -0.72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18056 L 0.00416 -0.513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9561 L 0.00417 -0.528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7010400"/>
            <a:ext cx="5791200" cy="1295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план окружения</a:t>
            </a:r>
          </a:p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взятия  Москвы</a:t>
            </a:r>
          </a:p>
        </p:txBody>
      </p:sp>
      <p:pic>
        <p:nvPicPr>
          <p:cNvPr id="14340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00800" y="5318125"/>
            <a:ext cx="27432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96200" y="4343400"/>
            <a:ext cx="1219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95600" y="381000"/>
            <a:ext cx="3571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«Тайфун»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0600" y="7086600"/>
            <a:ext cx="3732213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4653 L -0.00451 -0.7798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4653 L -0.00451 -0.779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0.23704 L 0.00434 -0.57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5363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305800" cy="838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второго фронта в Европе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1200" y="685800"/>
            <a:ext cx="51399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«Кот в мешке»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09800" y="685800"/>
            <a:ext cx="47448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6 июня 1944г.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8" descr="CCF14022009_0000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" y="7086600"/>
            <a:ext cx="4848225" cy="297021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36875 L -0.00035 -0.7020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1831 L -0.00677 -0.51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6387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1371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план окружения советских</a:t>
            </a:r>
          </a:p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войск под Курском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609600"/>
            <a:ext cx="43011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«Цитадель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»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7" descr="Картинка 1 из 269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lum contrast="6000"/>
          </a:blip>
          <a:srcRect/>
          <a:stretch>
            <a:fillRect/>
          </a:stretch>
        </p:blipFill>
        <p:spPr bwMode="auto">
          <a:xfrm>
            <a:off x="762000" y="7772400"/>
            <a:ext cx="3070225" cy="365760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0833 L -0.00452 -0.7416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0833 L -0.00452 -0.741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33889 L -0.00122 -0.672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11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990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Сталинграда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24200" y="685800"/>
            <a:ext cx="277812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«Уран» </a:t>
            </a:r>
            <a:endParaRPr lang="ru-RU" sz="54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8200" y="7086600"/>
            <a:ext cx="2857500" cy="3133725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37986 L -0.00451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26181 L 0.00208 -0.595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8435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10400"/>
            <a:ext cx="8229600" cy="762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«Кольцо»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200" y="457200"/>
            <a:ext cx="7543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Кодовое название военной операции советских войск по окружению немецких войск в районе Сталинграда.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400" y="7162800"/>
            <a:ext cx="4343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36875 L -0.00451 -0.702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26667 L 0.00417 -0.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459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121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оккупации и колонизации народов СССР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0400" y="762000"/>
            <a:ext cx="26019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«Ост» </a:t>
            </a:r>
            <a:endParaRPr lang="ru-RU" sz="54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Винница"/>
          <p:cNvPicPr>
            <a:picLocks noChangeAspect="1" noChangeArrowheads="1"/>
          </p:cNvPicPr>
          <p:nvPr/>
        </p:nvPicPr>
        <p:blipFill>
          <a:blip r:embed="rId5" cstate="email">
            <a:lum contrast="6000"/>
          </a:blip>
          <a:srcRect/>
          <a:stretch>
            <a:fillRect/>
          </a:stretch>
        </p:blipFill>
        <p:spPr bwMode="auto">
          <a:xfrm>
            <a:off x="1066800" y="7162800"/>
            <a:ext cx="2633663" cy="388778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36875 L -0.00451 -0.702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-0.29445 L 0.01441 -0.627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483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2133600" cy="1447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</a:pPr>
            <a:endParaRPr lang="ru-RU" sz="2400" smtClean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533400"/>
            <a:ext cx="7010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Какой героический подвиг совершил летчик  Н.Ф.Гастелло? </a:t>
            </a:r>
            <a:endParaRPr lang="ru-RU" sz="32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7086600"/>
            <a:ext cx="8001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Направил горящий самолет в скопление вражеских автомашин и танков</a:t>
            </a:r>
          </a:p>
        </p:txBody>
      </p:sp>
      <p:pic>
        <p:nvPicPr>
          <p:cNvPr id="9" name="Рисунок 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" y="7239000"/>
            <a:ext cx="2743200" cy="34290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36042 L -0.0125 -0.693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25 L 0.0125 -0.583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Отвага, решительность и самопожертвование в критической обстановке.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SzPct val="200000"/>
              <a:buFontTx/>
              <a:buNone/>
            </a:pPr>
            <a:endParaRPr lang="ru-RU" smtClean="0"/>
          </a:p>
          <a:p>
            <a:pPr eaLnBrk="1" hangingPunct="1">
              <a:lnSpc>
                <a:spcPct val="150000"/>
              </a:lnSpc>
              <a:buSzPct val="200000"/>
              <a:buFontTx/>
              <a:buNone/>
            </a:pPr>
            <a:endParaRPr lang="ru-RU" smtClean="0"/>
          </a:p>
        </p:txBody>
      </p:sp>
      <p:pic>
        <p:nvPicPr>
          <p:cNvPr id="3076" name="Picture 6" descr="Рисунок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ветвь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1905000"/>
          <a:ext cx="6095999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90800" y="1752600"/>
            <a:ext cx="41229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9000" y="1752600"/>
            <a:ext cx="4042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9600" y="1752600"/>
            <a:ext cx="43473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57800" y="1752600"/>
            <a:ext cx="43633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1752600"/>
            <a:ext cx="38824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10400" y="1752600"/>
            <a:ext cx="48763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28800" y="1752600"/>
            <a:ext cx="35618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38200" y="2819400"/>
          <a:ext cx="74676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8763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        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</a:rPr>
                        <a:t>бвг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  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рак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</a:rPr>
                        <a:t>чеп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</a:rPr>
                        <a:t>ыит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63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7</a:t>
                      </a:r>
                      <a:r>
                        <a:rPr lang="ru-RU" sz="3200" b="1" dirty="0" smtClean="0"/>
                        <a:t>  </a:t>
                      </a:r>
                      <a:r>
                        <a:rPr lang="ru-RU" sz="3200" b="1" dirty="0" err="1" smtClean="0"/>
                        <a:t>шез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  </a:t>
                      </a:r>
                      <a:r>
                        <a:rPr lang="ru-RU" sz="3200" b="1" dirty="0" smtClean="0"/>
                        <a:t> </a:t>
                      </a:r>
                      <a:r>
                        <a:rPr lang="ru-RU" sz="3200" b="1" dirty="0" err="1" smtClean="0"/>
                        <a:t>олж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  </a:t>
                      </a:r>
                      <a:r>
                        <a:rPr lang="ru-RU" sz="3200" b="1" dirty="0" smtClean="0"/>
                        <a:t> </a:t>
                      </a:r>
                      <a:r>
                        <a:rPr lang="ru-RU" sz="3200" b="1" dirty="0" err="1" smtClean="0"/>
                        <a:t>бмю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</a:t>
                      </a:r>
                      <a:r>
                        <a:rPr lang="ru-RU" sz="3200" b="1" dirty="0" smtClean="0"/>
                        <a:t> </a:t>
                      </a:r>
                      <a:r>
                        <a:rPr lang="ru-RU" sz="3200" b="1" dirty="0" err="1" smtClean="0"/>
                        <a:t>яух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2400" b="1" smtClean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153400" cy="1371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битве под Москвой</a:t>
            </a:r>
          </a:p>
        </p:txBody>
      </p:sp>
      <p:pic>
        <p:nvPicPr>
          <p:cNvPr id="21508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0" y="228600"/>
            <a:ext cx="7772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героев совершили бессмертный подвиг у разъезда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Дубосеково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В ходе какой битвы был совершен этот подвиг?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0" descr="CCF12022009_00020"/>
          <p:cNvPicPr>
            <a:picLocks noChangeAspect="1" noChangeArrowheads="1"/>
          </p:cNvPicPr>
          <p:nvPr/>
        </p:nvPicPr>
        <p:blipFill>
          <a:blip r:embed="rId5" cstate="email">
            <a:lum contrast="12000"/>
          </a:blip>
          <a:srcRect/>
          <a:stretch>
            <a:fillRect/>
          </a:stretch>
        </p:blipFill>
        <p:spPr bwMode="auto">
          <a:xfrm>
            <a:off x="533400" y="7162800"/>
            <a:ext cx="3579813" cy="280035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43056 L -0.00035 -0.763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19305 L -0.00399 -0.526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>
              <a:defRPr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2531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10400"/>
            <a:ext cx="8229600" cy="121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Закрыли грудью вражеский дзот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609600"/>
            <a:ext cx="83058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Подвиг Александра Матросова, повторили более 400 воинов из них 10 наши земляки.</a:t>
            </a:r>
            <a:b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этот подвиг 152 человека были посмертно удостоены звания Героя Советского Союза. Какой подвиг они совершили?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5" name="Picture 7" descr="C:\Documents and Settings\Admin\Рабочий стол\вов картинки\Matrosov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" y="7086600"/>
            <a:ext cx="2667000" cy="30226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36875 L 0.00382 -0.702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8703 L 0.00417 -0.520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3555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229600" cy="990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Ленинград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52600" y="609600"/>
            <a:ext cx="53322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«Кот в мешке» 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85344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положении людей, в  каком городе идет речь: «Сколько восторгов, когда прибавили хлеба. В булочных кричали «Ура». Восстановить разрушенные силы эта прибавка не может. Дело ясное. Народ валится… Но она принесла с собой надежду: будет лучше! Каждый упоминает Ладожское озеро. Ледовая дорога. Ледовая трасса. Дорога жизни»</a:t>
            </a:r>
          </a:p>
        </p:txBody>
      </p:sp>
      <p:pic>
        <p:nvPicPr>
          <p:cNvPr id="8" name="Picture 3" descr="F:\3670cae477c5c9d39163c0a31fdac8a1_ful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239000"/>
            <a:ext cx="5072063" cy="3203575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39097 L 0.00382 -0.724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28912 L 0.00608 -0.6224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uild="p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9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7086600"/>
            <a:ext cx="7696200" cy="990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«доме Павлова»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381000"/>
            <a:ext cx="8077200" cy="1420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00000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небольшая группа, обороняя один дом, уничтожила вражеских солдат больше, чем гитлеровцы потеряли при взятии Парижа. Речь идёт о: </a:t>
            </a:r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24583" name="Picture 7" descr="C:\Documents and Settings\Admin\Рабочий стол\вов картинки\дом павлов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" y="7086600"/>
            <a:ext cx="5519738" cy="35814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02 -0.40208 L -0.01702 -0.7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29444 L 0.00659 -0.62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uild="p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5603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7010400"/>
            <a:ext cx="8229600" cy="990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Летчиком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14400" y="457200"/>
            <a:ext cx="73152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Трижды Герой Советского Союза И.Н. </a:t>
            </a:r>
            <a:r>
              <a:rPr lang="ru-RU" sz="4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Кожедуб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был: 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7315200"/>
            <a:ext cx="3352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8 -0.37986 L 0.02048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0.26111 L 2.77556E-17 -0.594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6627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10400"/>
            <a:ext cx="8305800" cy="1066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«чёрная туча»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" y="609600"/>
            <a:ext cx="9144001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В боях за Одессу особенно прославилась морская пехота. Враги называли её: 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 descr="C:\Documents and Settings\Администратор\Рабочий стол\Новая папка\высадка десанта морской пехоты 1943 год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7239000"/>
            <a:ext cx="4786313" cy="34290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37986 L -0.00035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0.30556 L 0.01337 -0.638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7651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Прохоровка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1200" y="685800"/>
            <a:ext cx="53322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«Кот в мешке» 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81000"/>
            <a:ext cx="85344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Укажите название деревни, у которой произошло  знаменитое танковое сражение в ходе Курской битвы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</p:txBody>
      </p:sp>
      <p:pic>
        <p:nvPicPr>
          <p:cNvPr id="8" name="Picture 32" descr="Картинка 6 из 31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lum contrast="12000"/>
          </a:blip>
          <a:srcRect/>
          <a:stretch>
            <a:fillRect/>
          </a:stretch>
        </p:blipFill>
        <p:spPr bwMode="auto">
          <a:xfrm>
            <a:off x="304800" y="7162800"/>
            <a:ext cx="4364038" cy="306228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38611 L -0.00452 -0.7194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20092 L 0.00312 -0.534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6764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7086600"/>
            <a:ext cx="48768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И.В. Сталин</a:t>
            </a:r>
          </a:p>
        </p:txBody>
      </p:sp>
      <p:pic>
        <p:nvPicPr>
          <p:cNvPr id="28676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8200" y="228600"/>
            <a:ext cx="7620001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Верховный главнокомандующий Красной Армии в годы Великой Отечественной войны .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679" name="Picture 7" descr="C:\Documents and Settings\Admin\Рабочий стол\вов картинки\сталин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400" y="7086600"/>
            <a:ext cx="3167063" cy="3857625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243 L -0.00452 -0.7576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31458 L 0.00191 -0.647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905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305800" cy="838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Г.К. Жуков</a:t>
            </a:r>
          </a:p>
        </p:txBody>
      </p:sp>
      <p:pic>
        <p:nvPicPr>
          <p:cNvPr id="29700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228600"/>
            <a:ext cx="86106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 идет речь? «… С первых дней до конца войны командовал войсками разных фронтов. В декабре месяце 1941 года, командуя войсками Западного фронта, успешно провел операции по разгрому немцев по Москвой…От имени Верховного главнокомандования и по его поручению принял 8 мая 1945 года в Берлине капитуляцию немцев. 24 июня 1945 г. на Красной площади в Москве принимал парад Победы».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086600"/>
            <a:ext cx="3962400" cy="32766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37986 L -0.00035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21112 L -3.33333E-6 -0.544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r>
              <a:rPr lang="ru-RU" sz="4000" smtClean="0"/>
              <a:t> </a:t>
            </a:r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229600" cy="121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У.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Черчиль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4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9600" y="228600"/>
            <a:ext cx="79248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Участник встречи лидеров «большой тройки» в Тегеране в 1943г премьер-министр Великобритании. 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 descr="Рисунок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086600"/>
            <a:ext cx="5111750" cy="31242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3056 L -0.00451 -0.763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26111 L 0.00382 -0.59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00" name="Picture 2" descr="C:\Documents and Settings\Admin\Рабочий стол\вов картинки\Логотип_телепередачи_'Своя_игра'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0638"/>
            <a:ext cx="914400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Паульс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8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62000" y="228600"/>
            <a:ext cx="74676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Генерал-фельдмаршал германской армии, возглавлявший группу немецких войск под Сталинградом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0" descr="CCF14022009_00013"/>
          <p:cNvPicPr>
            <a:picLocks noChangeAspect="1" noChangeArrowheads="1"/>
          </p:cNvPicPr>
          <p:nvPr/>
        </p:nvPicPr>
        <p:blipFill>
          <a:blip r:embed="rId5" cstate="email">
            <a:lum contrast="12000"/>
          </a:blip>
          <a:srcRect/>
          <a:stretch>
            <a:fillRect/>
          </a:stretch>
        </p:blipFill>
        <p:spPr bwMode="auto">
          <a:xfrm>
            <a:off x="457200" y="7086600"/>
            <a:ext cx="4752975" cy="321945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243 L -0.00451 -0.7576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-0.30139 L -0.00157 -0.634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905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762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 Молотов</a:t>
            </a:r>
          </a:p>
          <a:p>
            <a:pPr eaLnBrk="1" hangingPunct="1">
              <a:lnSpc>
                <a:spcPct val="150000"/>
              </a:lnSpc>
              <a:buSzPct val="200000"/>
              <a:buFontTx/>
              <a:buNone/>
              <a:defRPr/>
            </a:pPr>
            <a:endParaRPr lang="ru-RU" dirty="0" smtClean="0"/>
          </a:p>
        </p:txBody>
      </p:sp>
      <p:pic>
        <p:nvPicPr>
          <p:cNvPr id="32772" name="Picture 6" descr="Рисунок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ветвь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228600"/>
            <a:ext cx="8839200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деятель, обратившийся к советскому народу в полдень 22 июня 1941г. с призывом дать решительный отпор вероломному агрессору, закончив свое выступление словами, ставшими боевым девизом всех военных лет: «Наше дело правое.  Враг будет разбит.  Победа будет за нами!» </a:t>
            </a:r>
          </a:p>
        </p:txBody>
      </p:sp>
      <p:pic>
        <p:nvPicPr>
          <p:cNvPr id="32775" name="Picture 7" descr="C:\Documents and Settings\Admin\Рабочий стол\вов картинки\молотов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71600" y="7086600"/>
            <a:ext cx="2667000" cy="349567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1319 L -0.00452 -0.7465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28819 L 0.00417 -0.621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763000" cy="17526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Кейтель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6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4582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Кто от имени германского верховного главнокомандования подписал акт о безоговорочной капитуляции Германии 8 мая 1945г? 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1" descr="CCF15022009_0000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239000"/>
            <a:ext cx="6367463" cy="30480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37986 L -0.00451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5 -0.24445 L -0.01475 -0.577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838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Зоя Анатольевна Космодемьянская</a:t>
            </a:r>
          </a:p>
        </p:txBody>
      </p:sp>
      <p:pic>
        <p:nvPicPr>
          <p:cNvPr id="34820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0" y="228600"/>
            <a:ext cx="80772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Знаменитая советская партизанка, известная под псевдонимом “Таня”. Вела борьбу с оккупантами в Подмосковье. Была казнена фашистами в деревне Петрищево. Герой Советского Союза (посмертно).</a:t>
            </a:r>
          </a:p>
        </p:txBody>
      </p:sp>
      <p:pic>
        <p:nvPicPr>
          <p:cNvPr id="34823" name="Picture 7" descr="C:\Documents and Settings\Admin\Рабочий стол\вов картинки\зоя к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" y="7086600"/>
            <a:ext cx="2895600" cy="4348163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3542 L -0.00451 -0.768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35023 L 0.00834 -0.683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20574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dirty="0" smtClean="0"/>
              <a:t>  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Советских летчиц, которые совершали знаменитые ночные рейды, на позиции врага нанося им существенный урон, как в живой силе, так и в технике. Кроме того, советские летчицы в ночное время доставляли боеприпасы, медикаменты, продовольствие, мешки с почтой, партизанам и солдатам, десантированным в тыл противника.</a:t>
            </a:r>
          </a:p>
        </p:txBody>
      </p:sp>
      <p:pic>
        <p:nvPicPr>
          <p:cNvPr id="35844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81200" y="381000"/>
            <a:ext cx="51399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Кот в мешке»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228600"/>
            <a:ext cx="78486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Кого фашисты во время войны называли “ночными ведьмами”?</a:t>
            </a:r>
          </a:p>
        </p:txBody>
      </p:sp>
      <p:pic>
        <p:nvPicPr>
          <p:cNvPr id="9" name="Picture 4" descr="C:\Documents and Settings\Администратор\Рабочий стол\Новая папка\Командир гвардейской авиачасти ночных бомбардировщиков капитан С. М. Амосова знакомит с боевым заданием группу летчиц. Новороссийск.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7086600"/>
            <a:ext cx="4029075" cy="28575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45324 L -0.00243 -0.7865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15278 L -0.00365 -0.486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1371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Украина, Белоруссия, Ленинградская, Смоленская, Орловская,  Калининская области</a:t>
            </a:r>
          </a:p>
        </p:txBody>
      </p:sp>
      <p:pic>
        <p:nvPicPr>
          <p:cNvPr id="36868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4800" y="304800"/>
            <a:ext cx="85344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На каких территориях СССР, оккупированных немцами, больше всего функционировало партизанских отрядов? 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" y="7010400"/>
            <a:ext cx="3581400" cy="3657600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5324 L -0.00452 -0.7865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23333 L -0.00417 -0.566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10400"/>
            <a:ext cx="8077200" cy="5715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П.К. Пономаренко</a:t>
            </a:r>
          </a:p>
        </p:txBody>
      </p:sp>
      <p:pic>
        <p:nvPicPr>
          <p:cNvPr id="37892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5344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6 сентября 1942 г ГКО учредил пост командующего партизанским движением. Кто был назначен на этот пост? 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7895" name="Picture 7" descr="C:\Documents and Settings\Admin\Рабочий стол\вов картинки\пономаренко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7010400"/>
            <a:ext cx="3105150" cy="41402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1319 L -0.00452 -0.7465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-0.32407 L 0.00521 -0.65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6764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0104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 «Концерт»</a:t>
            </a:r>
          </a:p>
        </p:txBody>
      </p:sp>
      <p:pic>
        <p:nvPicPr>
          <p:cNvPr id="38916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28600"/>
            <a:ext cx="88392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операцию провели советские партизаны в сентябре-октябре 1943 г. по выводу из строя железнодорожных коммуникаций противника на оккупированных территориях Белоруссии, Карелии, Латвии, Литвы, Эстонии, Крыма, Ленинградской и Калининской областей?</a:t>
            </a:r>
          </a:p>
        </p:txBody>
      </p:sp>
      <p:pic>
        <p:nvPicPr>
          <p:cNvPr id="38919" name="Picture 7" descr="C:\Documents and Settings\Admin\Рабочий стол\вов картинки\партизаны ведут бой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7086600"/>
            <a:ext cx="4303713" cy="327025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4 -0.40208 L -0.01284 -0.7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27176 L -0.01024 -0.605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1524000"/>
          </a:xfrm>
        </p:spPr>
        <p:txBody>
          <a:bodyPr/>
          <a:lstStyle/>
          <a:p>
            <a:pPr algn="ctr" eaLnBrk="1" hangingPunct="1">
              <a:buSzPct val="200000"/>
              <a:buFontTx/>
              <a:buNone/>
              <a:defRPr/>
            </a:pP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Ульяна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Громова, Иван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Земнухов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Олег Кошевой, Сергей Тюленин, Любовь Шевцова ,Иван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Туркенич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</p:txBody>
      </p:sp>
      <p:pic>
        <p:nvPicPr>
          <p:cNvPr id="39940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1000" y="381000"/>
            <a:ext cx="85344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Назовите руководителей подпольной комсомольской организации “Молодая гвардия”, которая действовала в г. Краснодон, Луганской области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943" name="Picture 7" descr="C:\Documents and Settings\Admin\Рабочий стол\вов картинки\молодая гвардия фото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14400" y="7086600"/>
            <a:ext cx="2438400" cy="36576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43102 L -0.00452 -0.764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3 L -3.33333E-6 -0.633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6002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«Рельсовая война»</a:t>
            </a:r>
          </a:p>
        </p:txBody>
      </p:sp>
      <p:pic>
        <p:nvPicPr>
          <p:cNvPr id="40964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228600"/>
            <a:ext cx="8686800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крупную операцию провели советские партизаны в августе-сентябре 1943 г. по выводу из строя железнодорожных коммуникаций противника на оккупированных территориях Ленинградской, калининской, Смоленской и Орловской областей, Белоруссии и части Украины? </a:t>
            </a:r>
          </a:p>
        </p:txBody>
      </p:sp>
      <p:pic>
        <p:nvPicPr>
          <p:cNvPr id="40967" name="Picture 7" descr="C:\Documents and Settings\Admin\Рабочий стол\вов картинки\рельсовая войн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7086600"/>
            <a:ext cx="4287838" cy="3087688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243 L -0.00451 -0.7576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-0.23611 L -0.00105 -0.569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4223" name="Group 127"/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3999" cy="7321296"/>
        </p:xfrm>
        <a:graphic>
          <a:graphicData uri="http://schemas.openxmlformats.org/drawingml/2006/table">
            <a:tbl>
              <a:tblPr/>
              <a:tblGrid>
                <a:gridCol w="2581275"/>
                <a:gridCol w="937532"/>
                <a:gridCol w="937532"/>
                <a:gridCol w="937532"/>
                <a:gridCol w="937532"/>
                <a:gridCol w="937532"/>
                <a:gridCol w="937532"/>
                <a:gridCol w="937532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ДАТЫ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5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6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7" action="ppaction://hlinksldjump"/>
                        </a:rPr>
                        <a:t>250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8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9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ВОЕННЫЕ ОПЕРАЦИИ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0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1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2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4" action="ppaction://hlinksldjump"/>
                        </a:rPr>
                        <a:t>250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5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6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ПОДВИГИ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7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8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9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0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1" action="ppaction://hlinksldjump"/>
                        </a:rPr>
                        <a:t>2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1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2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3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ПЕРСОНАЛИИ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4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5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6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7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8" action="ppaction://hlinksldjump"/>
                        </a:rPr>
                        <a:t>250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0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ПАРТИЗАНЫ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1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3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4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5" action="ppaction://hlinksldjump"/>
                        </a:rPr>
                        <a:t>250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6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7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НАУКА.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КУЛЬТУРА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8" action="ppaction://hlinksldjump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9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0" action="ppaction://hlinksldjump"/>
                        </a:rPr>
                        <a:t>150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1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2" action="ppaction://hlinksldjump"/>
                        </a:rPr>
                        <a:t>250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3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DDDD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4" action="ppaction://hlinksldjump"/>
                        </a:rPr>
                        <a:t>350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DDD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7239000"/>
            <a:ext cx="8229600" cy="762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 Симонов</a:t>
            </a:r>
          </a:p>
        </p:txBody>
      </p:sp>
      <p:pic>
        <p:nvPicPr>
          <p:cNvPr id="41988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8200" y="228600"/>
            <a:ext cx="76962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Назовите автора известного         стихотворения «Жди меня» 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991" name="Picture 7" descr="C:\Documents and Settings\Admin\Рабочий стол\вов картинки\симонов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400" y="7086600"/>
            <a:ext cx="2743200" cy="379095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45764 L 0.00382 -0.7909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30972 L -3.33333E-6 -0.643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229600" cy="990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Александров, «Священная война»</a:t>
            </a:r>
          </a:p>
        </p:txBody>
      </p:sp>
      <p:pic>
        <p:nvPicPr>
          <p:cNvPr id="43012" name="Picture 6" descr="Рисунок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ветвь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8200" y="304800"/>
            <a:ext cx="78486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Прослушайте песню. Кто автор музыки,  как она называется? 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3015" name="Picture 7" descr="C:\Documents and Settings\Admin\Рабочий стол\вов картинки\александров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800" y="7162800"/>
            <a:ext cx="3048000" cy="3408363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  <p:pic>
        <p:nvPicPr>
          <p:cNvPr id="9" name="voennie_pesni_-_svyashennaya_voy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820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4653 L -0.00451 -0.779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9282 L 0 -0.626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301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6002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10400"/>
            <a:ext cx="8229600" cy="838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Седьмая симфония («Ленинградская»)</a:t>
            </a:r>
          </a:p>
        </p:txBody>
      </p:sp>
      <p:pic>
        <p:nvPicPr>
          <p:cNvPr id="44036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9600" y="228600"/>
            <a:ext cx="80772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Какое произведение Д. Шостаковича , написанное в блокадном Ленинграде называют «хроникой войны»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4039" name="Picture 7" descr="C:\Documents and Settings\Admin\Рабочий стол\вов картинки\шостокович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" y="7086600"/>
            <a:ext cx="2525713" cy="3851275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5 -0.40208 L -0.01285 -0.7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28079 L 0.00365 -0.614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478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2390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 Ильюшин</a:t>
            </a:r>
          </a:p>
        </p:txBody>
      </p:sp>
      <p:pic>
        <p:nvPicPr>
          <p:cNvPr id="45060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5800" y="228600"/>
            <a:ext cx="79248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Советский авиаконструктор, создатель  штурмовиков. 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5063" name="Picture 7" descr="C:\Documents and Settings\Admin\Рабочий стол\вов картинки\ильюшин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162800"/>
            <a:ext cx="3260725" cy="3514725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243 L -0.00451 -0.7576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0.30069 L 0.01337 -0.634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086600"/>
            <a:ext cx="8229600" cy="121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план наступления  на южном участке фронта в 1942 г.</a:t>
            </a:r>
          </a:p>
        </p:txBody>
      </p:sp>
      <p:pic>
        <p:nvPicPr>
          <p:cNvPr id="46084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81200" y="457200"/>
            <a:ext cx="53322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«Кот в мешке» 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381000"/>
            <a:ext cx="28709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Блау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</a:p>
        </p:txBody>
      </p:sp>
      <p:pic>
        <p:nvPicPr>
          <p:cNvPr id="9" name="Picture 28" descr="CCF12022009_00013"/>
          <p:cNvPicPr>
            <a:picLocks noChangeAspect="1" noChangeArrowheads="1"/>
          </p:cNvPicPr>
          <p:nvPr/>
        </p:nvPicPr>
        <p:blipFill>
          <a:blip r:embed="rId5" cstate="email">
            <a:lum contrast="6000"/>
          </a:blip>
          <a:srcRect/>
          <a:stretch>
            <a:fillRect/>
          </a:stretch>
        </p:blipFill>
        <p:spPr bwMode="auto">
          <a:xfrm>
            <a:off x="533400" y="7086600"/>
            <a:ext cx="4105275" cy="33242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47547 L 0.00382 -0.80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27569 L -0.01615 -0.6090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401763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Г.Э.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Лангемак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И.Т. Клейменов</a:t>
            </a:r>
          </a:p>
        </p:txBody>
      </p:sp>
      <p:pic>
        <p:nvPicPr>
          <p:cNvPr id="47108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" y="228600"/>
            <a:ext cx="89154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Кто был подлинным создателем артиллерийской реактивной установки</a:t>
            </a:r>
          </a:p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БМ – 13 – «Катюши»? 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7111" name="Picture 7" descr="C:\Documents and Settings\Admin\Рабочий стол\вов картинки\катюш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7010400"/>
            <a:ext cx="33528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3056 L -0.00451 -0.763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29884 L 0.00833 -0.632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524000"/>
          </a:xfrm>
          <a:noFill/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/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086600"/>
            <a:ext cx="8229600" cy="9144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«Толстяк», «Малышка»</a:t>
            </a:r>
          </a:p>
        </p:txBody>
      </p:sp>
      <p:pic>
        <p:nvPicPr>
          <p:cNvPr id="48132" name="Picture 6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4100" y="5168900"/>
            <a:ext cx="30099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4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38100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4800" y="304800"/>
            <a:ext cx="83058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Как называли создатели первые атомные бомбы, сброшенные в августе 1945 г. на города Японии Хиросиму и Нагасаки? 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4" descr="30_14hir000_1"/>
          <p:cNvPicPr>
            <a:picLocks noChangeAspect="1" noChangeArrowheads="1"/>
          </p:cNvPicPr>
          <p:nvPr/>
        </p:nvPicPr>
        <p:blipFill>
          <a:blip r:embed="rId5" cstate="email">
            <a:lum contrast="6000"/>
          </a:blip>
          <a:srcRect/>
          <a:stretch>
            <a:fillRect/>
          </a:stretch>
        </p:blipFill>
        <p:spPr bwMode="auto">
          <a:xfrm>
            <a:off x="533400" y="7086600"/>
            <a:ext cx="4730750" cy="35052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4243 L 0.00382 -0.7576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28889 L -0.00034 -0.62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7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086600"/>
            <a:ext cx="8229600" cy="121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Нападение Германии на СССР, начало</a:t>
            </a:r>
          </a:p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Отечественной войны </a:t>
            </a:r>
          </a:p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endParaRPr lang="ru-RU" sz="2400" dirty="0" smtClean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1200" y="609600"/>
            <a:ext cx="50064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22 июня 1941г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6" descr="Рисунок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" y="7086600"/>
            <a:ext cx="5181600" cy="332898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37986 L -0.00451 -0.713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39861 L 0.00764 -0.731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22037 L 0.00834 -0.553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1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086600"/>
            <a:ext cx="8229600" cy="6096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Наступление советских войск под Сталинградом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0" y="533400"/>
            <a:ext cx="61564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19 ноября 1942 г. 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 descr="Рисунок15"/>
          <p:cNvPicPr>
            <a:picLocks noChangeAspect="1" noChangeArrowheads="1"/>
          </p:cNvPicPr>
          <p:nvPr/>
        </p:nvPicPr>
        <p:blipFill>
          <a:blip r:embed="rId5" cstate="email">
            <a:lum contrast="6000"/>
          </a:blip>
          <a:srcRect/>
          <a:stretch>
            <a:fillRect/>
          </a:stretch>
        </p:blipFill>
        <p:spPr bwMode="auto">
          <a:xfrm>
            <a:off x="990600" y="7086600"/>
            <a:ext cx="2895600" cy="373538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40208 L -0.00451 -0.7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30556 L 0.00833 -0.638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5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762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Военный парад на Красной площади в Москве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5000" y="609600"/>
            <a:ext cx="54563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7 ноября 1941 г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5" descr="C:\Documents and Settings\Администратор\Рабочий стол\Новая папка\nachalo_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" y="7162800"/>
            <a:ext cx="5446713" cy="36004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-0.40208 L 0.01215 -0.7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3 -0.30694 L 0.01893 -0.640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219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0866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контрнаступления советских войск под Москвой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00200" y="609600"/>
            <a:ext cx="63904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5-6 декабря 1941 г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 descr="F:\b595e49f4201d2e1187e4b34ea040445_ful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" y="7086600"/>
            <a:ext cx="4495800" cy="337502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43102 L 0.00382 -0.764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23496 L -0.0125 -0.568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828800"/>
          </a:xfrm>
          <a:ln w="101600" cmpd="tri">
            <a:solidFill>
              <a:srgbClr val="FFCC00"/>
            </a:solidFill>
          </a:ln>
        </p:spPr>
        <p:txBody>
          <a:bodyPr/>
          <a:lstStyle/>
          <a:p>
            <a:pPr eaLnBrk="1" hangingPunct="1">
              <a:defRPr/>
            </a:pP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43" name="Picture 4" descr="Рисунок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99250" y="5486400"/>
            <a:ext cx="2444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ветвь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4800600"/>
            <a:ext cx="838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6858000"/>
            <a:ext cx="8229600" cy="685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SzPct val="200000"/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1200" y="609600"/>
            <a:ext cx="53322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«Кот в мешке» 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28600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 каком направлении осуществлялась операция «Багратион» в июне 1944г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3" descr="C:\Documents and Settings\Администратор\Рабочий стол\Новая папка\seredina_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" y="7162800"/>
            <a:ext cx="4729163" cy="353853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37986 L 0.00382 -0.713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30231 L 0.00816 -0.635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</TotalTime>
  <Words>1030</Words>
  <Application>Microsoft Office PowerPoint</Application>
  <PresentationFormat>Экран (4:3)</PresentationFormat>
  <Paragraphs>171</Paragraphs>
  <Slides>46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Arial</vt:lpstr>
      <vt:lpstr>Calibri</vt:lpstr>
      <vt:lpstr>Times New Roman</vt:lpstr>
      <vt:lpstr>Tahoma</vt:lpstr>
      <vt:lpstr>Wingdings</vt:lpstr>
      <vt:lpstr>Оформление по умолчанию</vt:lpstr>
      <vt:lpstr>Великая Отечественная война</vt:lpstr>
      <vt:lpstr>Отвага, решительность и самопожертвование в критической обстановке.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revaz</cp:lastModifiedBy>
  <cp:revision>69</cp:revision>
  <cp:lastPrinted>1601-01-01T00:00:00Z</cp:lastPrinted>
  <dcterms:created xsi:type="dcterms:W3CDTF">1601-01-01T00:00:00Z</dcterms:created>
  <dcterms:modified xsi:type="dcterms:W3CDTF">2012-07-16T14:39:06Z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