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8" r:id="rId3"/>
    <p:sldId id="256" r:id="rId4"/>
    <p:sldId id="292" r:id="rId5"/>
    <p:sldId id="257" r:id="rId6"/>
    <p:sldId id="291" r:id="rId7"/>
    <p:sldId id="259" r:id="rId8"/>
    <p:sldId id="260" r:id="rId9"/>
    <p:sldId id="261" r:id="rId10"/>
    <p:sldId id="265" r:id="rId11"/>
    <p:sldId id="266" r:id="rId12"/>
    <p:sldId id="267" r:id="rId13"/>
    <p:sldId id="269" r:id="rId14"/>
    <p:sldId id="270" r:id="rId15"/>
    <p:sldId id="271" r:id="rId16"/>
    <p:sldId id="275" r:id="rId17"/>
    <p:sldId id="272" r:id="rId18"/>
    <p:sldId id="273" r:id="rId19"/>
    <p:sldId id="274" r:id="rId20"/>
    <p:sldId id="282" r:id="rId21"/>
    <p:sldId id="277" r:id="rId22"/>
    <p:sldId id="286" r:id="rId23"/>
    <p:sldId id="287" r:id="rId24"/>
    <p:sldId id="276" r:id="rId25"/>
    <p:sldId id="289" r:id="rId26"/>
    <p:sldId id="278" r:id="rId27"/>
    <p:sldId id="279" r:id="rId28"/>
    <p:sldId id="280" r:id="rId29"/>
    <p:sldId id="290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1E022-A8A8-4222-93F6-140654DD8BE9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5D40E-CFF2-4A49-9CBD-36B67FCE2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02B50-A13C-4159-959C-C6AE5A5E3E30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A3DE6-2741-4A84-932A-645D3A422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037E4-DFAD-44A1-ADE6-F87E7A564856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544CD-E57B-4066-9CF6-19463E887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FF64D-42C0-45A6-BB03-BF230ACD917F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911D1-BBE6-4A80-81A7-8A49646F0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98593-D1E1-4C47-A331-7304ABFE9D15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7B531-0C64-4FDF-811B-65EB11FAB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6DBEE-965F-4EB6-B821-A159D5360888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1AB97-7EC5-41BC-B761-91258826F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537C3-FBEF-4A8B-9148-C4D1400B1EBA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A2727-B7F7-4F43-9601-6236876B7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CF4A3-D149-4C7B-8C14-66ECF447AAE0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2721B-2917-4791-B012-928BAD5FA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9B29A-9DEE-4CCC-AA85-9531654CEC14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D9492-9F26-48B7-A9B1-EEBCDF1C4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89584-4090-4DD0-836E-E86A10646773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5818F-DBE2-4354-8958-02135DE225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AA26F-2676-419E-B6F2-505E3903E658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2FECB-19CD-4C69-8B29-DE280C7A9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BAEA5F-DE66-4CAD-A4FA-3C78A4E6BA30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7CF2CE-EAC4-4A86-BD02-B2AAD5928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wheel spokes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6;&#1072;&#1073;&#1086;&#1090;&#1072;%20&#1056;&#1077;&#1074;&#1072;&#1079;&#1086;&#1074;&#1086;&#1081;\&#1092;&#1077;&#1089;&#1090;&#1080;&#1074;&#1072;&#1083;&#1100;\2012\&#1080;&#1102;&#1083;&#1100;\2128\623816\&#1087;&#1088;&#1077;&#1079;&#1077;&#1085;&#1090;&#1072;&#1094;&#1080;&#1103;%20&#1082;%20&#1091;&#1088;&#1086;&#1082;&#1091;\jingl_bells_-_jingl_bells_mp3dot.ru.mp3" TargetMode="Externa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gif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6;&#1072;&#1073;&#1086;&#1090;&#1072;%20&#1056;&#1077;&#1074;&#1072;&#1079;&#1086;&#1074;&#1086;&#1081;\&#1092;&#1077;&#1089;&#1090;&#1080;&#1074;&#1072;&#1083;&#1100;\2012\&#1080;&#1102;&#1083;&#1100;\2128\623816\&#1087;&#1088;&#1077;&#1079;&#1077;&#1085;&#1090;&#1072;&#1094;&#1080;&#1103;%20&#1082;%20&#1091;&#1088;&#1086;&#1082;&#1091;\010%20&#1055;&#1077;&#1089;&#1085;&#1103;%20&#1054;%20&#1025;&#1083;&#1086;&#1095;&#1082;&#1077;.mp3" TargetMode="Externa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/>
          </p:cNvSpPr>
          <p:nvPr>
            <p:ph type="body" idx="1"/>
          </p:nvPr>
        </p:nvSpPr>
        <p:spPr>
          <a:xfrm>
            <a:off x="457200" y="836613"/>
            <a:ext cx="8229600" cy="22320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3400" smtClean="0">
                <a:solidFill>
                  <a:schemeClr val="hlink"/>
                </a:solidFill>
                <a:latin typeface="Arial" charset="0"/>
              </a:rPr>
              <a:t>20</a:t>
            </a:r>
            <a:r>
              <a:rPr lang="ru-RU" sz="3400" smtClean="0">
                <a:solidFill>
                  <a:schemeClr val="hlink"/>
                </a:solidFill>
              </a:rPr>
              <a:t> декабря</a:t>
            </a:r>
            <a:endParaRPr lang="ru-RU" sz="3400" smtClean="0">
              <a:solidFill>
                <a:schemeClr val="hlink"/>
              </a:solidFill>
              <a:latin typeface="Arial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3400" smtClean="0">
                <a:solidFill>
                  <a:schemeClr val="hlink"/>
                </a:solidFill>
                <a:latin typeface="Arial" charset="0"/>
              </a:rPr>
              <a:t>Урок технологии</a:t>
            </a:r>
          </a:p>
          <a:p>
            <a:pPr algn="ctr" eaLnBrk="1" hangingPunct="1">
              <a:buFont typeface="Arial" charset="0"/>
              <a:buNone/>
            </a:pPr>
            <a:endParaRPr lang="ru-RU" sz="3400" smtClean="0">
              <a:solidFill>
                <a:schemeClr val="hlink"/>
              </a:solidFill>
            </a:endParaRPr>
          </a:p>
        </p:txBody>
      </p: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2500" y="2997200"/>
            <a:ext cx="2105025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24750" y="188913"/>
            <a:ext cx="1268413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Физкультминутка</a:t>
            </a:r>
          </a:p>
        </p:txBody>
      </p:sp>
      <p:pic>
        <p:nvPicPr>
          <p:cNvPr id="11267" name="Рисунок 3" descr="gallery_2_397_617.gif"/>
          <p:cNvPicPr>
            <a:picLocks noChangeAspect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771775" y="1700213"/>
            <a:ext cx="3313113" cy="3313112"/>
          </a:xfrm>
          <a:noFill/>
        </p:spPr>
      </p:pic>
      <p:pic>
        <p:nvPicPr>
          <p:cNvPr id="4" name="jingl_bells_-_jingl_bells_mp3dot.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839200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80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6" descr="gallery_2_397_4629.gif"/>
          <p:cNvPicPr>
            <a:picLocks noChangeAspect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16013" y="1916113"/>
            <a:ext cx="3024187" cy="3889375"/>
          </a:xfrm>
          <a:noFill/>
        </p:spPr>
      </p:pic>
      <p:pic>
        <p:nvPicPr>
          <p:cNvPr id="12291" name="Рисунок 5" descr="gallery_2_397_464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5" y="1643063"/>
            <a:ext cx="3402013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444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5" descr="gallery_2_397_135.gif"/>
          <p:cNvPicPr>
            <a:picLocks noChangeAspect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55875" y="1989138"/>
            <a:ext cx="3455988" cy="3384550"/>
          </a:xfrm>
          <a:noFill/>
        </p:spPr>
      </p:pic>
    </p:spTree>
  </p:cSld>
  <p:clrMapOvr>
    <a:masterClrMapping/>
  </p:clrMapOvr>
  <p:transition spd="slow" advTm="1057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 descr="gallery_2_397_2240.gif"/>
          <p:cNvPicPr>
            <a:picLocks noChangeAspect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987675" y="1773238"/>
            <a:ext cx="3087688" cy="3816350"/>
          </a:xfrm>
          <a:noFill/>
        </p:spPr>
      </p:pic>
    </p:spTree>
  </p:cSld>
  <p:clrMapOvr>
    <a:masterClrMapping/>
  </p:clrMapOvr>
  <p:transition spd="slow" advTm="1257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gallery_2_397_6937.gif"/>
          <p:cNvPicPr>
            <a:picLocks noChangeAspect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09825" y="1484313"/>
            <a:ext cx="3536950" cy="3889375"/>
          </a:xfrm>
          <a:noFill/>
        </p:spPr>
      </p:pic>
    </p:spTree>
  </p:cSld>
  <p:clrMapOvr>
    <a:masterClrMapping/>
  </p:clrMapOvr>
  <p:transition spd="slow" advTm="15585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611188" y="908050"/>
            <a:ext cx="8229600" cy="561657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6387" name="Рисунок 3" descr="gallery_2_397_10096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4438" y="1341438"/>
            <a:ext cx="4111625" cy="5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4196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 descr="gallery_2_397_7358.gif"/>
          <p:cNvPicPr>
            <a:picLocks noChangeAspect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916238" y="1341438"/>
            <a:ext cx="3590925" cy="4319587"/>
          </a:xfrm>
          <a:noFill/>
        </p:spPr>
      </p:pic>
    </p:spTree>
  </p:cSld>
  <p:clrMapOvr>
    <a:masterClrMapping/>
  </p:clrMapOvr>
  <p:transition spd="slow" advTm="9547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Рисунок 3" descr="gallery_2_397_6409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38" y="1123950"/>
            <a:ext cx="4662487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4087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Рисунок 3" descr="gallery_2_397_3657.gif"/>
          <p:cNvPicPr>
            <a:picLocks noChangeAspect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03575" y="692150"/>
            <a:ext cx="2917825" cy="5327650"/>
          </a:xfrm>
          <a:noFill/>
        </p:spPr>
      </p:pic>
    </p:spTree>
  </p:cSld>
  <p:clrMapOvr>
    <a:masterClrMapping/>
  </p:clrMapOvr>
  <p:transition spd="slow" advTm="11934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Рисунок 3" descr="perenoel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0" y="1000125"/>
            <a:ext cx="3546475" cy="538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57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пальм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90838" y="981075"/>
            <a:ext cx="33623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8" descr="снегови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975" y="4508500"/>
            <a:ext cx="21844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9" descr="ш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5015926">
            <a:off x="2997994" y="2123282"/>
            <a:ext cx="863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0" descr="с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1500" y="4005263"/>
            <a:ext cx="1490663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1" descr="о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16013" y="3357563"/>
            <a:ext cx="163988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2" descr="ш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2133600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3" descr="ш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92500" y="1341438"/>
            <a:ext cx="60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4" descr="ш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932363" y="1484313"/>
            <a:ext cx="8159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5" descr="м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284663" y="4724400"/>
            <a:ext cx="159702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6" descr="зв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140200" y="765175"/>
            <a:ext cx="936625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7" descr="мороз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971550" y="620713"/>
            <a:ext cx="195580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8" descr="иг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851275" y="1773238"/>
            <a:ext cx="647700" cy="162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9" descr="сн"/>
          <p:cNvPicPr>
            <a:picLocks noChangeAspect="1" noChangeArrowheads="1" noCrop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516688" y="476250"/>
            <a:ext cx="17526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2" descr="з2"/>
          <p:cNvPicPr>
            <a:picLocks noChangeAspect="1" noChangeArrowheads="1" noCrop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092950" y="3860800"/>
            <a:ext cx="10572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accent2"/>
                </a:solidFill>
                <a:latin typeface="Arial" charset="0"/>
              </a:rPr>
              <a:t>Поделка из цветной бумаги «Ёлочка»</a:t>
            </a:r>
          </a:p>
        </p:txBody>
      </p:sp>
      <p:pic>
        <p:nvPicPr>
          <p:cNvPr id="21507" name="Rectangle 3"/>
          <p:cNvPicPr>
            <a:picLocks noGrp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79613" y="1484313"/>
            <a:ext cx="5410200" cy="4752975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accent2"/>
                </a:solidFill>
                <a:latin typeface="Arial" charset="0"/>
              </a:rPr>
              <a:t>Материалы и инструменты</a:t>
            </a:r>
          </a:p>
        </p:txBody>
      </p:sp>
      <p:pic>
        <p:nvPicPr>
          <p:cNvPr id="22531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3933825"/>
            <a:ext cx="1852612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2895600" y="1936750"/>
            <a:ext cx="1849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цветная бумага</a:t>
            </a:r>
          </a:p>
        </p:txBody>
      </p:sp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3184525" y="4456113"/>
            <a:ext cx="1139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ножницы</a:t>
            </a:r>
          </a:p>
        </p:txBody>
      </p:sp>
      <p:pic>
        <p:nvPicPr>
          <p:cNvPr id="22534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2091988" y="-8096250"/>
            <a:ext cx="7467600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725" y="1052513"/>
            <a:ext cx="130333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288" y="1052513"/>
            <a:ext cx="2309812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Text Box 15"/>
          <p:cNvSpPr txBox="1">
            <a:spLocks noChangeArrowheads="1"/>
          </p:cNvSpPr>
          <p:nvPr/>
        </p:nvSpPr>
        <p:spPr bwMode="auto">
          <a:xfrm>
            <a:off x="7000875" y="2297113"/>
            <a:ext cx="671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клей</a:t>
            </a:r>
          </a:p>
        </p:txBody>
      </p:sp>
      <p:pic>
        <p:nvPicPr>
          <p:cNvPr id="22538" name="Picture 1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7735677">
            <a:off x="4677569" y="4229894"/>
            <a:ext cx="2366962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9" name="Text Box 18"/>
          <p:cNvSpPr txBox="1">
            <a:spLocks noChangeArrowheads="1"/>
          </p:cNvSpPr>
          <p:nvPr/>
        </p:nvSpPr>
        <p:spPr bwMode="auto">
          <a:xfrm>
            <a:off x="7000875" y="4960938"/>
            <a:ext cx="1236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карандаш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50" y="742950"/>
            <a:ext cx="3313113" cy="2311400"/>
          </a:xfrm>
          <a:prstGeom prst="rect">
            <a:avLst/>
          </a:prstGeom>
          <a:ln w="38100" cap="sq">
            <a:solidFill>
              <a:srgbClr val="00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787900" y="692150"/>
            <a:ext cx="38163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b="1">
                <a:solidFill>
                  <a:schemeClr val="hlink"/>
                </a:solidFill>
              </a:rPr>
              <a:t>Передавай ножницы </a:t>
            </a:r>
          </a:p>
          <a:p>
            <a:pPr marL="342900" indent="-342900"/>
            <a:r>
              <a:rPr lang="ru-RU" b="1">
                <a:solidFill>
                  <a:schemeClr val="hlink"/>
                </a:solidFill>
              </a:rPr>
              <a:t>только в закрытом виде </a:t>
            </a:r>
          </a:p>
          <a:p>
            <a:pPr marL="342900" indent="-342900"/>
            <a:r>
              <a:rPr lang="ru-RU" b="1">
                <a:solidFill>
                  <a:schemeClr val="hlink"/>
                </a:solidFill>
              </a:rPr>
              <a:t>кольцами вперёд.</a:t>
            </a:r>
          </a:p>
        </p:txBody>
      </p:sp>
      <p:grpSp>
        <p:nvGrpSpPr>
          <p:cNvPr id="3" name="Группа 33"/>
          <p:cNvGrpSpPr>
            <a:grpSpLocks/>
          </p:cNvGrpSpPr>
          <p:nvPr/>
        </p:nvGrpSpPr>
        <p:grpSpPr bwMode="auto">
          <a:xfrm>
            <a:off x="3567113" y="2571750"/>
            <a:ext cx="2576512" cy="2643188"/>
            <a:chOff x="3567178" y="2571744"/>
            <a:chExt cx="2576458" cy="2643206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567178" y="2571744"/>
              <a:ext cx="2576458" cy="2643206"/>
            </a:xfrm>
            <a:prstGeom prst="rect">
              <a:avLst/>
            </a:prstGeom>
            <a:ln w="38100" cap="sq">
              <a:solidFill>
                <a:srgbClr val="0033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 rot="10800000" flipV="1">
              <a:off x="3857684" y="3286124"/>
              <a:ext cx="2000208" cy="128588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16200000" flipV="1">
              <a:off x="3857658" y="3071834"/>
              <a:ext cx="1857388" cy="171446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323850" y="3644900"/>
            <a:ext cx="3095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 Не держи ножницы </a:t>
            </a:r>
          </a:p>
          <a:p>
            <a:r>
              <a:rPr lang="ru-RU" b="1">
                <a:solidFill>
                  <a:schemeClr val="hlink"/>
                </a:solidFill>
              </a:rPr>
              <a:t>    концами вверх.</a:t>
            </a:r>
          </a:p>
        </p:txBody>
      </p:sp>
      <p:grpSp>
        <p:nvGrpSpPr>
          <p:cNvPr id="4" name="Группа 36"/>
          <p:cNvGrpSpPr>
            <a:grpSpLocks/>
          </p:cNvGrpSpPr>
          <p:nvPr/>
        </p:nvGrpSpPr>
        <p:grpSpPr bwMode="auto">
          <a:xfrm>
            <a:off x="5910263" y="4357688"/>
            <a:ext cx="2805112" cy="2286000"/>
            <a:chOff x="5910686" y="4357694"/>
            <a:chExt cx="2804718" cy="2286016"/>
          </a:xfrm>
        </p:grpSpPr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910686" y="4357694"/>
              <a:ext cx="2804718" cy="2214577"/>
            </a:xfrm>
            <a:prstGeom prst="rect">
              <a:avLst/>
            </a:prstGeom>
            <a:ln w="38100" cap="sq">
              <a:solidFill>
                <a:srgbClr val="0033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6179561" y="4607858"/>
              <a:ext cx="2286016" cy="178568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16200000" flipV="1">
              <a:off x="6179571" y="4750724"/>
              <a:ext cx="2143140" cy="1642832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9" name="Rectangle 13"/>
          <p:cNvSpPr>
            <a:spLocks noChangeArrowheads="1"/>
          </p:cNvSpPr>
          <p:nvPr/>
        </p:nvSpPr>
        <p:spPr bwMode="auto">
          <a:xfrm>
            <a:off x="1403350" y="5516563"/>
            <a:ext cx="4032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Не оставляй ножницы </a:t>
            </a:r>
          </a:p>
          <a:p>
            <a:r>
              <a:rPr lang="ru-RU" b="1">
                <a:solidFill>
                  <a:schemeClr val="hlink"/>
                </a:solidFill>
              </a:rPr>
              <a:t>    в раскрытом виде.</a:t>
            </a:r>
          </a:p>
        </p:txBody>
      </p:sp>
      <p:sp>
        <p:nvSpPr>
          <p:cNvPr id="23560" name="Text Box 14"/>
          <p:cNvSpPr txBox="1">
            <a:spLocks noChangeArrowheads="1"/>
          </p:cNvSpPr>
          <p:nvPr/>
        </p:nvSpPr>
        <p:spPr bwMode="auto">
          <a:xfrm>
            <a:off x="2608263" y="157163"/>
            <a:ext cx="5559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</a:rPr>
              <a:t>Правила работы с ножницами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1628775"/>
            <a:ext cx="8208962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319338" y="444500"/>
            <a:ext cx="4605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</a:rPr>
              <a:t>Правила работы с клеем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Алгоритм работы</a:t>
            </a:r>
          </a:p>
        </p:txBody>
      </p:sp>
      <p:pic>
        <p:nvPicPr>
          <p:cNvPr id="21510" name="Picture 6" descr="елочка_1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47813" y="1557338"/>
            <a:ext cx="977900" cy="3168650"/>
          </a:xfrm>
        </p:spPr>
      </p:pic>
      <p:pic>
        <p:nvPicPr>
          <p:cNvPr id="21512" name="Picture 8" descr="елочка_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6100" y="1557338"/>
            <a:ext cx="9779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f4a33f1298a78f3810ec138df4ddcc70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3348038" y="3860800"/>
            <a:ext cx="20589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7000638">
            <a:off x="738981" y="4453732"/>
            <a:ext cx="69532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12" descr="елочка_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92950" y="1341438"/>
            <a:ext cx="9779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672333">
            <a:off x="5867400" y="4076700"/>
            <a:ext cx="10096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accent2"/>
                </a:solidFill>
                <a:latin typeface="Arial" charset="0"/>
              </a:rPr>
              <a:t>Критерии оценивания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1. Умение работать в группе.</a:t>
            </a:r>
          </a:p>
          <a:p>
            <a:endParaRPr lang="ru-RU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2. Симметричность поделки.</a:t>
            </a:r>
          </a:p>
          <a:p>
            <a:endParaRPr lang="ru-RU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3. Аккуратность.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accent2"/>
                </a:solidFill>
                <a:latin typeface="Arial" charset="0"/>
              </a:rPr>
              <a:t>Самостоятельная работа в группе.</a:t>
            </a:r>
          </a:p>
        </p:txBody>
      </p:sp>
      <p:pic>
        <p:nvPicPr>
          <p:cNvPr id="27651" name="Rectangle 3"/>
          <p:cNvPicPr>
            <a:picLocks noGrp="1"/>
          </p:cNvPicPr>
          <p:nvPr>
            <p:ph type="body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900113" y="1268413"/>
            <a:ext cx="6624637" cy="5184775"/>
          </a:xfrm>
          <a:noFill/>
        </p:spPr>
      </p:pic>
      <p:pic>
        <p:nvPicPr>
          <p:cNvPr id="4" name="010 Песня О Ёлочк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01063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3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accent2"/>
                </a:solidFill>
                <a:latin typeface="Arial" charset="0"/>
              </a:rPr>
              <a:t>Рефлексия</a:t>
            </a:r>
          </a:p>
        </p:txBody>
      </p:sp>
      <p:cxnSp>
        <p:nvCxnSpPr>
          <p:cNvPr id="4" name="Соединительная линия уступом 3"/>
          <p:cNvCxnSpPr/>
          <p:nvPr/>
        </p:nvCxnSpPr>
        <p:spPr>
          <a:xfrm rot="10800000" flipV="1">
            <a:off x="4500563" y="4652963"/>
            <a:ext cx="2571750" cy="1214437"/>
          </a:xfrm>
          <a:prstGeom prst="bentConnector3">
            <a:avLst>
              <a:gd name="adj1" fmla="val 50000"/>
            </a:avLst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Соединительная линия уступом 3"/>
          <p:cNvCxnSpPr/>
          <p:nvPr/>
        </p:nvCxnSpPr>
        <p:spPr>
          <a:xfrm rot="10800000" flipV="1">
            <a:off x="5795963" y="3429000"/>
            <a:ext cx="2571750" cy="1214438"/>
          </a:xfrm>
          <a:prstGeom prst="bentConnector3">
            <a:avLst>
              <a:gd name="adj1" fmla="val 50000"/>
            </a:avLst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01" name="Picture 28" descr="http://www.animashka.info/_ph/61/1/778965856.jpg"/>
          <p:cNvPicPr>
            <a:picLocks noChangeAspect="1" noChangeArrowheads="1" noCrop="1"/>
          </p:cNvPicPr>
          <p:nvPr>
            <p:ph type="body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43438" y="4849813"/>
            <a:ext cx="1008062" cy="863600"/>
          </a:xfrm>
          <a:noFill/>
        </p:spPr>
      </p:pic>
      <p:pic>
        <p:nvPicPr>
          <p:cNvPr id="29702" name="Picture 26" descr="http://www.animashka.info/_ph/61/1/702154656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1500" y="3284538"/>
            <a:ext cx="156845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30" descr="http://www.animashka.info/_ph/61/1/686019481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2950" y="2060575"/>
            <a:ext cx="1214438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Text Box 10"/>
          <p:cNvSpPr txBox="1">
            <a:spLocks noChangeArrowheads="1"/>
          </p:cNvSpPr>
          <p:nvPr/>
        </p:nvSpPr>
        <p:spPr bwMode="auto">
          <a:xfrm>
            <a:off x="395288" y="5105400"/>
            <a:ext cx="3097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Мне было трудно. </a:t>
            </a:r>
          </a:p>
          <a:p>
            <a:r>
              <a:rPr lang="ru-RU"/>
              <a:t>Мне нужна помощь.</a:t>
            </a:r>
          </a:p>
        </p:txBody>
      </p:sp>
      <p:sp>
        <p:nvSpPr>
          <p:cNvPr id="29705" name="Text Box 11"/>
          <p:cNvSpPr txBox="1">
            <a:spLocks noChangeArrowheads="1"/>
          </p:cNvSpPr>
          <p:nvPr/>
        </p:nvSpPr>
        <p:spPr bwMode="auto">
          <a:xfrm>
            <a:off x="395288" y="3716338"/>
            <a:ext cx="4537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Я понял, как изготовить ёлочку.</a:t>
            </a:r>
          </a:p>
        </p:txBody>
      </p:sp>
      <p:sp>
        <p:nvSpPr>
          <p:cNvPr id="29706" name="Text Box 12"/>
          <p:cNvSpPr txBox="1">
            <a:spLocks noChangeArrowheads="1"/>
          </p:cNvSpPr>
          <p:nvPr/>
        </p:nvSpPr>
        <p:spPr bwMode="auto">
          <a:xfrm>
            <a:off x="684213" y="263683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Я понял, как изготовить ёлочку и смогу помочь другому.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/>
      <p:bldP spid="29705" grpId="0"/>
      <p:bldP spid="2970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accent2"/>
                </a:solidFill>
                <a:latin typeface="Arial" charset="0"/>
              </a:rPr>
              <a:t>Самооценивание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Arial" charset="0"/>
              <a:buNone/>
            </a:pPr>
            <a:endParaRPr lang="ru-RU" smtClean="0">
              <a:latin typeface="Arial" charset="0"/>
            </a:endParaRPr>
          </a:p>
          <a:p>
            <a:pPr marL="609600" indent="-609600"/>
            <a:endParaRPr lang="ru-RU" smtClean="0">
              <a:latin typeface="Arial" charset="0"/>
            </a:endParaRPr>
          </a:p>
          <a:p>
            <a:pPr marL="609600" indent="-609600"/>
            <a:endParaRPr lang="ru-RU" smtClean="0">
              <a:latin typeface="Arial" charset="0"/>
            </a:endParaRPr>
          </a:p>
          <a:p>
            <a:pPr marL="609600" indent="-609600"/>
            <a:endParaRPr lang="ru-RU" smtClean="0">
              <a:latin typeface="Arial" charset="0"/>
            </a:endParaRPr>
          </a:p>
          <a:p>
            <a:pPr marL="609600" indent="-609600"/>
            <a:endParaRPr lang="ru-RU" smtClean="0">
              <a:latin typeface="Arial" charset="0"/>
            </a:endParaRPr>
          </a:p>
          <a:p>
            <a:pPr marL="609600" indent="-609600"/>
            <a:endParaRPr lang="ru-RU" smtClean="0"/>
          </a:p>
        </p:txBody>
      </p:sp>
      <p:sp>
        <p:nvSpPr>
          <p:cNvPr id="28676" name="Oval 5"/>
          <p:cNvSpPr>
            <a:spLocks noChangeArrowheads="1"/>
          </p:cNvSpPr>
          <p:nvPr/>
        </p:nvSpPr>
        <p:spPr bwMode="auto">
          <a:xfrm>
            <a:off x="827088" y="2060575"/>
            <a:ext cx="914400" cy="914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7" name="Oval 6"/>
          <p:cNvSpPr>
            <a:spLocks noChangeArrowheads="1"/>
          </p:cNvSpPr>
          <p:nvPr/>
        </p:nvSpPr>
        <p:spPr bwMode="auto">
          <a:xfrm>
            <a:off x="827088" y="3213100"/>
            <a:ext cx="914400" cy="914400"/>
          </a:xfrm>
          <a:prstGeom prst="ellipse">
            <a:avLst/>
          </a:prstGeom>
          <a:solidFill>
            <a:srgbClr val="3333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8" name="Oval 7"/>
          <p:cNvSpPr>
            <a:spLocks noChangeArrowheads="1"/>
          </p:cNvSpPr>
          <p:nvPr/>
        </p:nvSpPr>
        <p:spPr bwMode="auto">
          <a:xfrm>
            <a:off x="900113" y="4581525"/>
            <a:ext cx="9144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9" name="Text Box 11"/>
          <p:cNvSpPr txBox="1">
            <a:spLocks noChangeArrowheads="1"/>
          </p:cNvSpPr>
          <p:nvPr/>
        </p:nvSpPr>
        <p:spPr bwMode="auto">
          <a:xfrm>
            <a:off x="2247900" y="2276475"/>
            <a:ext cx="1819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8680" name="Text Box 12"/>
          <p:cNvSpPr txBox="1">
            <a:spLocks noChangeArrowheads="1"/>
          </p:cNvSpPr>
          <p:nvPr/>
        </p:nvSpPr>
        <p:spPr bwMode="auto">
          <a:xfrm>
            <a:off x="2319338" y="2297113"/>
            <a:ext cx="23447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Отлично сработали!</a:t>
            </a:r>
          </a:p>
        </p:txBody>
      </p:sp>
      <p:sp>
        <p:nvSpPr>
          <p:cNvPr id="28681" name="Text Box 13"/>
          <p:cNvSpPr txBox="1">
            <a:spLocks noChangeArrowheads="1"/>
          </p:cNvSpPr>
          <p:nvPr/>
        </p:nvSpPr>
        <p:spPr bwMode="auto">
          <a:xfrm>
            <a:off x="2319338" y="3448050"/>
            <a:ext cx="3756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 нас получилось, но ещё не всё.</a:t>
            </a:r>
          </a:p>
        </p:txBody>
      </p:sp>
      <p:sp>
        <p:nvSpPr>
          <p:cNvPr id="28682" name="Text Box 14"/>
          <p:cNvSpPr txBox="1">
            <a:spLocks noChangeArrowheads="1"/>
          </p:cNvSpPr>
          <p:nvPr/>
        </p:nvSpPr>
        <p:spPr bwMode="auto">
          <a:xfrm>
            <a:off x="2247900" y="4889500"/>
            <a:ext cx="489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Мы будем стараться, и у нас всё получится!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 descr="C:\Documents and Settings\Admin\Рабочий стол\МАМА\картинки для нового года\jelauispolnjel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0"/>
            <a:ext cx="67103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714375" y="642938"/>
            <a:ext cx="7772400" cy="3571875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rgbClr val="0070C0"/>
                </a:solidFill>
                <a:latin typeface="Arial" charset="0"/>
              </a:rPr>
              <a:t>Почему </a:t>
            </a:r>
            <a:r>
              <a:rPr lang="ru-RU" sz="5400" smtClean="0">
                <a:solidFill>
                  <a:srgbClr val="0070C0"/>
                </a:solidFill>
                <a:latin typeface="Zanesennyj" pitchFamily="82" charset="0"/>
              </a:rPr>
              <a:t>ёлка </a:t>
            </a:r>
            <a:r>
              <a:rPr lang="ru-RU" sz="5400" smtClean="0">
                <a:solidFill>
                  <a:srgbClr val="0070C0"/>
                </a:solidFill>
                <a:latin typeface="Arial" charset="0"/>
              </a:rPr>
              <a:t>- </a:t>
            </a:r>
            <a:r>
              <a:rPr lang="ru-RU" sz="5400" smtClean="0">
                <a:solidFill>
                  <a:srgbClr val="0070C0"/>
                </a:solidFill>
                <a:latin typeface="Zanesennyj" pitchFamily="82" charset="0"/>
              </a:rPr>
              <a:t>символ </a:t>
            </a:r>
            <a:br>
              <a:rPr lang="ru-RU" sz="5400" smtClean="0">
                <a:solidFill>
                  <a:srgbClr val="0070C0"/>
                </a:solidFill>
                <a:latin typeface="Zanesennyj" pitchFamily="82" charset="0"/>
              </a:rPr>
            </a:br>
            <a:r>
              <a:rPr lang="ru-RU" sz="5400" smtClean="0">
                <a:solidFill>
                  <a:srgbClr val="0070C0"/>
                </a:solidFill>
                <a:latin typeface="Zanesennyj" pitchFamily="82" charset="0"/>
              </a:rPr>
              <a:t>Нового года</a:t>
            </a:r>
            <a:r>
              <a:rPr lang="ru-RU" sz="5400" smtClean="0">
                <a:solidFill>
                  <a:srgbClr val="0070C0"/>
                </a:solidFill>
                <a:latin typeface="Arial" charset="0"/>
              </a:rPr>
              <a:t>?</a:t>
            </a:r>
            <a:r>
              <a:rPr lang="ru-RU" sz="5400" smtClean="0">
                <a:solidFill>
                  <a:srgbClr val="0070C0"/>
                </a:solidFill>
                <a:latin typeface="Zanesennyj" pitchFamily="82" charset="0"/>
              </a:rPr>
              <a:t/>
            </a:r>
            <a:br>
              <a:rPr lang="ru-RU" sz="5400" smtClean="0">
                <a:solidFill>
                  <a:srgbClr val="0070C0"/>
                </a:solidFill>
                <a:latin typeface="Zanesennyj" pitchFamily="82" charset="0"/>
              </a:rPr>
            </a:br>
            <a:r>
              <a:rPr lang="ru-RU" sz="5400" smtClean="0">
                <a:solidFill>
                  <a:srgbClr val="0070C0"/>
                </a:solidFill>
                <a:latin typeface="Zanesennyj" pitchFamily="82" charset="0"/>
              </a:rPr>
              <a:t> </a:t>
            </a:r>
            <a:r>
              <a:rPr lang="ru-RU" sz="5400" b="1" smtClean="0">
                <a:solidFill>
                  <a:srgbClr val="0070C0"/>
                </a:solidFill>
                <a:latin typeface="Zanesennyj" pitchFamily="82" charset="0"/>
              </a:rPr>
              <a:t/>
            </a:r>
            <a:br>
              <a:rPr lang="ru-RU" sz="5400" b="1" smtClean="0">
                <a:solidFill>
                  <a:srgbClr val="0070C0"/>
                </a:solidFill>
                <a:latin typeface="Zanesennyj" pitchFamily="82" charset="0"/>
              </a:rPr>
            </a:br>
            <a:endParaRPr lang="ru-RU" sz="5400" smtClean="0">
              <a:solidFill>
                <a:srgbClr val="0070C0"/>
              </a:solidFill>
              <a:latin typeface="Zanesennyj" pitchFamily="82" charset="0"/>
            </a:endParaRPr>
          </a:p>
        </p:txBody>
      </p:sp>
      <p:pic>
        <p:nvPicPr>
          <p:cNvPr id="4099" name="Рисунок 5" descr="26.0.novogodnyaya_elochka-6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675" y="2636838"/>
            <a:ext cx="3417888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71625" y="274638"/>
            <a:ext cx="6657975" cy="1143000"/>
          </a:xfrm>
        </p:spPr>
        <p:txBody>
          <a:bodyPr/>
          <a:lstStyle/>
          <a:p>
            <a:r>
              <a:rPr lang="ru-RU" smtClean="0"/>
              <a:t>Чтение с пометами</a:t>
            </a:r>
          </a:p>
        </p:txBody>
      </p:sp>
      <p:grpSp>
        <p:nvGrpSpPr>
          <p:cNvPr id="5123" name="Группа 15"/>
          <p:cNvGrpSpPr>
            <a:grpSpLocks/>
          </p:cNvGrpSpPr>
          <p:nvPr/>
        </p:nvGrpSpPr>
        <p:grpSpPr bwMode="auto">
          <a:xfrm>
            <a:off x="1214438" y="1928813"/>
            <a:ext cx="857250" cy="1108075"/>
            <a:chOff x="1214438" y="1928813"/>
            <a:chExt cx="857250" cy="110807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214438" y="1928813"/>
              <a:ext cx="857250" cy="10715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37" name="TextBox 4"/>
            <p:cNvSpPr txBox="1">
              <a:spLocks noChangeArrowheads="1"/>
            </p:cNvSpPr>
            <p:nvPr/>
          </p:nvSpPr>
          <p:spPr bwMode="auto">
            <a:xfrm>
              <a:off x="1357313" y="1928813"/>
              <a:ext cx="500062" cy="1108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/>
                <a:t>?</a:t>
              </a:r>
            </a:p>
          </p:txBody>
        </p:sp>
      </p:grpSp>
      <p:sp>
        <p:nvSpPr>
          <p:cNvPr id="5124" name="TextBox 7"/>
          <p:cNvSpPr txBox="1">
            <a:spLocks noChangeArrowheads="1"/>
          </p:cNvSpPr>
          <p:nvPr/>
        </p:nvSpPr>
        <p:spPr bwMode="auto">
          <a:xfrm>
            <a:off x="2786063" y="2000250"/>
            <a:ext cx="5572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/>
              <a:t>Нужно узнать</a:t>
            </a:r>
          </a:p>
        </p:txBody>
      </p:sp>
      <p:sp>
        <p:nvSpPr>
          <p:cNvPr id="5125" name="TextBox 8"/>
          <p:cNvSpPr txBox="1">
            <a:spLocks noChangeArrowheads="1"/>
          </p:cNvSpPr>
          <p:nvPr/>
        </p:nvSpPr>
        <p:spPr bwMode="auto">
          <a:xfrm>
            <a:off x="2786063" y="3286125"/>
            <a:ext cx="4286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/>
              <a:t>Уже знаем</a:t>
            </a:r>
          </a:p>
        </p:txBody>
      </p:sp>
      <p:sp>
        <p:nvSpPr>
          <p:cNvPr id="5126" name="TextBox 9"/>
          <p:cNvSpPr txBox="1">
            <a:spLocks noChangeArrowheads="1"/>
          </p:cNvSpPr>
          <p:nvPr/>
        </p:nvSpPr>
        <p:spPr bwMode="auto">
          <a:xfrm>
            <a:off x="2786063" y="4714875"/>
            <a:ext cx="57864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/>
              <a:t>Узнали новое</a:t>
            </a:r>
          </a:p>
        </p:txBody>
      </p:sp>
      <p:grpSp>
        <p:nvGrpSpPr>
          <p:cNvPr id="5127" name="Группа 17"/>
          <p:cNvGrpSpPr>
            <a:grpSpLocks/>
          </p:cNvGrpSpPr>
          <p:nvPr/>
        </p:nvGrpSpPr>
        <p:grpSpPr bwMode="auto">
          <a:xfrm>
            <a:off x="1214438" y="3286125"/>
            <a:ext cx="857250" cy="1071563"/>
            <a:chOff x="1214414" y="3286124"/>
            <a:chExt cx="857250" cy="1071563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214414" y="3286124"/>
              <a:ext cx="857250" cy="10715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5133" name="Группа 16"/>
            <p:cNvGrpSpPr>
              <a:grpSpLocks/>
            </p:cNvGrpSpPr>
            <p:nvPr/>
          </p:nvGrpSpPr>
          <p:grpSpPr bwMode="auto">
            <a:xfrm>
              <a:off x="1428750" y="3571875"/>
              <a:ext cx="428625" cy="500063"/>
              <a:chOff x="1428750" y="3571875"/>
              <a:chExt cx="428625" cy="500063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 rot="16200000" flipH="1">
                <a:off x="1285851" y="3714749"/>
                <a:ext cx="500063" cy="21431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rot="5400000">
                <a:off x="1500163" y="3714750"/>
                <a:ext cx="500063" cy="21431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28" name="Группа 18"/>
          <p:cNvGrpSpPr>
            <a:grpSpLocks/>
          </p:cNvGrpSpPr>
          <p:nvPr/>
        </p:nvGrpSpPr>
        <p:grpSpPr bwMode="auto">
          <a:xfrm>
            <a:off x="1214438" y="4714875"/>
            <a:ext cx="857250" cy="1071563"/>
            <a:chOff x="1214438" y="4714875"/>
            <a:chExt cx="857250" cy="1071563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14438" y="4714875"/>
              <a:ext cx="857250" cy="10715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5400000">
              <a:off x="1322388" y="5249863"/>
              <a:ext cx="642937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1428750" y="5214938"/>
              <a:ext cx="428625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4294967295"/>
          </p:nvPr>
        </p:nvSpPr>
        <p:spPr>
          <a:xfrm>
            <a:off x="3708400" y="476250"/>
            <a:ext cx="4679950" cy="52927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Почему ёлка – символ Нового года? </a:t>
            </a:r>
            <a:endParaRPr lang="ru-RU" sz="240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	Ёлка — это символ Нового года.  Новогодняя ёлка представляет собой хвойное дерево, украшенное гирляндами,</a:t>
            </a:r>
            <a:r>
              <a:rPr lang="ru-RU" smtClean="0">
                <a:latin typeface="Arial" charset="0"/>
              </a:rPr>
              <a:t> </a:t>
            </a:r>
            <a:r>
              <a:rPr lang="ru-RU" sz="2400" smtClean="0">
                <a:latin typeface="Arial" charset="0"/>
              </a:rPr>
              <a:t>игрушками, свечами и сладостями. Устанавливается на время проведения праздника Новый Год</a:t>
            </a:r>
            <a:r>
              <a:rPr lang="ru-RU" smtClean="0">
                <a:latin typeface="Arial" charset="0"/>
              </a:rPr>
              <a:t> </a:t>
            </a:r>
            <a:r>
              <a:rPr lang="ru-RU" sz="2400" smtClean="0">
                <a:latin typeface="Arial" charset="0"/>
              </a:rPr>
              <a:t>в домах или на улице. </a:t>
            </a:r>
          </a:p>
          <a:p>
            <a:endParaRPr lang="ru-RU" sz="2400" b="1" smtClean="0">
              <a:latin typeface="Arial" charset="0"/>
            </a:endParaRPr>
          </a:p>
        </p:txBody>
      </p:sp>
      <p:pic>
        <p:nvPicPr>
          <p:cNvPr id="6147" name="Рисунок 3" descr="elka18.gif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476250"/>
            <a:ext cx="3795713" cy="604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7572375" y="428625"/>
            <a:ext cx="571500" cy="935038"/>
            <a:chOff x="1091974" y="1631189"/>
            <a:chExt cx="979714" cy="136918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14439" y="1928737"/>
              <a:ext cx="857249" cy="107163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55" name="TextBox 4"/>
            <p:cNvSpPr txBox="1">
              <a:spLocks noChangeArrowheads="1"/>
            </p:cNvSpPr>
            <p:nvPr/>
          </p:nvSpPr>
          <p:spPr bwMode="auto">
            <a:xfrm>
              <a:off x="1091974" y="1631189"/>
              <a:ext cx="500062" cy="1108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/>
                <a:t>?</a:t>
              </a:r>
            </a:p>
          </p:txBody>
        </p:sp>
      </p:grpSp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5286375" y="5000625"/>
            <a:ext cx="571500" cy="785813"/>
            <a:chOff x="1214414" y="3286124"/>
            <a:chExt cx="857250" cy="1071563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214414" y="3286124"/>
              <a:ext cx="857250" cy="10715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6151" name="Группа 16"/>
            <p:cNvGrpSpPr>
              <a:grpSpLocks/>
            </p:cNvGrpSpPr>
            <p:nvPr/>
          </p:nvGrpSpPr>
          <p:grpSpPr bwMode="auto">
            <a:xfrm>
              <a:off x="1428750" y="3571875"/>
              <a:ext cx="428625" cy="500063"/>
              <a:chOff x="1428750" y="3571875"/>
              <a:chExt cx="428625" cy="500063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 rot="16200000" flipH="1">
                <a:off x="1285851" y="3714749"/>
                <a:ext cx="500063" cy="21431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rot="5400000">
                <a:off x="1500163" y="3714749"/>
                <a:ext cx="500063" cy="21431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/>
          </p:cNvSpPr>
          <p:nvPr>
            <p:ph type="body" idx="1"/>
          </p:nvPr>
        </p:nvSpPr>
        <p:spPr>
          <a:xfrm>
            <a:off x="3563938" y="1125538"/>
            <a:ext cx="5256212" cy="52562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В Россию обычай отмечать Новый год привёз из Германии император России Пётр</a:t>
            </a:r>
            <a:r>
              <a:rPr lang="en-US" smtClean="0">
                <a:latin typeface="Arial" charset="0"/>
              </a:rPr>
              <a:t> I.</a:t>
            </a:r>
            <a:r>
              <a:rPr lang="ru-RU" smtClean="0">
                <a:latin typeface="Arial" charset="0"/>
              </a:rPr>
              <a:t> Вечная зелень ели была символом вечной жизни.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2060575"/>
            <a:ext cx="32416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5429250" y="4143375"/>
            <a:ext cx="571500" cy="714375"/>
            <a:chOff x="1214438" y="4714875"/>
            <a:chExt cx="857250" cy="1071563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214438" y="4714875"/>
              <a:ext cx="857250" cy="10715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1322784" y="5249466"/>
              <a:ext cx="642938" cy="238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428751" y="5214938"/>
              <a:ext cx="428625" cy="238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4294967295"/>
          </p:nvPr>
        </p:nvSpPr>
        <p:spPr>
          <a:xfrm>
            <a:off x="4427538" y="500063"/>
            <a:ext cx="4287837" cy="607218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7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Когда стали отмечать Новый год в России?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700" b="1" smtClean="0">
                <a:latin typeface="Times New Roman" pitchFamily="18" charset="0"/>
                <a:cs typeface="Times New Roman" pitchFamily="18" charset="0"/>
              </a:rPr>
              <a:t>В Россию обычай отмечать Новый год привёз из германии Пётр </a:t>
            </a:r>
            <a:r>
              <a:rPr lang="en-US" sz="2700" b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700" b="1" smtClean="0">
                <a:latin typeface="Times New Roman" pitchFamily="18" charset="0"/>
                <a:cs typeface="Times New Roman" pitchFamily="18" charset="0"/>
              </a:rPr>
              <a:t>триста лет тому назад. Тогда же было установлено считать началом года 1 января, а не 1 сентября, как было раньше.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655" y="1273825"/>
            <a:ext cx="4048867" cy="4882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8358188" y="571500"/>
            <a:ext cx="571500" cy="1071563"/>
            <a:chOff x="1091972" y="1695805"/>
            <a:chExt cx="979716" cy="130457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14436" y="1929662"/>
              <a:ext cx="857252" cy="107071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02" name="TextBox 4"/>
            <p:cNvSpPr txBox="1">
              <a:spLocks noChangeArrowheads="1"/>
            </p:cNvSpPr>
            <p:nvPr/>
          </p:nvSpPr>
          <p:spPr bwMode="auto">
            <a:xfrm>
              <a:off x="1091972" y="1695805"/>
              <a:ext cx="500061" cy="1108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/>
                <a:t>?</a:t>
              </a:r>
            </a:p>
          </p:txBody>
        </p:sp>
      </p:grpSp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7215188" y="4429125"/>
            <a:ext cx="571500" cy="642938"/>
            <a:chOff x="1214438" y="4714875"/>
            <a:chExt cx="857250" cy="1071563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214438" y="4714875"/>
              <a:ext cx="857250" cy="10715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rot="5400000">
              <a:off x="1322786" y="5249465"/>
              <a:ext cx="642936" cy="238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1428750" y="5214938"/>
              <a:ext cx="428625" cy="264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4294967295"/>
          </p:nvPr>
        </p:nvSpPr>
        <p:spPr>
          <a:xfrm>
            <a:off x="4427538" y="836613"/>
            <a:ext cx="4402137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solidFill>
                  <a:schemeClr val="accent2"/>
                </a:solidFill>
                <a:latin typeface="Arial" charset="0"/>
              </a:rPr>
              <a:t>Для кого был праздник Новый год?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latin typeface="Arial" charset="0"/>
              </a:rPr>
              <a:t>Первые праздники в России были устроены по царскому указу триста лет назад.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latin typeface="Arial" charset="0"/>
              </a:rPr>
              <a:t>Это был праздник лишь для детей из богатых семей. Дети из бедных семей этого праздника не знали до 20 века.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000108"/>
            <a:ext cx="3429025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8286750" y="4429125"/>
            <a:ext cx="642938" cy="785813"/>
            <a:chOff x="1214438" y="4714875"/>
            <a:chExt cx="857250" cy="1071563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14438" y="4714875"/>
              <a:ext cx="857250" cy="10715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1322653" y="5250657"/>
              <a:ext cx="64293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428222" y="5214938"/>
              <a:ext cx="429682" cy="21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8215313" y="785813"/>
            <a:ext cx="642937" cy="928687"/>
            <a:chOff x="1091974" y="1631189"/>
            <a:chExt cx="979714" cy="1369186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215345" y="1928431"/>
              <a:ext cx="856343" cy="107194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223" name="TextBox 4"/>
            <p:cNvSpPr txBox="1">
              <a:spLocks noChangeArrowheads="1"/>
            </p:cNvSpPr>
            <p:nvPr/>
          </p:nvSpPr>
          <p:spPr bwMode="auto">
            <a:xfrm>
              <a:off x="1091974" y="1631189"/>
              <a:ext cx="500062" cy="1108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/>
                <a:t>?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4294967295"/>
          </p:nvPr>
        </p:nvSpPr>
        <p:spPr>
          <a:xfrm>
            <a:off x="2627313" y="836613"/>
            <a:ext cx="4249737" cy="568801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b="1" i="1" smtClean="0">
                <a:solidFill>
                  <a:schemeClr val="accent2"/>
                </a:solidFill>
                <a:latin typeface="Arial" charset="0"/>
              </a:rPr>
              <a:t>Как зовут Деда Мороза в других странах?</a:t>
            </a:r>
            <a:endParaRPr lang="ru-RU" sz="2400" b="1" smtClean="0">
              <a:solidFill>
                <a:schemeClr val="accent2"/>
              </a:solidFill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Австралия, Америка — Санта Клаус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Испания — Папа Ноэль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Камбоджа — Дед Жар 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Финляндия — Йоулупукки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Франция — Пер Ноэль</a:t>
            </a:r>
          </a:p>
        </p:txBody>
      </p:sp>
      <p:pic>
        <p:nvPicPr>
          <p:cNvPr id="10243" name="Picture 3" descr="C:\Documents and Settings\Admin\Рабочий стол\МАМА\картинки для нового года\555853271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708275"/>
            <a:ext cx="25527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3875" y="2060575"/>
            <a:ext cx="2270125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6929438" y="642938"/>
            <a:ext cx="571500" cy="935037"/>
            <a:chOff x="1091974" y="1631189"/>
            <a:chExt cx="979714" cy="136918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214437" y="1928737"/>
              <a:ext cx="857251" cy="107163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268" name="TextBox 4"/>
            <p:cNvSpPr txBox="1">
              <a:spLocks noChangeArrowheads="1"/>
            </p:cNvSpPr>
            <p:nvPr/>
          </p:nvSpPr>
          <p:spPr bwMode="auto">
            <a:xfrm>
              <a:off x="1091974" y="1631189"/>
              <a:ext cx="500062" cy="1108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/>
                <a:t>?</a:t>
              </a:r>
            </a:p>
          </p:txBody>
        </p:sp>
      </p:grpSp>
      <p:grpSp>
        <p:nvGrpSpPr>
          <p:cNvPr id="3" name="Группа 13"/>
          <p:cNvGrpSpPr>
            <a:grpSpLocks/>
          </p:cNvGrpSpPr>
          <p:nvPr/>
        </p:nvGrpSpPr>
        <p:grpSpPr bwMode="auto">
          <a:xfrm>
            <a:off x="6429375" y="3929063"/>
            <a:ext cx="500063" cy="571500"/>
            <a:chOff x="1214438" y="4714875"/>
            <a:chExt cx="857250" cy="1071563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14438" y="4714875"/>
              <a:ext cx="857250" cy="10715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1322954" y="5250657"/>
              <a:ext cx="64293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429431" y="5214938"/>
              <a:ext cx="427263" cy="29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6429375" y="2214563"/>
            <a:ext cx="500063" cy="571500"/>
            <a:chOff x="1214438" y="4714875"/>
            <a:chExt cx="857250" cy="107156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1214438" y="4714875"/>
              <a:ext cx="857250" cy="10715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1322954" y="5250657"/>
              <a:ext cx="64293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429431" y="5214938"/>
              <a:ext cx="427263" cy="29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21"/>
          <p:cNvGrpSpPr>
            <a:grpSpLocks/>
          </p:cNvGrpSpPr>
          <p:nvPr/>
        </p:nvGrpSpPr>
        <p:grpSpPr bwMode="auto">
          <a:xfrm>
            <a:off x="6429375" y="2786063"/>
            <a:ext cx="500063" cy="571500"/>
            <a:chOff x="1214438" y="4714875"/>
            <a:chExt cx="857250" cy="107156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1214438" y="4714875"/>
              <a:ext cx="857250" cy="10715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1322954" y="5250657"/>
              <a:ext cx="64293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1429431" y="5214938"/>
              <a:ext cx="427263" cy="29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25"/>
          <p:cNvGrpSpPr>
            <a:grpSpLocks/>
          </p:cNvGrpSpPr>
          <p:nvPr/>
        </p:nvGrpSpPr>
        <p:grpSpPr bwMode="auto">
          <a:xfrm>
            <a:off x="6429375" y="3357563"/>
            <a:ext cx="500063" cy="571500"/>
            <a:chOff x="1214438" y="4714875"/>
            <a:chExt cx="857250" cy="1071563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1214438" y="4714875"/>
              <a:ext cx="857250" cy="10715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 rot="5400000">
              <a:off x="1322954" y="5250657"/>
              <a:ext cx="64293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1429431" y="5214938"/>
              <a:ext cx="427263" cy="29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29"/>
          <p:cNvGrpSpPr>
            <a:grpSpLocks/>
          </p:cNvGrpSpPr>
          <p:nvPr/>
        </p:nvGrpSpPr>
        <p:grpSpPr bwMode="auto">
          <a:xfrm>
            <a:off x="6429375" y="1571625"/>
            <a:ext cx="500063" cy="642938"/>
            <a:chOff x="1214414" y="3286124"/>
            <a:chExt cx="857250" cy="1071563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1214414" y="3286124"/>
              <a:ext cx="857250" cy="10715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10252" name="Группа 16"/>
            <p:cNvGrpSpPr>
              <a:grpSpLocks/>
            </p:cNvGrpSpPr>
            <p:nvPr/>
          </p:nvGrpSpPr>
          <p:grpSpPr bwMode="auto">
            <a:xfrm>
              <a:off x="1428750" y="3571875"/>
              <a:ext cx="428625" cy="500063"/>
              <a:chOff x="1428750" y="3571875"/>
              <a:chExt cx="428625" cy="500063"/>
            </a:xfrm>
          </p:grpSpPr>
          <p:cxnSp>
            <p:nvCxnSpPr>
              <p:cNvPr id="33" name="Прямая соединительная линия 32"/>
              <p:cNvCxnSpPr/>
              <p:nvPr/>
            </p:nvCxnSpPr>
            <p:spPr>
              <a:xfrm rot="16200000" flipH="1">
                <a:off x="1286872" y="3714409"/>
                <a:ext cx="500063" cy="2149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 rot="5400000">
                <a:off x="1500504" y="3715769"/>
                <a:ext cx="500063" cy="2122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289</Words>
  <Application>Microsoft Office PowerPoint</Application>
  <PresentationFormat>Экран (4:3)</PresentationFormat>
  <Paragraphs>63</Paragraphs>
  <Slides>29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Zanesennyj</vt:lpstr>
      <vt:lpstr>Times New Roman</vt:lpstr>
      <vt:lpstr>Тема Office</vt:lpstr>
      <vt:lpstr>Слайд 1</vt:lpstr>
      <vt:lpstr>Слайд 2</vt:lpstr>
      <vt:lpstr>Почему ёлка - символ  Нового года?   </vt:lpstr>
      <vt:lpstr>Чтение с пометами</vt:lpstr>
      <vt:lpstr>Слайд 5</vt:lpstr>
      <vt:lpstr>Слайд 6</vt:lpstr>
      <vt:lpstr>Слайд 7</vt:lpstr>
      <vt:lpstr>Слайд 8</vt:lpstr>
      <vt:lpstr>Слайд 9</vt:lpstr>
      <vt:lpstr>Физкультминутка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Поделка из цветной бумаги «Ёлочка»</vt:lpstr>
      <vt:lpstr>Материалы и инструменты</vt:lpstr>
      <vt:lpstr>Слайд 22</vt:lpstr>
      <vt:lpstr>Слайд 23</vt:lpstr>
      <vt:lpstr>Алгоритм работы</vt:lpstr>
      <vt:lpstr>Критерии оценивания</vt:lpstr>
      <vt:lpstr>Самостоятельная работа в группе.</vt:lpstr>
      <vt:lpstr>Рефлексия</vt:lpstr>
      <vt:lpstr>Самооценивание</vt:lpstr>
      <vt:lpstr>Слайд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Елка символ  Нового года:  немного из истории  </dc:title>
  <dc:creator>A.Klein</dc:creator>
  <cp:lastModifiedBy>revaz</cp:lastModifiedBy>
  <cp:revision>37</cp:revision>
  <dcterms:created xsi:type="dcterms:W3CDTF">2010-12-18T16:12:02Z</dcterms:created>
  <dcterms:modified xsi:type="dcterms:W3CDTF">2012-06-18T18:29:49Z</dcterms:modified>
</cp:coreProperties>
</file>