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62" r:id="rId2"/>
    <p:sldId id="271" r:id="rId3"/>
    <p:sldId id="256" r:id="rId4"/>
    <p:sldId id="257" r:id="rId5"/>
    <p:sldId id="260" r:id="rId6"/>
    <p:sldId id="259" r:id="rId7"/>
    <p:sldId id="258" r:id="rId8"/>
    <p:sldId id="263" r:id="rId9"/>
    <p:sldId id="264" r:id="rId10"/>
    <p:sldId id="272" r:id="rId11"/>
    <p:sldId id="265" r:id="rId12"/>
    <p:sldId id="273" r:id="rId13"/>
    <p:sldId id="266" r:id="rId14"/>
    <p:sldId id="267" r:id="rId15"/>
    <p:sldId id="261" r:id="rId16"/>
    <p:sldId id="268" r:id="rId17"/>
    <p:sldId id="269" r:id="rId18"/>
    <p:sldId id="270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5EFC7-953A-416B-8107-DCFB615C5088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FE8776-EAF0-4B36-9AC0-B24CF35E60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6411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FE8776-EAF0-4B36-9AC0-B24CF35E6022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E1C942-6180-47F2-9C26-79CF1A95887C}" type="datetimeFigureOut">
              <a:rPr lang="ru-RU" smtClean="0"/>
              <a:pPr/>
              <a:t>28.01.2012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65B84EE-3FA1-4858-99B1-0765E1894F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7-nebo.in.ua/?baa=einstein-cartoons-JXr8fgzX69YXojQ/L/HSD2/vPH8RJUrAb07MNKNUOM5z0wfNU3gdzOStrAev1eBpX05rFyvvSjCvxfkx6Ozz/WLgag==w21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a1vtu.narod.ru/g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dialin.ru/upload/iblock/e08/e08d28295d7ab39f2fb2b3b656f0004b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images.samogo.net/images/31185540_baykal_purest_lake_2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644279"/>
            <a:ext cx="84497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Bookman Old Style" pitchFamily="18" charset="0"/>
              </a:rPr>
              <a:t>Интегрированный урок по математике и географии 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6 класс</a:t>
            </a:r>
            <a:endParaRPr lang="ru-RU" sz="2400" dirty="0"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954916"/>
            <a:ext cx="684674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C00000"/>
                </a:solidFill>
                <a:latin typeface="Bookman Old Style" pitchFamily="18" charset="0"/>
              </a:rPr>
              <a:t>Пропорции </a:t>
            </a:r>
            <a:endParaRPr lang="ru-RU" sz="8000" b="1" dirty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r>
              <a:rPr lang="ru-RU" sz="8000" b="1" dirty="0" smtClean="0">
                <a:solidFill>
                  <a:srgbClr val="C00000"/>
                </a:solidFill>
                <a:latin typeface="Bookman Old Style" pitchFamily="18" charset="0"/>
              </a:rPr>
              <a:t>Байкал</a:t>
            </a:r>
            <a:endParaRPr lang="ru-RU" sz="8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064" y="5328790"/>
            <a:ext cx="8978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Учитель математики: Г.М. Сафронова </a:t>
            </a:r>
            <a:r>
              <a:rPr lang="ru-RU" dirty="0" smtClean="0"/>
              <a:t>              </a:t>
            </a:r>
            <a:r>
              <a:rPr lang="ru-RU" dirty="0" smtClean="0"/>
              <a:t>Учитель географии: А.С. Михалев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48706" y="6165304"/>
            <a:ext cx="3068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ГБОУ СОШ № 430 г. Москвы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1509" y="1268760"/>
            <a:ext cx="6886052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Цели урока:</a:t>
            </a:r>
          </a:p>
          <a:p>
            <a:endParaRPr lang="ru-RU" sz="3200" b="1" dirty="0" smtClean="0"/>
          </a:p>
          <a:p>
            <a:r>
              <a:rPr lang="ru-RU" sz="2800" dirty="0"/>
              <a:t>– </a:t>
            </a:r>
            <a:r>
              <a:rPr lang="ru-RU" sz="2800" dirty="0" smtClean="0"/>
              <a:t>закрепление </a:t>
            </a:r>
            <a:r>
              <a:rPr lang="ru-RU" sz="2800" dirty="0"/>
              <a:t>навыков </a:t>
            </a:r>
            <a:r>
              <a:rPr lang="ru-RU" sz="2800" dirty="0" smtClean="0"/>
              <a:t>работы</a:t>
            </a:r>
          </a:p>
          <a:p>
            <a:r>
              <a:rPr lang="ru-RU" sz="2800" dirty="0" smtClean="0"/>
              <a:t>    с </a:t>
            </a:r>
            <a:r>
              <a:rPr lang="ru-RU" sz="2800" dirty="0"/>
              <a:t>географическими картами различного </a:t>
            </a:r>
            <a:endParaRPr lang="ru-RU" sz="2800" dirty="0" smtClean="0"/>
          </a:p>
          <a:p>
            <a:r>
              <a:rPr lang="ru-RU" sz="2800" dirty="0"/>
              <a:t> </a:t>
            </a:r>
            <a:r>
              <a:rPr lang="ru-RU" sz="2800" dirty="0" smtClean="0"/>
              <a:t>   масштаба </a:t>
            </a:r>
            <a:r>
              <a:rPr lang="ru-RU" sz="2800" dirty="0"/>
              <a:t>и содержания</a:t>
            </a:r>
            <a:r>
              <a:rPr lang="ru-RU" sz="2800" dirty="0" smtClean="0"/>
              <a:t>;</a:t>
            </a:r>
          </a:p>
          <a:p>
            <a:endParaRPr lang="ru-RU" sz="2800" dirty="0" smtClean="0"/>
          </a:p>
          <a:p>
            <a:r>
              <a:rPr lang="ru-RU" sz="2800" dirty="0" smtClean="0"/>
              <a:t>– решение </a:t>
            </a:r>
            <a:r>
              <a:rPr lang="ru-RU" sz="2800" dirty="0"/>
              <a:t>практических расчетных </a:t>
            </a:r>
            <a:r>
              <a:rPr lang="ru-RU" sz="2800" dirty="0" smtClean="0"/>
              <a:t>задач</a:t>
            </a:r>
          </a:p>
          <a:p>
            <a:r>
              <a:rPr lang="ru-RU" sz="2800" dirty="0" smtClean="0"/>
              <a:t>   с помощью пропорций.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3882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0"/>
            <a:ext cx="8215370" cy="378565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  <a:latin typeface="Bookman Old Style" pitchFamily="18" charset="0"/>
              </a:rPr>
              <a:t>Математика – царица  всех  наук.</a:t>
            </a:r>
            <a:endParaRPr lang="ru-RU" sz="8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053" name="Picture 5" descr="C:\Users\User\Pictures\Новая папка (2)\eb71429ce1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786190"/>
            <a:ext cx="2687247" cy="2905132"/>
          </a:xfrm>
          <a:prstGeom prst="rect">
            <a:avLst/>
          </a:prstGeom>
          <a:noFill/>
        </p:spPr>
      </p:pic>
      <p:pic>
        <p:nvPicPr>
          <p:cNvPr id="2055" name="Picture 7" descr="http://www.geofhagopian.net/algeb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214818"/>
            <a:ext cx="2643206" cy="2439279"/>
          </a:xfrm>
          <a:prstGeom prst="rect">
            <a:avLst/>
          </a:prstGeom>
          <a:noFill/>
        </p:spPr>
      </p:pic>
      <p:pic>
        <p:nvPicPr>
          <p:cNvPr id="2059" name="Picture 11" descr="Картинка 21 из 14341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86058"/>
            <a:ext cx="2783656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0"/>
            <a:ext cx="6400800" cy="1600200"/>
          </a:xfrm>
        </p:spPr>
        <p:txBody>
          <a:bodyPr>
            <a:normAutofit fontScale="90000"/>
          </a:bodyPr>
          <a:lstStyle/>
          <a:p>
            <a:r>
              <a:rPr lang="ru-RU" sz="12000" b="1" i="1">
                <a:solidFill>
                  <a:srgbClr val="008000"/>
                </a:solidFill>
              </a:rPr>
              <a:t>Ребус</a:t>
            </a:r>
            <a:r>
              <a:rPr lang="ru-RU" sz="12000" b="1" i="1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447800"/>
            <a:ext cx="8610600" cy="4495800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r>
              <a:rPr lang="ru-RU"/>
              <a:t> </a:t>
            </a: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8E9-9AA7-4C95-AC40-1E082ED94EB8}" type="slidenum">
              <a:rPr lang="ru-RU"/>
              <a:pPr/>
              <a:t>4</a:t>
            </a:fld>
            <a:endParaRPr lang="ru-RU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0" y="0"/>
            <a:ext cx="9144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12000" b="1" i="1">
                <a:solidFill>
                  <a:srgbClr val="CC0000"/>
                </a:solidFill>
                <a:latin typeface="Century Gothic" pitchFamily="34" charset="0"/>
              </a:rPr>
              <a:t>Пропорция</a:t>
            </a:r>
            <a:r>
              <a:rPr lang="ru-RU" sz="12000" b="1" i="1">
                <a:solidFill>
                  <a:schemeClr val="tx2"/>
                </a:solidFill>
                <a:latin typeface="Century Gothic" pitchFamily="34" charset="0"/>
              </a:rPr>
              <a:t> 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81000" y="1828800"/>
            <a:ext cx="8229600" cy="3963988"/>
            <a:chOff x="240" y="1152"/>
            <a:chExt cx="5184" cy="2497"/>
          </a:xfrm>
        </p:grpSpPr>
        <p:pic>
          <p:nvPicPr>
            <p:cNvPr id="6171" name="Picture 27" descr="j02381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1733274">
              <a:off x="1104" y="2640"/>
              <a:ext cx="1720" cy="1009"/>
            </a:xfrm>
            <a:prstGeom prst="rect">
              <a:avLst/>
            </a:prstGeom>
            <a:noFill/>
          </p:spPr>
        </p:pic>
        <p:pic>
          <p:nvPicPr>
            <p:cNvPr id="6172" name="Picture 28" descr="j029097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4" y="2352"/>
              <a:ext cx="1132" cy="1274"/>
            </a:xfrm>
            <a:prstGeom prst="rect">
              <a:avLst/>
            </a:prstGeom>
            <a:noFill/>
          </p:spPr>
        </p:pic>
        <p:sp>
          <p:nvSpPr>
            <p:cNvPr id="6173" name="WordArt 29" descr="Частый вертикальный"/>
            <p:cNvSpPr>
              <a:spLocks noChangeArrowheads="1" noChangeShapeType="1" noTextEdit="1"/>
            </p:cNvSpPr>
            <p:nvPr/>
          </p:nvSpPr>
          <p:spPr bwMode="auto">
            <a:xfrm>
              <a:off x="240" y="2496"/>
              <a:ext cx="768" cy="9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i="1" kern="1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Bookman Old Style"/>
                </a:rPr>
                <a:t>П</a:t>
              </a:r>
            </a:p>
          </p:txBody>
        </p:sp>
        <p:sp>
          <p:nvSpPr>
            <p:cNvPr id="6174" name="WordArt 30" descr="Частый вертикальный"/>
            <p:cNvSpPr>
              <a:spLocks noChangeArrowheads="1" noChangeShapeType="1" noTextEdit="1"/>
            </p:cNvSpPr>
            <p:nvPr/>
          </p:nvSpPr>
          <p:spPr bwMode="auto">
            <a:xfrm>
              <a:off x="3888" y="2208"/>
              <a:ext cx="816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i="1" kern="1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Bookman Old Style"/>
                </a:rPr>
                <a:t>,,,,,</a:t>
              </a:r>
            </a:p>
          </p:txBody>
        </p:sp>
        <p:sp>
          <p:nvSpPr>
            <p:cNvPr id="6175" name="WordArt 31" descr="Частый вертикальный"/>
            <p:cNvSpPr>
              <a:spLocks noChangeArrowheads="1" noChangeShapeType="1" noTextEdit="1"/>
            </p:cNvSpPr>
            <p:nvPr/>
          </p:nvSpPr>
          <p:spPr bwMode="auto">
            <a:xfrm>
              <a:off x="4752" y="2592"/>
              <a:ext cx="672" cy="8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i="1" kern="1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Bookman Old Style"/>
                </a:rPr>
                <a:t>я</a:t>
              </a:r>
            </a:p>
          </p:txBody>
        </p:sp>
        <p:sp>
          <p:nvSpPr>
            <p:cNvPr id="6176" name="WordArt 32" descr="Частый вертикальный"/>
            <p:cNvSpPr>
              <a:spLocks noChangeArrowheads="1" noChangeShapeType="1" noTextEdit="1"/>
            </p:cNvSpPr>
            <p:nvPr/>
          </p:nvSpPr>
          <p:spPr bwMode="auto">
            <a:xfrm>
              <a:off x="1728" y="1920"/>
              <a:ext cx="420" cy="56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i="1" kern="1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Bookman Old Style"/>
                </a:rPr>
                <a:t>т</a:t>
              </a:r>
            </a:p>
          </p:txBody>
        </p:sp>
        <p:sp>
          <p:nvSpPr>
            <p:cNvPr id="6177" name="Line 33"/>
            <p:cNvSpPr>
              <a:spLocks noChangeShapeType="1"/>
            </p:cNvSpPr>
            <p:nvPr/>
          </p:nvSpPr>
          <p:spPr bwMode="auto">
            <a:xfrm>
              <a:off x="1536" y="1920"/>
              <a:ext cx="864" cy="528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178" name="Line 34"/>
            <p:cNvSpPr>
              <a:spLocks noChangeShapeType="1"/>
            </p:cNvSpPr>
            <p:nvPr/>
          </p:nvSpPr>
          <p:spPr bwMode="auto">
            <a:xfrm flipH="1">
              <a:off x="1488" y="1872"/>
              <a:ext cx="864" cy="528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179" name="WordArt 35" descr="Частый вертикальный"/>
            <p:cNvSpPr>
              <a:spLocks noChangeArrowheads="1" noChangeShapeType="1" noTextEdit="1"/>
            </p:cNvSpPr>
            <p:nvPr/>
          </p:nvSpPr>
          <p:spPr bwMode="auto">
            <a:xfrm>
              <a:off x="1776" y="1152"/>
              <a:ext cx="384" cy="65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i="1" kern="10"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Bookman Old Style"/>
                </a:rPr>
                <a:t>р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6" grpId="1"/>
      <p:bldP spid="61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57222" y="0"/>
            <a:ext cx="10001320" cy="19389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Bookman Old Style" pitchFamily="18" charset="0"/>
              </a:rPr>
              <a:t>Математика – царица  всех  наук.</a:t>
            </a:r>
            <a:endParaRPr lang="ru-RU" sz="6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http://a1vtu.narod.ru/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3116"/>
            <a:ext cx="2643206" cy="338900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5857892"/>
            <a:ext cx="5514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КАРЛ  ФРИДРИХ ГАУСС, 1777-1855 </a:t>
            </a:r>
            <a:endParaRPr lang="ru-RU" sz="2800" b="1" dirty="0"/>
          </a:p>
        </p:txBody>
      </p:sp>
      <p:pic>
        <p:nvPicPr>
          <p:cNvPr id="2053" name="Picture 5" descr="C:\Users\User\Pictures\Новая папка (2)\eb71429ce1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429000"/>
            <a:ext cx="2687247" cy="290513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357554" y="2285992"/>
            <a:ext cx="5000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Кто  автор  этих  слов ?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000496" y="3929066"/>
            <a:ext cx="48006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D60093"/>
                </a:solidFill>
              </a:rPr>
              <a:t>Рене</a:t>
            </a:r>
            <a:r>
              <a:rPr lang="ru-RU" sz="2800" b="1" dirty="0">
                <a:solidFill>
                  <a:srgbClr val="0000FF"/>
                </a:solidFill>
              </a:rPr>
              <a:t> </a:t>
            </a:r>
            <a:r>
              <a:rPr lang="ru-RU" sz="2800" b="1" dirty="0">
                <a:solidFill>
                  <a:srgbClr val="D60093"/>
                </a:solidFill>
              </a:rPr>
              <a:t>Декарт </a:t>
            </a:r>
            <a:r>
              <a:rPr lang="ru-RU" sz="2800" b="1" dirty="0">
                <a:solidFill>
                  <a:srgbClr val="0000FF"/>
                </a:solidFill>
              </a:rPr>
              <a:t>(1596-1650) </a:t>
            </a:r>
            <a:r>
              <a:rPr lang="ru-RU" sz="2000" b="1" dirty="0">
                <a:solidFill>
                  <a:srgbClr val="0000FF"/>
                </a:solidFill>
              </a:rPr>
              <a:t>французский философ, естествоиспытатель, математик. Целью Декарта было описание природы при помощи математических законов. </a:t>
            </a:r>
            <a:r>
              <a:rPr lang="ru-RU" sz="2000" b="1" dirty="0">
                <a:solidFill>
                  <a:srgbClr val="D60093"/>
                </a:solidFill>
              </a:rPr>
              <a:t>Автор координатной плоскости</a:t>
            </a:r>
            <a:r>
              <a:rPr lang="ru-RU" sz="2000" b="1" dirty="0">
                <a:solidFill>
                  <a:srgbClr val="0000FF"/>
                </a:solidFill>
              </a:rPr>
              <a:t>, поэтому ее часто называют </a:t>
            </a:r>
            <a:r>
              <a:rPr lang="ru-RU" sz="2000" b="1" dirty="0">
                <a:solidFill>
                  <a:srgbClr val="D60093"/>
                </a:solidFill>
              </a:rPr>
              <a:t>декартовой системой координат. </a:t>
            </a:r>
          </a:p>
        </p:txBody>
      </p:sp>
      <p:pic>
        <p:nvPicPr>
          <p:cNvPr id="14342" name="Picture 6" descr="Рисунок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2746399" cy="3434489"/>
          </a:xfrm>
          <a:prstGeom prst="rect">
            <a:avLst/>
          </a:prstGeom>
          <a:noFill/>
        </p:spPr>
      </p:pic>
      <p:pic>
        <p:nvPicPr>
          <p:cNvPr id="16386" name="Picture 2" descr="http://i006.radikal.ru/1108/41/014aff2683b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214290"/>
            <a:ext cx="2104525" cy="2143140"/>
          </a:xfrm>
          <a:prstGeom prst="rect">
            <a:avLst/>
          </a:prstGeom>
          <a:noFill/>
        </p:spPr>
      </p:pic>
      <p:pic>
        <p:nvPicPr>
          <p:cNvPr id="6" name="Picture 6" descr="рис2"/>
          <p:cNvPicPr>
            <a:picLocks noChangeAspect="1" noChangeArrowheads="1"/>
          </p:cNvPicPr>
          <p:nvPr/>
        </p:nvPicPr>
        <p:blipFill>
          <a:blip r:embed="rId4" cstate="print"/>
          <a:srcRect l="68134" t="4349" r="5373" b="66269"/>
          <a:stretch>
            <a:fillRect/>
          </a:stretch>
        </p:blipFill>
        <p:spPr>
          <a:xfrm>
            <a:off x="714348" y="3929066"/>
            <a:ext cx="2238192" cy="26765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14678" y="2285992"/>
            <a:ext cx="52864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  <a:ea typeface="Cambria Math" pitchFamily="18" charset="0"/>
              </a:rPr>
              <a:t>Кто  из математиков создал  систему  координат  на  плоскости?</a:t>
            </a:r>
            <a:endParaRPr lang="ru-RU" sz="2800" b="1" dirty="0">
              <a:latin typeface="Comic Sans MS" pitchFamily="66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F:\интегрир урок\stock-photo-antique-map-of-lake-baikal-texts-in-russian-461876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857628"/>
            <a:ext cx="1928826" cy="2642999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286116" y="2928934"/>
            <a:ext cx="54292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Леонард  Эйлер     (1707-1783).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5366" name="Picture 6" descr="Картинка 9 из 1909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28604"/>
            <a:ext cx="2555337" cy="350046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571868" y="357166"/>
            <a:ext cx="62151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Comic Sans MS" pitchFamily="66" charset="0"/>
              </a:rPr>
              <a:t>Кто  из  математиков  Российской  академии  наук  принимал  непосредственное  участие  в  создании  карты  России? 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4071942"/>
            <a:ext cx="70723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33CC"/>
                </a:solidFill>
              </a:rPr>
              <a:t>Научная деятельность  Эйлера продолжалась почти 60 лет. Он успешно занимался математикой и механикой, физикой и астрономией. Научное наследие Эйлера поражает совершенно беспрецедентными размерами. Академия занималась изданием трудов Эйлера 47 лет. </a:t>
            </a:r>
            <a:endParaRPr lang="ru-RU" sz="24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34" name="AutoShape 10" descr="data:image/jpeg;base64,/9j/4AAQSkZJRgABAQAAAQABAAD/2wCEAAkGBhQSERUUEhQVFRUWGRgaGRgYGBgaGBgaGBgZGhocFxgaHCYeGBojHB0YHy8gIycpLCwsGiAxNTAqNSYrLCkBCQoKDgwOGg8PGjQkHyQsLCwsLCwsLCwsLCosLCwsLCwsLCwsLCwsLCwsLCwsLCwsLCwpLCwpLCwsLCwsLCwpLP/AABEIAK8BIAMBIgACEQEDEQH/xAAbAAADAQEBAQEAAAAAAAAAAAADBAUCAQYAB//EAEYQAAECBAQDBQYEAggGAgMBAAECEQADITEEEkFRYXGBBSKRofATMrHB0eEGFUJSFPEjQ2JzgpKy0hYlU3KTwiRjMzSiB//EABoBAAIDAQEAAAAAAAAAAAAAAAIDAQQFAAb/xAArEQACAgEDBAIBAwUBAAAAAAABAgARAwQSIRMxQVEicTIUM2FSgZGh8AX/2gAMAwEAAhEDEQA/AP0f8PdmSlYeWTLQTkFShJJvckRSHZMof1aP8iP9sT+wEzfYYYyygIAPtAQcxFcuRqAvvDMxOLcZVSWo7hXVvX36dGPyqX+xP+VP0iPN7UwyVEKlK7qygn2SCkkXyn9TUpeopDi5OMYsuQ9GOVQHu1cV/VW9hxjS5GKrlXIFQQ6VEizm1XD+MdJiM3tXCpQVlFEy0zD3ZL5VOzVqaGgtrGuyu1MLiZns5cvvZAvvIlihEs6E1aYmnPg9HBSZ+f8ApVSShmZCSC5y1cilc1OIgUvD4nSZJZtEMXbdiGdtKhuvTo3+VS/2I/yI+ka/K5X7Ef5E/SFFSMXUCZJFaHKSQGHBrgmr3Z6OdLw2KplmyrihRQgFT6OHGUXLVjpEj9v4hMmYEhEv3QpilD3I2qIjT+0lXQmUoW//ABIcEdLQz+K8Ctc5GYpKhLDkOASFKqAXIfaISJUxAa7q3HJ210rxiBqUU0wnHTswsNKkntJamOSUB/dp+lYbT2g5qiUKH+rR9IQlYg+4oF/iR6EaKXi+oRxYmc7ZENEyupIyuESidHQhi/T+UDmzWS4TKFDT2aH11beJ4nqFAY3JUSQ72toYjpiT1jNfmZoyZYbeWjrpWMz+0lgDKJXMykF68RGMSE8QdvnCs6UoAHQmmnoQYRfUDqOeLnJna04CqZTb+zRXqzxn/iCZtL/8aPp5QeZjArKCktZvXqkJYmUAGANqQQVT4nMzjzOq/Ek+/wDR/wDilf7YwfxPOo3s6bypfm6awm9IwpEM6aeoHVf3Gj+KJ4/6f/il/wC2Oj8Uz90V/wDqR5HLTpCJSTdjeMmXtThBdNPU7qP7l6X2/NVf2f8A45f+2PvzuaHDo4/0aP8AbSJWDNPWsMKqxgemvqR1H9x8/iSe47wpshA/9axwfijEn+sb/Cn6QPC9nKVVjlF/tD/5EQaVtAkIPELc/uDT+I8UqntDzyp+kUOzu0MQo96YXcFmHV6bfCMSezVcofkyG4H5cYW23wIal/JjKMfMf3iRyH0jC+0lZgM5c2txfT00fFMAXJD5zp6+ZhJA8COBPuGONm6TD64tAZ/aq0gkLJVS+w5czCGN7Uaibb/PpAB+ijgu/P16rFXJqE/FeZZTA/5N2jOH7UKVla1VJvqCb1ioMfMz0UWu++nrlCEjAuyl14UZ3pFDI1IZiVtvyi8jLu+M2MSoBgpQ6x538dTFHs9ZJce1lmu5JMXJ1ODR538eTQez5of+slH/AFQxx8TBxk7pdwPbvsJEpOQrJQCwPFT6QxM/FjDMmWFBnoqt+KYjqQcktr+ySX5KW3+rzgcqWkmYkd4OgMDQqI7548ozWyMGImhsG25clfiwKZkXrc255W0jGKx0tZzLkhRcAkkuwsWbR4n4RaRRRAuBwY67eum5c8KcJIoS3FtRD8Db/ie8rZLXkQyp8og5MKlb3qQCzUc8Y7gPxDLlqUmXICO8Ae8z0fZ9T4mFyS/hrv8AGOhMshqaeVvlFjpfzFdUnxLn56f2B+f2gf8AxGa5UJUBSitdjSPOfxqjlKrFTEbV+jXsTHJc5G/evQ+7bUCt4UXBPAjAreTGu2MepUwKUkAMAAC9nJJdm6/GF1JpmUoAgDKNBXWxLhwdK049/iUpcrWTVgCPHLuYmTp5LhbpQaZctWBFyfdBFg0IaiSQI9N1czU3tCWtwFOpTsKpZi7gVzONRs76QZNoEsKWApNcpLlVClqMnzcUh5UpkqJDbNFzSUAZT1lmou7WhieHSDtr8oWUG0j4bXi7UodplanrHyQSdT5w0nBfuN/TR2bhAm1SbVt9o4sJIUxEySDbX0zxkodTAVtQQZcsjY8i8FwcoZxE/wAzrJ4MVxfY4BoWhWb2OoJKhW1BHosVJ90BzvTlWAFRD0ptc9PWkCcpAuGMQZqnl1oILERpKPpFDG9nuSpL2iegmHhgRYiSCDRm5KWhvAy8y0pIuYXTHpuzcAEoB1UAW2PAxDtQkqtmPhLBm0jh5tGVTgLn1xjCJr+6HG+l784plgJbAjA31jqfPWODeNetYkyJ8YQxs4lwAWuTTpDRxFybCJ85RckAt5F+rGK2fIFWpYwYyzXALlgkkAF+NOsblJboLcOeusZlqe5YszWj5JBp8LP61jJWrsTScmqjUnG5U1FnttpGpmMdOcggN8NonYlLBjYeIhH8Q4lXcAUQkoDClPCNbSOcjbfAmbqUGNb8mUpvbMv90RvxLi/adn4kiwmyQOiVViem0b7Uf8txH95K+Bi9mQBDKmBiXE9LjCoIlKBTSUhk8CVOVDwrwg3YiwtyzFRJL0Ay5X08/vA5zKlyU0zCSCA4B/UKA3+0J9j45MstoWcswBLv/wCvoxhPe+bS0VqV5zZwCAczsU1Y0FTSpanWIfbctUmYpSCQFpoWJ7wDMWsfdPjFfF9p/wDTDsQX/bRiwIqdzYcawCekqOYl1AUBoL1BFmJav0gwK5EUfUmzpuUghJZg9XIOtbB6jpDGKxoUS6SlLO9AS9K8Y5OwxTLSSBlQHNCCoVB8jfXYQtIwqnTMmEP+lrNtsaEFzHcgSCojs5QVLUpJCiLglqpISWLXsW5xPw+NUShJlqJD2Di5/bXpGpqibd2oJYDStSfP7Q8icCE93KwZwAzmjXsa3hgYHnzAqoORKJUFzFd6o7wACdqb2fkYJ/CmZ3iRlJYDfiAdDvBcNhityo1fQAAdOH0jaMbkZ3YAJruNeR3MEpAPykOSRxCSUMksA7aFrfE8YdElwKgnxo8JHEh6pAc3elrgQSVOUohbgIcht+J5wzCQt1zF5flUZmyklizlm+sITpKE340o+lGiilas5s1GY357c4Tx8n+kCmpY8HpFguQvxiAgJ+URm9oklgGTxNT4WgkvGlQYS0nmPMmO4XCpIzEPWKSctOA9U8YIKF/I2ZG8nheBJxlKVTIA5vc/y4Q5I7OY0Jp9IPImBnFA+sEmp6P18ond6glbNmD9mU2Jp4wPEJDAG+jfP7xmXNoUgktqaNv6aMrkd5yok12aFPmVTRjlxM3MWxWH7rC406anzrrAk9hpP6u8TwbwhgzAwqcx+nepV6/AxrDIIILhvG4hOLUsDtrvGZMAI3EzknsJAFSS2tOcUUno0ahadj0JootpY9Yts/uVlX1PpsioL+UalzWYMzbtBEtQj0DCeImjM3kPKEOAgLiMW2+JjE3HhNnLGrafWAzsYFABLh9flCypZIY89I1LNCw+NOXCKjahmFSwuIDmCKC1LOKP5wbDy9XcAX2r1jIQSQ9OdqV+UGQh078Qxc7cYQzR+MQE5QLgM3IfEXgaFM71MbUgCmtj08/GOS8O9CWNa7saXpvCEBLSyxAWAnpdVyEmuppr63iR21NJUlLuEg1/xH5NSLZSQ1PWvl5xC7QxSzOWDYFgNABQU5axqf8An4yHLTO12QbAsVeCdpH/AJXif72T8FxxanrbhHe00D8rxR/+yV8FRp6j9szP0/7gnp5kwhEo6exAY295XBjErs2VVlcW5Cx4vT1SKOKT/RyQ39WK7d5Z8In42e6khP6SjKdC5Ys12DjXU8Y881lzN4EbBK0hGv6TQ3pqRX57wLDgBJBLs/FmJBHwIHGNzZ7JepY5mrTSrNcN4wtPC1oKk91SkhgMrUABYkXb4CGrEt3nMdOygIQHzAhlHRnPFg3owbD4IBKRcBJBV+5rceHhCWDkIDLQFPRJB0NM2YHV6HS0OYuekAsmvk+j+N+EcfUkCGlYZLmg8bFvi8cCxVLdBs4Y8hz2gWCxud3BBJrTUDTa0ERPCioFwSalrWFA2tqwYoRZuHKSLMDx5XPDWFfYZ1EA5gBwq3xaHJkgKSHejWNb8WELJnpC9mo7NXbgYW3M4QXsVa6fUgNGUyClwS1OnrTyhmZMSVOVDlxd+uvCMYlOYiwUL6j1S384DtJimGUvMDptUW0vy+0VjjgoFKgzg1ezP5xIVMqxtqTo/S2vWCS5wYhtOPPUQaZWWCyBpRwSCS+agun5iMTZ2YGwHDXnC0nFgzKOQwBpTiLmwgqZblzW/rx+EObKcihbiumEJhc4QGa166nRto6ZzMQ+3nzrSF5hc13jiFlwNBW9eDbwo5iRtEIILuG9oxd73L0HIXgig938Rw4QPIH3Hp+esdoXHl8qQktzzHAECdSAkFmud3P1PONJ4A/CsZlJCVVoLWsxsIZYKL+FfQ0g95Hmd07gPbqIDEv60hbEYHO9S9348uhpFOUgM9r8OMCllk5udNGrrr9Inc3kzgoEXws7uAC+gOlaiPkSO8SBUsQ9qs7cXN4WVMylFGcX+fzh1E5w4oztsXqzQDZWY7TGDEoG4TIxAqCxUSeXlAJSmJzENSjjTbzjM/uEKSXVYhgfK30hdeI7zlDcrCnhCt9cGN6e7kSkpQU+Ui9A9TbXTlGkkhyEtcsdz5RPQjMH7pOgFB9I0cTpXlXz4RAyXO6ddoWbuWc+PSCSsOohJZ7FuHK0CmKzElTcGrXf5eMGznIg0IZi3OLWkRXcgyvqnKICJybMAmAEUc+bMY8z2lIUmcoLuS44g2+kepxGHBAqxIpfQxNx8pK0gEd7nUG17s/yi5izjDkKt5lXJh62MMshBOg8Neka7UDdmYtJoc8qhvZWkJzJqkuHIe+h+0NYxBHZWLcu8yV8FRo6j9sylp+HE9F2jhPaSpLM4Smtd10tC35eZcxz7rc734+uMa7VxRR7DKog+xT/AKlx0YwzJdXdtqHTzBBjPyYkGPefMuLlYuVE3PojvPald68wLVMdnYpsOvQmg/SQpXdDPQV+EZVLqkB7MytjfqPTxjFSg3slWdr6B2BVvx4RRFjvLQ55hJWGypCUjKGsk6314vGpsp9aAOTR9jar+cLYSYr2QF1OQSdCDU+FaxRlMKJqXDsa6vpeJhkxQMwqoK1NT+pmIIrx56RvCYgZz+lQ94EP4AnYHpDClAKzVOhY1bgNRCc8EVBJIAfjyrE3AIlWWcwL2HnQ6ff5xn2AfTz+t4UlYkzEAmo6MXGvKj8uMMgAOAaXobbtp/OOMiYVIHvOC5GnwewgEzDgHu0JFSBZoLOnbHVmN6QsrFvQFibv99WeAPEIC4KYCpnKmerH3jx4UtHJ8wgpAJUon9TkcXHhBFI4hxaz71gOHlFRKyxuG2FXbjSAA8zix7RnD4UpHvOm9WF+VvCkNEgJ7tzrpCyZgar16RydMoGJ0YfSCDERZFzSXI5fesZWkZg7BiOYqDRo0VgBIubUvTWMzEgqSWpmBYg6gi7f2oHzJE5MmMqhUQ2t/QgsqYX/AJV8YOqQSAoE1+YgcuXQ/b5/KE5O8upwKlKSAoAXfhvXybzjQwwFb9Pl61gOGLBtabeTeqR1M8l9vBhT16eG2KiqM6Zg1DuOtOAG/wA457AsBuK69G9Wj5M4PaltdBt1hlKgQ/G8GvMA8SNOk5pbfqQW5Nr1p4iO4adSl/Xrwh3FS65kAO3eBNCB839axKEvMWBYVFQfiAx6QrIhuxGYnFbWjc0Jdzfy6wErS9eWwg8vs8VLqV1yvyBqfKAYvDAB0jKQPLizwo4mqzGrkW6E+SwDuALU8njglpNiLv64xiXJcAjx+0HkSyLM2tWa9yNbUiMaFzQkuyoLMGxcAVA6X/cfVoIoMCpmew2EGlyWHHeFZwJdzQu3KN3TaVcdE95iajUl7A7RuTMdAU9OfgImzJfeXmpQ5T9zUPSOYQLlnRSdodn4VMxLg6f4hCdZpmJ3rHaTUKBtaed7cksR0D3qHvtTyhPFTCeysX/eStdgr6xYx2BWzgvq3SJOMQ3ZmM/vJXwXFrG+7TfUSy7dR9yt2unuYdR/6QHI5ln4QlhlhK38SL3f1pFPtusmSDb2KDT/ALlAdYgJ2h2AjJjo+OIrOCmSx5nqJeL9okBiS5qzci96+rRJxuCmZjlUtzckX5UooWj7suoGW44053q0WEB2AZjR25eTxkZMhYzRRNguCw+AyIdIJqSQXzB2u+rtzhmVIygFiHLklxTjp1/lA8Rg1MwJzh2NR/m1IgUvEJUEH3lke4GoAKvwoL8IXdQrhRiEliQQQ9wW4gvpe0CBK1UCmFSNTUVD36GscGKSUOUqahIAKmu1QKEDTaOZUzO+knuOC1Hb9wPoxwMkkmEXKWlsg7orarVpxvZo5JllRNwGAcj4aUgqsLlUDtS4FOItoR1gInsSDlScxszDbpHX7khfU+Xg1MTcgm4Ds1HIDGApkqBcJU4rv6pBVKJLpOYJ2LuzOx03b6wZJarsK7i9KGxFrPHd+ZLcCoonMFPlrTR2HCMS5hCiGU13s2kOLmANvt65PH3sFVdi9KX4jY61iIqLpxLbkdOlYYRJzWc77hoGvs8VIoeXxGo+UbkLJ0CTqz3FPOO3XInVSlJIDP04xqSHUkMRrbbnD0jN+phsYHNkMQoliDXbK9QeFo4rCE0klLg1SXLity9Re7wAzkuWI5O3TeCzMWl9WoxANf5GBKkBRcAZn96goL8oSwloGHw08HXo59cdYIhb87Bn9CBHDvQih5cYL7LKGSP1J8yBUeMEBZkEwyRW7Bt7MXNY2ubl90A7BwBtc3gP8ElSiSKbXFCxpGsiaDPVxTcigLeEMFCKNmfDBEjvkMLB6Bj58/CGJaAlmIG9dr8doDPxQlnLc2A1rq8KKWVh1WGj3PH7fKOLyQk7Kfvl3DkJuKBmbcO+2kaXLBUxLCrl9GF9W9cYyiYP1MGsPR20hJU3M972I04/WAOQVzDCTWHlZSQVbh7cYZlkBN9X8h4wtNUTz3r4RqWnujka9TDtCLy/2iNaax/3g5mLYnvAiEpuLCTR1cRDf5aCklRbaJs2UUliGjeFTDIPecmY5SqVT63g2FxxT6rCq4EFQcGVfzLMtiRUUJpziR2lK/5bjRrnlnwC4HPWxBg+NH/LsWRZRl+LLtwv5RXyqFQ1LeFtzC5V7SQMmHB1kgf/ANKpEWZKyX9PHoMYh5WHJt7Mf6lRPXISPfFG23Nm9X3jBXVvp8rVyD4m42lTUYlvuJJCTLnf2V1DDWxcbfePU4VIyAkDbeoq/wAo8tOByuO6tHeSb1HxBHh8aGDxsxctKUgOpvO9uA8ohW3N9yMibU+o7PxIQ5BoXAJv51hbsmYQTqCEE/SnIGL6exJSk98E8yX+0YT+H5aEn2Tpeoq46uDf5xd/TmpndScw+IBBS4BUqwoW1L8tYUxuGTLKVjukqyryi4OpoxbpzjmElFM0JUGXwPNq7RaVKBSUqDg6baG3h1isRtMehJkfEhTZVM/DUb3v84+l9m1dqWru401DejBsR2dkKVy8zOSQKku4cpILmo2e1xBMntVISlboILp/UMppm1TdufOBIBMsA0IvhcTKdwoIY2NAas9WBBLiDzMPnBAbISKv3TvlGj+HMvB/yvK6C6gXuARUk111ePk9mS6hAyCxKVKDkBmux+0M4ijyYCbISgZWtUcajhQ21jqU5Syxf9Xr4+iJEv2UwJEwrEwF0qNaUTlJNam0G9pm7rKSElmqTQvQkt8Y4j1BnZuG/bb58YUmS8pc8HbRjQsxbrFOWsGj+I+UYnygXGmr18K9IgrIn0kPV35l/lyj7EuQGqQQWrcF6QphUpDPlZyDvSxLHVtYoJIBAAYO9HavOJHInRT2rnW1DWz+Eaw57zs705/bnGJsshTBNH3IIBJ0awHHaD4dRZgpLtxfjTeFFTcsBhUOb1DA+VecfKXRqP8AQg/brC0ycQxWRQtRmZtrv1jq5jAlRD/UUB8YhjXacBcJiJ4AJJ0LfakRziMxcMxqLZrb7wdeLF+AbQJprxbwicFZdd6ddPWsKZq4EcieZSCwaqJq7nVvDlBZinG70Pm/jEqXPV9BxhqQhVRoddeLfaFlyYeyp8px3WNb6an5QBag1Dl2FfQpDiJNS5Gmher6njGhKSemz+VIEKx7SdyjgwHtlHUUhwTSGANAGZtd/GBqZIOVJzGxNP5c4xhZx916i1tWt4xZwZekfuIz4+oL9Q38aR3SxBudn0G3WBYpAKWLClD9YxOQMoSP1baVfypG8QtKpYsct6uNg8XcWVieDyP9yjlxKBz2kqdIIhRcXJUgTJZLte/xJjz+KV3mBcb7xsYn3i5l5cexqgFlwXhqYf8AlmL4GX/pXAkSc1OsNYkAdm4wDQy/gsfKI1B+BjNP+YlPtJKhIw6j7nskh2NKq2DHrCAWVhRcgAKqAKkPRi9N4rY4Ng5Tayg46m73A2haXKCUgIIDDmGA3jy+oIDmel0/KSRgJL51vRmd+Tto54bQx2EfZqZSCcjtZjUMQbtV9LQ3MSGyJSEA1JsBUEW/dW+3WGsGlIdOYKzAAgJaoqGOvlaLulxlyr1wJR1WUJuT2I6rtErQtTAgA0F6R2WJgUcuYuHD1DaVs/xgsnBlCWCXJ/tMw57w1g1t3iMqQC+Y1Bu7DgR4xZ1LEMKlPAu5eZMwUgmYVKuNeLtrFaWNCDQ8W35RxWHBOZTpJdg9tnFnua8tIXmT1+7Qtq1b1etP5RU2ljcfYSGzhAcks9XFSxo245R3+MzVSlVbEBuAc7eMTvb51EVLXpV6jrrrD+FTlHerzNRwhYPMZZM3nKqENmIB8retoxOkMxIYE3Gv/cLeEZTPJV3bAU408oIVkA1JcGhLi3w5RwYEw6IET7R7MTNk5aOB3SKEHS20LeznJB7yLULKzKyE0vcg+Xgxh59T3mA4/W4Aa8NqllVc6mcbcR4isGrA8SGBETkBCg4JUDZXDgXpGZsxdA1CWzUfp11j7ApypKQo91SxWxDvbkQI+mrqMvdALmjg8gBSkGTA2wSJ2Ut6oGG8bRjCW7zMf1AVuOl9NoDiz+pKq6jhx8vCFZegoC9NONAbltKQgtzUeEFXG5WLmFTkJ5OeLVaCmeSqzGmtOgHh1iTiMznKcx0b1SOSsWRVYI69bws5q4jBhvkRzFzFGZYNa7+TMKPGRL7yTVuJpwoKCNrWFIzIJLO7sGo0YSr9fCtx1e246xDtYFSFFE3EMSo5yKCr06U9CNokkqdm04QCTO9pMKhYGnFvoWrxioiWAL13vX7mAzJsavNc/cbifct/4nUSQmvg/HTeOqxaUglwNy+g9eccmqA4fH7wtiwWBFC4yjRyaPel4BR7kkxiTiHLiUtSeQDnkVAjm0UMHiUEUDOWUGZYNL+mrA1F71vaB4iUR/SI95mI0WK0NqjQ6codjcHiop1MbxQdDhquBTR6aUiaQr3khtNKbwRXawKQACRQqGVZCTsru0O4hdWMBBUCPZ34jd6FjQ0vTSGOlmAj0IRUpWcEvV+DNW3UQMFwbgtb66UjOFK1TCFUoCBsk2etCWfXS8dnnKkltN36wzHxlSKfnE0FKxSnygDvBjx35UibjuzlIJ1Hn8IbwkzvX8/FuMUVKC3F314UDnxjadxgNnsZkopzih3EjYBLOWt9PnHJ4BwGNOuaV5vD+Omy5SClIYl3q76P0+0Swp+zsad1Sv8A2jmbfiLe5KLtyhfU9QnsNc/DyVJIYSxdTVzK0sRvGpf4bXlZ0HbvC/Dg7Uir+Hwo4WVlf3QPNW/SKXsFsGIfVyfhrGS+mRzZmumoZBQniMfhVyVezmM5ZVC73ral7PDfYeEBdRqUm23GNfi+QsTkroaAKbau8J4XtLIgpTQqZlEsNXvYw7BqUxqcRPbtK2fTM7DKOQe/3G5eJeYtKiQd70FxWh4dYdmLUmjZrKTo5oBmP7Qz0HSgidicalKKCqagpJIHAlg3WkMrnAgHQszbXpFNspYxwTaBBT+01hs6Ql2TmSSanQhgwfXiBrQ0yaUhNWAVV9qivCNdodk+0lshwQQoVuRVuGnC0GkEKSmYxJUNdDyF7RJupFAmKiQSStIqGNNa1DcrRSlKF0sQRfUmg3pAVsgBQJAcAjnt1akYEzIoB2BLg7FRPxNOoiBQEmjcoIw6akgObtwsIQxAY0Jr66xQGIcVFbcOu0K4hbUIdz8PWkLYFiAI1SByZP8AZkBheulb6wzJnEUIcP0+2kFLg1Di7j9L6EQFSQoOlVeY6fOFlHQxgIYRDF4dSFZ0zCFOVAXTUMe69SWFYkDGrKylZBLAgtfe5uPnFpKwokG4re/DhE/FYHMlJBLuWy+8NwN6bxxYsLhKApqLiapqGmu/WtvtGWBFVABzUt5caQvJkTAcisqSBcglRrzYEc9YewPZSCXPfOWpUK/QdITu55MsFeOJxIIFGtUbvsNRyhfGLLhKQ6jobMGeHJuBN5bIB0IceDvABhlZwVlPddgl6uGq9hEMRcJBF5OKIWAxD0qHBo5Dgt1jXtlqOXKyBu5oxoAGo7UMNzMMFhiDQuCGcHhv4RyVgCoHMtRLGxytT+zc84Zjybe0XkQN3n0hBAajcmaDrqK/boKQuZS0qOUheneLEdWq7tvBpOEmKuQgcKlubADwMCWs3OC0J8mcgCqg9m1drA7vG0lK1JCFBTKCiXDAC71pWwvFIYcJRlQHYFm5bxuWCFHIg95iSaCjAZR4+FbwQIijMLAelviWhqTJDB3Pz+b8IRTNzKINCNDx0peKsl0tUAMADYa04wzTrdwMxoCKYmSQkttxPDa0T5fZKVqJKVEEkqDsnNdyHqeVPOLM41NiPIPWnqkLTwQSEuGF6MCxqz3tRocRtigd4qScQofxKSG93vClGVSm9dYxjFgBTbNy4beEBlAI94BKg6Vm+Ys7ht3evLSA4qeCkAPUv5erxZ06bsq127xGdtmJr+ok5h2ROZAND96GFFiM4KYywP0k/YHo8bObHvX68TJwPtb7mu0CqamrU9NygctJ/L8YG/VK+KouYqVmTYU+Hr4whiUNgMXxMr4qhHVV8B2io8IyZqYz2fYo/wDjyVd7uoNAHBcqvDU2YoylgJy91RBGhYsWfeAdhp/+LK/u/wDdD02UEy1quyVFncWimw44l4GuZBnJOVGYuQgEk3Jcu8LrkDRnvQWh3Ez3KWAqlPiSo+EYxKGI4nTlGLl4c3NFDwCJLxcrem3zBo0H/DawMyFMSlgk65S7Do3w5Rmeh3ILMWIPH4xjBkJWkWJFX/aPg5s0diba0LKu5P5noDL2MSsLjEGUgMaJagJYpDEEdPOCyACbkh7F22f4wHF4gSiopYD3jUEO4re2h6cYubwQZTCEQv8AHSzlABoX8iBTXQAjeF8f2lKAzZk21LFtCAefox57FdsKRMonuEktr4Gnk0IzcWF0WAATZI41PedXV/CF7gRXmO6ZuzPT9nfidBAGYkORm0caet4f/NELVQggXsW4Ho/oR40gE90hSWNWUAQ1bC/lXhGsmUApKktQZTbzf+UKLFeDG9INyJ7Of2jlBAFmbd/QvEab+IGOXKrMpxQa787mI8nHrTUrKw/ulIzNoxZulOcOS8eiYoHKGAU5cXJDUNXZ+TwTkjzBRB6jiMQmcWWk924Lggk0fWgHw2ENYTsovmzkuDc00tYk8YSk9oKQzELADMGdnceqRXwfb6FXo12+n84Cw3JMJgV7CAx/ZwKKhyNTtuDf5xLwSiKKckUvQtT7x6Bc9MxPdUC9ISl4UgBJCVNqCz8WU9TzhBJuGpFUYFYSwYuKDXn1hdQVWrt61hsofu67FvOOZS1QIAx60Iph5m7mvCHkAG3rpATIBOo520h2VLAoPXqkdzIYiLIwGV1Oa+UNJl005fWOgDiRBJjpSWDliw1f+cEBFs03mbWnrWMhWfXuOw/tcXeoenTWAISFh8xUniwB5sHptG1TS1OkdBq51EkOQG6RVMkJ22bQbttEvBHU31rD07EpAzM/nroIuYKAlXNdzM8EOUtQUG/ABx8YRmzGBUujXOr61esfSMSSCACNqMQGavhE/FzCq9gRSgFLF2cV4xOU3JxCTJuJWFKJU6lsbVSBpSj6U4wvLHjvB+0pgKgkF2BDwCWY9HpV24lsVMHVNuytzxNLlbwOUhi8EnILQ1g5OZBSWuKtx30hzuEXcYhELMFEp4eVSlmLgmlbU3if2ulsDi08ZZ81fUQyZ+XSrM5H3Ywv2rigvA4pgQAZV9feq0Y+ncsj+pr5kCuvuez/AA1/+pJcu8sEedocnoMyWtDkFSVAGpZwQ7dYk9iYsS8Hh836pYHrxEOYTtQGgGZr31MHdTu8idpSjJKJajmUlCQ4cPUtTSkFmIIQ5Jc7vDXa3ZMyetMxCaMmji4J36eMMYns5eUAJOY0uLtz2EZeTE7OxqX1yKqqLnm5S1FRZnU4FgzD6PA8SQnupepfV6N+rdvKmsWpH4dmpZ0psxqHBd6b6eAgWJ/C05XuseoHwvCjgyAcCOGbGzcmQkz2so8Q5F9Gs3Job/ikTEsUJfgWIZgCDY10NKQVf4OxAoQkv/aHpoH/AMGYoF2QR/3VHKIVMw8Q2OAjvEcTgTdQC3szANd2PunTWtIh4kD2gCgwLltRo71rWPVzPwjiz+zopqcISnfgPFqKi0p6fqp4t8ob08hP4wA6KPynnEzWIS9Gva3l5fGK0rsUqqFqI3He8CT0+kMo/wD8+xjgESmcE98k0PBNfKLfZ/4YxEpLLys9gp/OkC2F/ULrJXeQZPYSX7zkbK7obozw3hux5f6X5Bz849H/AMPzBonxrGk9hzR+3xgelk9GCcyHzPPfkyWosBy7bHq8Ly8CQrUEE7MSNrR6tHZU6tEXa/8AOML7BmGrI41ofK8QMD+pHXHkyJI7POZyWGjE+eh0rDE7Au2VSvXnFQdhzHsludPBrwT8lmPTL4n6RPQyf0wRmX+qRlFTArAzCjirj0AY+M0apPgqH5n4fmvZN/3W8o6exVj3ijxPyTEHBlPdYfUxjsZNzDQtUbgDxEaEojUw4vs4gF1J0p3rf5YwMLKH6kDl7QN4JiP02T1O66Ad4MTABudhVjxNh1MYXOKqHu7gkOegJYdY3NlCwnIA2Amf7IwMGFf10sf4ZjjfS8T+nyV2kdXHfJm8+3rlGJq7BwH0pbV4P+XJuJqOoX5dy0cTgg3emod7tM6N3aCOGmyHuJxzoOxg5SWUBdtaUPPQxrIDmLsngRU/ONy8GlmVOSTuy/hkaCTUobKJqQNwF/NGsaGn04U20oZ8xYUIjLkFaaHLSpDOfVYFOlMpnSwGxob0inKRKTaYmzWmfNMYmyJSgr+kSX4L5t7uv1iwcCbaB5ilyvusjiQZ2ACi6W04BzCMyQUqIpv9xwj0KOz0BiJqARdkzL82FIxMwEoqzLnJ5BK2/wBMO0+Z1O3J29xGowKw3IOfUnSJGZNaVofoLkwVEnIwFA9+HE26Q7NEqmWckXHuLo/+GsDXgUH3cQkGn6JlOXdvxjs2Rsh2g0P+/wBScOIINxHMl9q4vQEsA7nn69GAzZr9nYrnJ+KoZxH4cCi5xKD/AIJnnSA9pYZEnAYhAmpmKXkIZKksAS9xxEPPTXDtUxYDnLubt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data:image/jpeg;base64,/9j/4AAQSkZJRgABAQAAAQABAAD/2wCEAAkGBhQSERUUEhQVFRUWGRgaGRgYGBgaGBgaGBgZGhocFxgaHCYeGBojHB0YHy8gIycpLCwsGiAxNTAqNSYrLCkBCQoKDgwOGg8PGjQkHyQsLCwsLCwsLCwsLCosLCwsLCwsLCwsLCwsLCwsLCwsLCwsLCwpLCwpLCwsLCwsLCwpLP/AABEIAK8BIAMBIgACEQEDEQH/xAAbAAADAQEBAQEAAAAAAAAAAAADBAUCAQYAB//EAEYQAAECBAQDBQYEAggGAgMBAAECEQADITEEEkFRYXGBBSKRofATMrHB0eEGFUJSFPEjQ2JzgpKy0hYlU3KTwiRjMzSiB//EABoBAAIDAQEAAAAAAAAAAAAAAAIDAQQFAAb/xAArEQACAgEDBAIBAwUBAAAAAAABAgARAwQSIRMxQVEicTIUM2FSgZGh8AX/2gAMAwEAAhEDEQA/AP0f8PdmSlYeWTLQTkFShJJvckRSHZMof1aP8iP9sT+wEzfYYYyygIAPtAQcxFcuRqAvvDMxOLcZVSWo7hXVvX36dGPyqX+xP+VP0iPN7UwyVEKlK7qygn2SCkkXyn9TUpeopDi5OMYsuQ9GOVQHu1cV/VW9hxjS5GKrlXIFQQ6VEizm1XD+MdJiM3tXCpQVlFEy0zD3ZL5VOzVqaGgtrGuyu1MLiZns5cvvZAvvIlihEs6E1aYmnPg9HBSZ+f8ApVSShmZCSC5y1cilc1OIgUvD4nSZJZtEMXbdiGdtKhuvTo3+VS/2I/yI+ka/K5X7Ef5E/SFFSMXUCZJFaHKSQGHBrgmr3Z6OdLw2KplmyrihRQgFT6OHGUXLVjpEj9v4hMmYEhEv3QpilD3I2qIjT+0lXQmUoW//ABIcEdLQz+K8Ctc5GYpKhLDkOASFKqAXIfaISJUxAa7q3HJ210rxiBqUU0wnHTswsNKkntJamOSUB/dp+lYbT2g5qiUKH+rR9IQlYg+4oF/iR6EaKXi+oRxYmc7ZENEyupIyuESidHQhi/T+UDmzWS4TKFDT2aH11beJ4nqFAY3JUSQ72toYjpiT1jNfmZoyZYbeWjrpWMz+0lgDKJXMykF68RGMSE8QdvnCs6UoAHQmmnoQYRfUDqOeLnJna04CqZTb+zRXqzxn/iCZtL/8aPp5QeZjArKCktZvXqkJYmUAGANqQQVT4nMzjzOq/Ek+/wDR/wDilf7YwfxPOo3s6bypfm6awm9IwpEM6aeoHVf3Gj+KJ4/6f/il/wC2Oj8Uz90V/wDqR5HLTpCJSTdjeMmXtThBdNPU7qP7l6X2/NVf2f8A45f+2PvzuaHDo4/0aP8AbSJWDNPWsMKqxgemvqR1H9x8/iSe47wpshA/9axwfijEn+sb/Cn6QPC9nKVVjlF/tD/5EQaVtAkIPELc/uDT+I8UqntDzyp+kUOzu0MQo96YXcFmHV6bfCMSezVcofkyG4H5cYW23wIal/JjKMfMf3iRyH0jC+0lZgM5c2txfT00fFMAXJD5zp6+ZhJA8COBPuGONm6TD64tAZ/aq0gkLJVS+w5czCGN7Uaibb/PpAB+ijgu/P16rFXJqE/FeZZTA/5N2jOH7UKVla1VJvqCb1ioMfMz0UWu++nrlCEjAuyl14UZ3pFDI1IZiVtvyi8jLu+M2MSoBgpQ6x538dTFHs9ZJce1lmu5JMXJ1ODR538eTQez5of+slH/AFQxx8TBxk7pdwPbvsJEpOQrJQCwPFT6QxM/FjDMmWFBnoqt+KYjqQcktr+ySX5KW3+rzgcqWkmYkd4OgMDQqI7548ozWyMGImhsG25clfiwKZkXrc255W0jGKx0tZzLkhRcAkkuwsWbR4n4RaRRRAuBwY67eum5c8KcJIoS3FtRD8Db/ie8rZLXkQyp8og5MKlb3qQCzUc8Y7gPxDLlqUmXICO8Ae8z0fZ9T4mFyS/hrv8AGOhMshqaeVvlFjpfzFdUnxLn56f2B+f2gf8AxGa5UJUBSitdjSPOfxqjlKrFTEbV+jXsTHJc5G/evQ+7bUCt4UXBPAjAreTGu2MepUwKUkAMAAC9nJJdm6/GF1JpmUoAgDKNBXWxLhwdK049/iUpcrWTVgCPHLuYmTp5LhbpQaZctWBFyfdBFg0IaiSQI9N1czU3tCWtwFOpTsKpZi7gVzONRs76QZNoEsKWApNcpLlVClqMnzcUh5UpkqJDbNFzSUAZT1lmou7WhieHSDtr8oWUG0j4bXi7UodplanrHyQSdT5w0nBfuN/TR2bhAm1SbVt9o4sJIUxEySDbX0zxkodTAVtQQZcsjY8i8FwcoZxE/wAzrJ4MVxfY4BoWhWb2OoJKhW1BHosVJ90BzvTlWAFRD0ptc9PWkCcpAuGMQZqnl1oILERpKPpFDG9nuSpL2iegmHhgRYiSCDRm5KWhvAy8y0pIuYXTHpuzcAEoB1UAW2PAxDtQkqtmPhLBm0jh5tGVTgLn1xjCJr+6HG+l784plgJbAjA31jqfPWODeNetYkyJ8YQxs4lwAWuTTpDRxFybCJ85RckAt5F+rGK2fIFWpYwYyzXALlgkkAF+NOsblJboLcOeusZlqe5YszWj5JBp8LP61jJWrsTScmqjUnG5U1FnttpGpmMdOcggN8NonYlLBjYeIhH8Q4lXcAUQkoDClPCNbSOcjbfAmbqUGNb8mUpvbMv90RvxLi/adn4kiwmyQOiVViem0b7Uf8txH95K+Bi9mQBDKmBiXE9LjCoIlKBTSUhk8CVOVDwrwg3YiwtyzFRJL0Ay5X08/vA5zKlyU0zCSCA4B/UKA3+0J9j45MstoWcswBLv/wCvoxhPe+bS0VqV5zZwCAczsU1Y0FTSpanWIfbctUmYpSCQFpoWJ7wDMWsfdPjFfF9p/wDTDsQX/bRiwIqdzYcawCekqOYl1AUBoL1BFmJav0gwK5EUfUmzpuUghJZg9XIOtbB6jpDGKxoUS6SlLO9AS9K8Y5OwxTLSSBlQHNCCoVB8jfXYQtIwqnTMmEP+lrNtsaEFzHcgSCojs5QVLUpJCiLglqpISWLXsW5xPw+NUShJlqJD2Di5/bXpGpqibd2oJYDStSfP7Q8icCE93KwZwAzmjXsa3hgYHnzAqoORKJUFzFd6o7wACdqb2fkYJ/CmZ3iRlJYDfiAdDvBcNhityo1fQAAdOH0jaMbkZ3YAJruNeR3MEpAPykOSRxCSUMksA7aFrfE8YdElwKgnxo8JHEh6pAc3elrgQSVOUohbgIcht+J5wzCQt1zF5flUZmyklizlm+sITpKE340o+lGiilas5s1GY357c4Tx8n+kCmpY8HpFguQvxiAgJ+URm9oklgGTxNT4WgkvGlQYS0nmPMmO4XCpIzEPWKSctOA9U8YIKF/I2ZG8nheBJxlKVTIA5vc/y4Q5I7OY0Jp9IPImBnFA+sEmp6P18ond6glbNmD9mU2Jp4wPEJDAG+jfP7xmXNoUgktqaNv6aMrkd5yok12aFPmVTRjlxM3MWxWH7rC406anzrrAk9hpP6u8TwbwhgzAwqcx+nepV6/AxrDIIILhvG4hOLUsDtrvGZMAI3EzknsJAFSS2tOcUUno0ahadj0JootpY9Yts/uVlX1PpsioL+UalzWYMzbtBEtQj0DCeImjM3kPKEOAgLiMW2+JjE3HhNnLGrafWAzsYFABLh9flCypZIY89I1LNCw+NOXCKjahmFSwuIDmCKC1LOKP5wbDy9XcAX2r1jIQSQ9OdqV+UGQh078Qxc7cYQzR+MQE5QLgM3IfEXgaFM71MbUgCmtj08/GOS8O9CWNa7saXpvCEBLSyxAWAnpdVyEmuppr63iR21NJUlLuEg1/xH5NSLZSQ1PWvl5xC7QxSzOWDYFgNABQU5axqf8An4yHLTO12QbAsVeCdpH/AJXif72T8FxxanrbhHe00D8rxR/+yV8FRp6j9szP0/7gnp5kwhEo6exAY295XBjErs2VVlcW5Cx4vT1SKOKT/RyQ39WK7d5Z8In42e6khP6SjKdC5Ys12DjXU8Y881lzN4EbBK0hGv6TQ3pqRX57wLDgBJBLs/FmJBHwIHGNzZ7JepY5mrTSrNcN4wtPC1oKk91SkhgMrUABYkXb4CGrEt3nMdOygIQHzAhlHRnPFg3owbD4IBKRcBJBV+5rceHhCWDkIDLQFPRJB0NM2YHV6HS0OYuekAsmvk+j+N+EcfUkCGlYZLmg8bFvi8cCxVLdBs4Y8hz2gWCxud3BBJrTUDTa0ERPCioFwSalrWFA2tqwYoRZuHKSLMDx5XPDWFfYZ1EA5gBwq3xaHJkgKSHejWNb8WELJnpC9mo7NXbgYW3M4QXsVa6fUgNGUyClwS1OnrTyhmZMSVOVDlxd+uvCMYlOYiwUL6j1S384DtJimGUvMDptUW0vy+0VjjgoFKgzg1ezP5xIVMqxtqTo/S2vWCS5wYhtOPPUQaZWWCyBpRwSCS+agun5iMTZ2YGwHDXnC0nFgzKOQwBpTiLmwgqZblzW/rx+EObKcihbiumEJhc4QGa166nRto6ZzMQ+3nzrSF5hc13jiFlwNBW9eDbwo5iRtEIILuG9oxd73L0HIXgig938Rw4QPIH3Hp+esdoXHl8qQktzzHAECdSAkFmud3P1PONJ4A/CsZlJCVVoLWsxsIZYKL+FfQ0g95Hmd07gPbqIDEv60hbEYHO9S9348uhpFOUgM9r8OMCllk5udNGrrr9Inc3kzgoEXws7uAC+gOlaiPkSO8SBUsQ9qs7cXN4WVMylFGcX+fzh1E5w4oztsXqzQDZWY7TGDEoG4TIxAqCxUSeXlAJSmJzENSjjTbzjM/uEKSXVYhgfK30hdeI7zlDcrCnhCt9cGN6e7kSkpQU+Ui9A9TbXTlGkkhyEtcsdz5RPQjMH7pOgFB9I0cTpXlXz4RAyXO6ddoWbuWc+PSCSsOohJZ7FuHK0CmKzElTcGrXf5eMGznIg0IZi3OLWkRXcgyvqnKICJybMAmAEUc+bMY8z2lIUmcoLuS44g2+kepxGHBAqxIpfQxNx8pK0gEd7nUG17s/yi5izjDkKt5lXJh62MMshBOg8Neka7UDdmYtJoc8qhvZWkJzJqkuHIe+h+0NYxBHZWLcu8yV8FRo6j9sylp+HE9F2jhPaSpLM4Smtd10tC35eZcxz7rc734+uMa7VxRR7DKog+xT/AKlx0YwzJdXdtqHTzBBjPyYkGPefMuLlYuVE3PojvPald68wLVMdnYpsOvQmg/SQpXdDPQV+EZVLqkB7MytjfqPTxjFSg3slWdr6B2BVvx4RRFjvLQ55hJWGypCUjKGsk6314vGpsp9aAOTR9jar+cLYSYr2QF1OQSdCDU+FaxRlMKJqXDsa6vpeJhkxQMwqoK1NT+pmIIrx56RvCYgZz+lQ94EP4AnYHpDClAKzVOhY1bgNRCc8EVBJIAfjyrE3AIlWWcwL2HnQ6ff5xn2AfTz+t4UlYkzEAmo6MXGvKj8uMMgAOAaXobbtp/OOMiYVIHvOC5GnwewgEzDgHu0JFSBZoLOnbHVmN6QsrFvQFibv99WeAPEIC4KYCpnKmerH3jx4UtHJ8wgpAJUon9TkcXHhBFI4hxaz71gOHlFRKyxuG2FXbjSAA8zix7RnD4UpHvOm9WF+VvCkNEgJ7tzrpCyZgar16RydMoGJ0YfSCDERZFzSXI5fesZWkZg7BiOYqDRo0VgBIubUvTWMzEgqSWpmBYg6gi7f2oHzJE5MmMqhUQ2t/QgsqYX/AJV8YOqQSAoE1+YgcuXQ/b5/KE5O8upwKlKSAoAXfhvXybzjQwwFb9Pl61gOGLBtabeTeqR1M8l9vBhT16eG2KiqM6Zg1DuOtOAG/wA457AsBuK69G9Wj5M4PaltdBt1hlKgQ/G8GvMA8SNOk5pbfqQW5Nr1p4iO4adSl/Xrwh3FS65kAO3eBNCB839axKEvMWBYVFQfiAx6QrIhuxGYnFbWjc0Jdzfy6wErS9eWwg8vs8VLqV1yvyBqfKAYvDAB0jKQPLizwo4mqzGrkW6E+SwDuALU8njglpNiLv64xiXJcAjx+0HkSyLM2tWa9yNbUiMaFzQkuyoLMGxcAVA6X/cfVoIoMCpmew2EGlyWHHeFZwJdzQu3KN3TaVcdE95iajUl7A7RuTMdAU9OfgImzJfeXmpQ5T9zUPSOYQLlnRSdodn4VMxLg6f4hCdZpmJ3rHaTUKBtaed7cksR0D3qHvtTyhPFTCeysX/eStdgr6xYx2BWzgvq3SJOMQ3ZmM/vJXwXFrG+7TfUSy7dR9yt2unuYdR/6QHI5ln4QlhlhK38SL3f1pFPtusmSDb2KDT/ALlAdYgJ2h2AjJjo+OIrOCmSx5nqJeL9okBiS5qzci96+rRJxuCmZjlUtzckX5UooWj7suoGW44053q0WEB2AZjR25eTxkZMhYzRRNguCw+AyIdIJqSQXzB2u+rtzhmVIygFiHLklxTjp1/lA8Rg1MwJzh2NR/m1IgUvEJUEH3lke4GoAKvwoL8IXdQrhRiEliQQQ9wW4gvpe0CBK1UCmFSNTUVD36GscGKSUOUqahIAKmu1QKEDTaOZUzO+knuOC1Hb9wPoxwMkkmEXKWlsg7orarVpxvZo5JllRNwGAcj4aUgqsLlUDtS4FOItoR1gInsSDlScxszDbpHX7khfU+Xg1MTcgm4Ds1HIDGApkqBcJU4rv6pBVKJLpOYJ2LuzOx03b6wZJarsK7i9KGxFrPHd+ZLcCoonMFPlrTR2HCMS5hCiGU13s2kOLmANvt65PH3sFVdi9KX4jY61iIqLpxLbkdOlYYRJzWc77hoGvs8VIoeXxGo+UbkLJ0CTqz3FPOO3XInVSlJIDP04xqSHUkMRrbbnD0jN+phsYHNkMQoliDXbK9QeFo4rCE0klLg1SXLity9Re7wAzkuWI5O3TeCzMWl9WoxANf5GBKkBRcAZn96goL8oSwloGHw08HXo59cdYIhb87Bn9CBHDvQih5cYL7LKGSP1J8yBUeMEBZkEwyRW7Bt7MXNY2ubl90A7BwBtc3gP8ElSiSKbXFCxpGsiaDPVxTcigLeEMFCKNmfDBEjvkMLB6Bj58/CGJaAlmIG9dr8doDPxQlnLc2A1rq8KKWVh1WGj3PH7fKOLyQk7Kfvl3DkJuKBmbcO+2kaXLBUxLCrl9GF9W9cYyiYP1MGsPR20hJU3M972I04/WAOQVzDCTWHlZSQVbh7cYZlkBN9X8h4wtNUTz3r4RqWnujka9TDtCLy/2iNaax/3g5mLYnvAiEpuLCTR1cRDf5aCklRbaJs2UUliGjeFTDIPecmY5SqVT63g2FxxT6rCq4EFQcGVfzLMtiRUUJpziR2lK/5bjRrnlnwC4HPWxBg+NH/LsWRZRl+LLtwv5RXyqFQ1LeFtzC5V7SQMmHB1kgf/ANKpEWZKyX9PHoMYh5WHJt7Mf6lRPXISPfFG23Nm9X3jBXVvp8rVyD4m42lTUYlvuJJCTLnf2V1DDWxcbfePU4VIyAkDbeoq/wAo8tOByuO6tHeSb1HxBHh8aGDxsxctKUgOpvO9uA8ohW3N9yMibU+o7PxIQ5BoXAJv51hbsmYQTqCEE/SnIGL6exJSk98E8yX+0YT+H5aEn2Tpeoq46uDf5xd/TmpndScw+IBBS4BUqwoW1L8tYUxuGTLKVjukqyryi4OpoxbpzjmElFM0JUGXwPNq7RaVKBSUqDg6baG3h1isRtMehJkfEhTZVM/DUb3v84+l9m1dqWru401DejBsR2dkKVy8zOSQKku4cpILmo2e1xBMntVISlboILp/UMppm1TdufOBIBMsA0IvhcTKdwoIY2NAas9WBBLiDzMPnBAbISKv3TvlGj+HMvB/yvK6C6gXuARUk111ePk9mS6hAyCxKVKDkBmux+0M4ijyYCbISgZWtUcajhQ21jqU5Syxf9Xr4+iJEv2UwJEwrEwF0qNaUTlJNam0G9pm7rKSElmqTQvQkt8Y4j1BnZuG/bb58YUmS8pc8HbRjQsxbrFOWsGj+I+UYnygXGmr18K9IgrIn0kPV35l/lyj7EuQGqQQWrcF6QphUpDPlZyDvSxLHVtYoJIBAAYO9HavOJHInRT2rnW1DWz+Eaw57zs705/bnGJsshTBNH3IIBJ0awHHaD4dRZgpLtxfjTeFFTcsBhUOb1DA+VecfKXRqP8AQg/brC0ycQxWRQtRmZtrv1jq5jAlRD/UUB8YhjXacBcJiJ4AJJ0LfakRziMxcMxqLZrb7wdeLF+AbQJprxbwicFZdd6ddPWsKZq4EcieZSCwaqJq7nVvDlBZinG70Pm/jEqXPV9BxhqQhVRoddeLfaFlyYeyp8px3WNb6an5QBag1Dl2FfQpDiJNS5Gmher6njGhKSemz+VIEKx7SdyjgwHtlHUUhwTSGANAGZtd/GBqZIOVJzGxNP5c4xhZx916i1tWt4xZwZekfuIz4+oL9Q38aR3SxBudn0G3WBYpAKWLClD9YxOQMoSP1baVfypG8QtKpYsct6uNg8XcWVieDyP9yjlxKBz2kqdIIhRcXJUgTJZLte/xJjz+KV3mBcb7xsYn3i5l5cexqgFlwXhqYf8AlmL4GX/pXAkSc1OsNYkAdm4wDQy/gsfKI1B+BjNP+YlPtJKhIw6j7nskh2NKq2DHrCAWVhRcgAKqAKkPRi9N4rY4Ng5Tayg46m73A2haXKCUgIIDDmGA3jy+oIDmel0/KSRgJL51vRmd+Tto54bQx2EfZqZSCcjtZjUMQbtV9LQ3MSGyJSEA1JsBUEW/dW+3WGsGlIdOYKzAAgJaoqGOvlaLulxlyr1wJR1WUJuT2I6rtErQtTAgA0F6R2WJgUcuYuHD1DaVs/xgsnBlCWCXJ/tMw57w1g1t3iMqQC+Y1Bu7DgR4xZ1LEMKlPAu5eZMwUgmYVKuNeLtrFaWNCDQ8W35RxWHBOZTpJdg9tnFnua8tIXmT1+7Qtq1b1etP5RU2ljcfYSGzhAcks9XFSxo245R3+MzVSlVbEBuAc7eMTvb51EVLXpV6jrrrD+FTlHerzNRwhYPMZZM3nKqENmIB8retoxOkMxIYE3Gv/cLeEZTPJV3bAU408oIVkA1JcGhLi3w5RwYEw6IET7R7MTNk5aOB3SKEHS20LeznJB7yLULKzKyE0vcg+Xgxh59T3mA4/W4Aa8NqllVc6mcbcR4isGrA8SGBETkBCg4JUDZXDgXpGZsxdA1CWzUfp11j7ApypKQo91SxWxDvbkQI+mrqMvdALmjg8gBSkGTA2wSJ2Ut6oGG8bRjCW7zMf1AVuOl9NoDiz+pKq6jhx8vCFZegoC9NONAbltKQgtzUeEFXG5WLmFTkJ5OeLVaCmeSqzGmtOgHh1iTiMznKcx0b1SOSsWRVYI69bws5q4jBhvkRzFzFGZYNa7+TMKPGRL7yTVuJpwoKCNrWFIzIJLO7sGo0YSr9fCtx1e246xDtYFSFFE3EMSo5yKCr06U9CNokkqdm04QCTO9pMKhYGnFvoWrxioiWAL13vX7mAzJsavNc/cbifct/4nUSQmvg/HTeOqxaUglwNy+g9eccmqA4fH7wtiwWBFC4yjRyaPel4BR7kkxiTiHLiUtSeQDnkVAjm0UMHiUEUDOWUGZYNL+mrA1F71vaB4iUR/SI95mI0WK0NqjQ6codjcHiop1MbxQdDhquBTR6aUiaQr3khtNKbwRXawKQACRQqGVZCTsru0O4hdWMBBUCPZ34jd6FjQ0vTSGOlmAj0IRUpWcEvV+DNW3UQMFwbgtb66UjOFK1TCFUoCBsk2etCWfXS8dnnKkltN36wzHxlSKfnE0FKxSnygDvBjx35UibjuzlIJ1Hn8IbwkzvX8/FuMUVKC3F314UDnxjadxgNnsZkopzih3EjYBLOWt9PnHJ4BwGNOuaV5vD+Omy5SClIYl3q76P0+0Swp+zsad1Sv8A2jmbfiLe5KLtyhfU9QnsNc/DyVJIYSxdTVzK0sRvGpf4bXlZ0HbvC/Dg7Uir+Hwo4WVlf3QPNW/SKXsFsGIfVyfhrGS+mRzZmumoZBQniMfhVyVezmM5ZVC73ral7PDfYeEBdRqUm23GNfi+QsTkroaAKbau8J4XtLIgpTQqZlEsNXvYw7BqUxqcRPbtK2fTM7DKOQe/3G5eJeYtKiQd70FxWh4dYdmLUmjZrKTo5oBmP7Qz0HSgidicalKKCqagpJIHAlg3WkMrnAgHQszbXpFNspYxwTaBBT+01hs6Ql2TmSSanQhgwfXiBrQ0yaUhNWAVV9qivCNdodk+0lshwQQoVuRVuGnC0GkEKSmYxJUNdDyF7RJupFAmKiQSStIqGNNa1DcrRSlKF0sQRfUmg3pAVsgBQJAcAjnt1akYEzIoB2BLg7FRPxNOoiBQEmjcoIw6akgObtwsIQxAY0Jr66xQGIcVFbcOu0K4hbUIdz8PWkLYFiAI1SByZP8AZkBheulb6wzJnEUIcP0+2kFLg1Di7j9L6EQFSQoOlVeY6fOFlHQxgIYRDF4dSFZ0zCFOVAXTUMe69SWFYkDGrKylZBLAgtfe5uPnFpKwokG4re/DhE/FYHMlJBLuWy+8NwN6bxxYsLhKApqLiapqGmu/WtvtGWBFVABzUt5caQvJkTAcisqSBcglRrzYEc9YewPZSCXPfOWpUK/QdITu55MsFeOJxIIFGtUbvsNRyhfGLLhKQ6jobMGeHJuBN5bIB0IceDvABhlZwVlPddgl6uGq9hEMRcJBF5OKIWAxD0qHBo5Dgt1jXtlqOXKyBu5oxoAGo7UMNzMMFhiDQuCGcHhv4RyVgCoHMtRLGxytT+zc84Zjybe0XkQN3n0hBAajcmaDrqK/boKQuZS0qOUheneLEdWq7tvBpOEmKuQgcKlubADwMCWs3OC0J8mcgCqg9m1drA7vG0lK1JCFBTKCiXDAC71pWwvFIYcJRlQHYFm5bxuWCFHIg95iSaCjAZR4+FbwQIijMLAelviWhqTJDB3Pz+b8IRTNzKINCNDx0peKsl0tUAMADYa04wzTrdwMxoCKYmSQkttxPDa0T5fZKVqJKVEEkqDsnNdyHqeVPOLM41NiPIPWnqkLTwQSEuGF6MCxqz3tRocRtigd4qScQofxKSG93vClGVSm9dYxjFgBTbNy4beEBlAI94BKg6Vm+Ys7ht3evLSA4qeCkAPUv5erxZ06bsq127xGdtmJr+ok5h2ROZAND96GFFiM4KYywP0k/YHo8bObHvX68TJwPtb7mu0CqamrU9NygctJ/L8YG/VK+KouYqVmTYU+Hr4whiUNgMXxMr4qhHVV8B2io8IyZqYz2fYo/wDjyVd7uoNAHBcqvDU2YoylgJy91RBGhYsWfeAdhp/+LK/u/wDdD02UEy1quyVFncWimw44l4GuZBnJOVGYuQgEk3Jcu8LrkDRnvQWh3Ez3KWAqlPiSo+EYxKGI4nTlGLl4c3NFDwCJLxcrem3zBo0H/DawMyFMSlgk65S7Do3w5Rmeh3ILMWIPH4xjBkJWkWJFX/aPg5s0diba0LKu5P5noDL2MSsLjEGUgMaJagJYpDEEdPOCyACbkh7F22f4wHF4gSiopYD3jUEO4re2h6cYubwQZTCEQv8AHSzlABoX8iBTXQAjeF8f2lKAzZk21LFtCAefox57FdsKRMonuEktr4Gnk0IzcWF0WAATZI41PedXV/CF7gRXmO6ZuzPT9nfidBAGYkORm0caet4f/NELVQggXsW4Ho/oR40gE90hSWNWUAQ1bC/lXhGsmUApKktQZTbzf+UKLFeDG9INyJ7Of2jlBAFmbd/QvEab+IGOXKrMpxQa787mI8nHrTUrKw/ulIzNoxZulOcOS8eiYoHKGAU5cXJDUNXZ+TwTkjzBRB6jiMQmcWWk924Lggk0fWgHw2ENYTsovmzkuDc00tYk8YSk9oKQzELADMGdnceqRXwfb6FXo12+n84Cw3JMJgV7CAx/ZwKKhyNTtuDf5xLwSiKKckUvQtT7x6Bc9MxPdUC9ISl4UgBJCVNqCz8WU9TzhBJuGpFUYFYSwYuKDXn1hdQVWrt61hsofu67FvOOZS1QIAx60Iph5m7mvCHkAG3rpATIBOo520h2VLAoPXqkdzIYiLIwGV1Oa+UNJl005fWOgDiRBJjpSWDliw1f+cEBFs03mbWnrWMhWfXuOw/tcXeoenTWAISFh8xUniwB5sHptG1TS1OkdBq51EkOQG6RVMkJ22bQbttEvBHU31rD07EpAzM/nroIuYKAlXNdzM8EOUtQUG/ABx8YRmzGBUujXOr61esfSMSSCACNqMQGavhE/FzCq9gRSgFLF2cV4xOU3JxCTJuJWFKJU6lsbVSBpSj6U4wvLHjvB+0pgKgkF2BDwCWY9HpV24lsVMHVNuytzxNLlbwOUhi8EnILQ1g5OZBSWuKtx30hzuEXcYhELMFEp4eVSlmLgmlbU3if2ulsDi08ZZ81fUQyZ+XSrM5H3Ywv2rigvA4pgQAZV9feq0Y+ncsj+pr5kCuvuez/AA1/+pJcu8sEedocnoMyWtDkFSVAGpZwQ7dYk9iYsS8Hh836pYHrxEOYTtQGgGZr31MHdTu8idpSjJKJajmUlCQ4cPUtTSkFmIIQ5Jc7vDXa3ZMyetMxCaMmji4J36eMMYns5eUAJOY0uLtz2EZeTE7OxqX1yKqqLnm5S1FRZnU4FgzD6PA8SQnupepfV6N+rdvKmsWpH4dmpZ0psxqHBd6b6eAgWJ/C05XuseoHwvCjgyAcCOGbGzcmQkz2so8Q5F9Gs3Job/ikTEsUJfgWIZgCDY10NKQVf4OxAoQkv/aHpoH/AMGYoF2QR/3VHKIVMw8Q2OAjvEcTgTdQC3szANd2PunTWtIh4kD2gCgwLltRo71rWPVzPwjiz+zopqcISnfgPFqKi0p6fqp4t8ob08hP4wA6KPynnEzWIS9Gva3l5fGK0rsUqqFqI3He8CT0+kMo/wD8+xjgESmcE98k0PBNfKLfZ/4YxEpLLys9gp/OkC2F/ULrJXeQZPYSX7zkbK7obozw3hux5f6X5Bz849H/AMPzBonxrGk9hzR+3xgelk9GCcyHzPPfkyWosBy7bHq8Ly8CQrUEE7MSNrR6tHZU6tEXa/8AOML7BmGrI41ofK8QMD+pHXHkyJI7POZyWGjE+eh0rDE7Au2VSvXnFQdhzHsludPBrwT8lmPTL4n6RPQyf0wRmX+qRlFTArAzCjirj0AY+M0apPgqH5n4fmvZN/3W8o6exVj3ijxPyTEHBlPdYfUxjsZNzDQtUbgDxEaEojUw4vs4gF1J0p3rf5YwMLKH6kDl7QN4JiP02T1O66Ad4MTABudhVjxNh1MYXOKqHu7gkOegJYdY3NlCwnIA2Amf7IwMGFf10sf4ZjjfS8T+nyV2kdXHfJm8+3rlGJq7BwH0pbV4P+XJuJqOoX5dy0cTgg3emod7tM6N3aCOGmyHuJxzoOxg5SWUBdtaUPPQxrIDmLsngRU/ONy8GlmVOSTuy/hkaCTUobKJqQNwF/NGsaGn04U20oZ8xYUIjLkFaaHLSpDOfVYFOlMpnSwGxob0inKRKTaYmzWmfNMYmyJSgr+kSX4L5t7uv1iwcCbaB5ilyvusjiQZ2ACi6W04BzCMyQUqIpv9xwj0KOz0BiJqARdkzL82FIxMwEoqzLnJ5BK2/wBMO0+Z1O3J29xGowKw3IOfUnSJGZNaVofoLkwVEnIwFA9+HE26Q7NEqmWckXHuLo/+GsDXgUH3cQkGn6JlOXdvxjs2Rsh2g0P+/wBScOIINxHMl9q4vQEsA7nn69GAzZr9nYrnJ+KoZxH4cCi5xKD/AIJnnSA9pYZEnAYhAmpmKXkIZKksAS9xxEPPTXDtUxYDnLubt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data:image/jpeg;base64,/9j/4AAQSkZJRgABAQAAAQABAAD/2wCEAAkGBhQSERUUEhQVFRUWGRgaGRgYGBgaGBgaGBgZGhocFxgaHCYeGBojHB0YHy8gIycpLCwsGiAxNTAqNSYrLCkBCQoKDgwOGg8PGjQkHyQsLCwsLCwsLCwsLCosLCwsLCwsLCwsLCwsLCwsLCwsLCwsLCwpLCwpLCwsLCwsLCwpLP/AABEIAK8BIAMBIgACEQEDEQH/xAAbAAADAQEBAQEAAAAAAAAAAAADBAUCAQYAB//EAEYQAAECBAQDBQYEAggGAgMBAAECEQADITEEEkFRYXGBBSKRofATMrHB0eEGFUJSFPEjQ2JzgpKy0hYlU3KTwiRjMzSiB//EABoBAAIDAQEAAAAAAAAAAAAAAAIDAQQFAAb/xAArEQACAgEDBAIBAwUBAAAAAAABAgARAwQSIRMxQVEicTIUM2FSgZGh8AX/2gAMAwEAAhEDEQA/AP0f8PdmSlYeWTLQTkFShJJvckRSHZMof1aP8iP9sT+wEzfYYYyygIAPtAQcxFcuRqAvvDMxOLcZVSWo7hXVvX36dGPyqX+xP+VP0iPN7UwyVEKlK7qygn2SCkkXyn9TUpeopDi5OMYsuQ9GOVQHu1cV/VW9hxjS5GKrlXIFQQ6VEizm1XD+MdJiM3tXCpQVlFEy0zD3ZL5VOzVqaGgtrGuyu1MLiZns5cvvZAvvIlihEs6E1aYmnPg9HBSZ+f8ApVSShmZCSC5y1cilc1OIgUvD4nSZJZtEMXbdiGdtKhuvTo3+VS/2I/yI+ka/K5X7Ef5E/SFFSMXUCZJFaHKSQGHBrgmr3Z6OdLw2KplmyrihRQgFT6OHGUXLVjpEj9v4hMmYEhEv3QpilD3I2qIjT+0lXQmUoW//ABIcEdLQz+K8Ctc5GYpKhLDkOASFKqAXIfaISJUxAa7q3HJ210rxiBqUU0wnHTswsNKkntJamOSUB/dp+lYbT2g5qiUKH+rR9IQlYg+4oF/iR6EaKXi+oRxYmc7ZENEyupIyuESidHQhi/T+UDmzWS4TKFDT2aH11beJ4nqFAY3JUSQ72toYjpiT1jNfmZoyZYbeWjrpWMz+0lgDKJXMykF68RGMSE8QdvnCs6UoAHQmmnoQYRfUDqOeLnJna04CqZTb+zRXqzxn/iCZtL/8aPp5QeZjArKCktZvXqkJYmUAGANqQQVT4nMzjzOq/Ek+/wDR/wDilf7YwfxPOo3s6bypfm6awm9IwpEM6aeoHVf3Gj+KJ4/6f/il/wC2Oj8Uz90V/wDqR5HLTpCJSTdjeMmXtThBdNPU7qP7l6X2/NVf2f8A45f+2PvzuaHDo4/0aP8AbSJWDNPWsMKqxgemvqR1H9x8/iSe47wpshA/9axwfijEn+sb/Cn6QPC9nKVVjlF/tD/5EQaVtAkIPELc/uDT+I8UqntDzyp+kUOzu0MQo96YXcFmHV6bfCMSezVcofkyG4H5cYW23wIal/JjKMfMf3iRyH0jC+0lZgM5c2txfT00fFMAXJD5zp6+ZhJA8COBPuGONm6TD64tAZ/aq0gkLJVS+w5czCGN7Uaibb/PpAB+ijgu/P16rFXJqE/FeZZTA/5N2jOH7UKVla1VJvqCb1ioMfMz0UWu++nrlCEjAuyl14UZ3pFDI1IZiVtvyi8jLu+M2MSoBgpQ6x538dTFHs9ZJce1lmu5JMXJ1ODR538eTQez5of+slH/AFQxx8TBxk7pdwPbvsJEpOQrJQCwPFT6QxM/FjDMmWFBnoqt+KYjqQcktr+ySX5KW3+rzgcqWkmYkd4OgMDQqI7548ozWyMGImhsG25clfiwKZkXrc255W0jGKx0tZzLkhRcAkkuwsWbR4n4RaRRRAuBwY67eum5c8KcJIoS3FtRD8Db/ie8rZLXkQyp8og5MKlb3qQCzUc8Y7gPxDLlqUmXICO8Ae8z0fZ9T4mFyS/hrv8AGOhMshqaeVvlFjpfzFdUnxLn56f2B+f2gf8AxGa5UJUBSitdjSPOfxqjlKrFTEbV+jXsTHJc5G/evQ+7bUCt4UXBPAjAreTGu2MepUwKUkAMAAC9nJJdm6/GF1JpmUoAgDKNBXWxLhwdK049/iUpcrWTVgCPHLuYmTp5LhbpQaZctWBFyfdBFg0IaiSQI9N1czU3tCWtwFOpTsKpZi7gVzONRs76QZNoEsKWApNcpLlVClqMnzcUh5UpkqJDbNFzSUAZT1lmou7WhieHSDtr8oWUG0j4bXi7UodplanrHyQSdT5w0nBfuN/TR2bhAm1SbVt9o4sJIUxEySDbX0zxkodTAVtQQZcsjY8i8FwcoZxE/wAzrJ4MVxfY4BoWhWb2OoJKhW1BHosVJ90BzvTlWAFRD0ptc9PWkCcpAuGMQZqnl1oILERpKPpFDG9nuSpL2iegmHhgRYiSCDRm5KWhvAy8y0pIuYXTHpuzcAEoB1UAW2PAxDtQkqtmPhLBm0jh5tGVTgLn1xjCJr+6HG+l784plgJbAjA31jqfPWODeNetYkyJ8YQxs4lwAWuTTpDRxFybCJ85RckAt5F+rGK2fIFWpYwYyzXALlgkkAF+NOsblJboLcOeusZlqe5YszWj5JBp8LP61jJWrsTScmqjUnG5U1FnttpGpmMdOcggN8NonYlLBjYeIhH8Q4lXcAUQkoDClPCNbSOcjbfAmbqUGNb8mUpvbMv90RvxLi/adn4kiwmyQOiVViem0b7Uf8txH95K+Bi9mQBDKmBiXE9LjCoIlKBTSUhk8CVOVDwrwg3YiwtyzFRJL0Ay5X08/vA5zKlyU0zCSCA4B/UKA3+0J9j45MstoWcswBLv/wCvoxhPe+bS0VqV5zZwCAczsU1Y0FTSpanWIfbctUmYpSCQFpoWJ7wDMWsfdPjFfF9p/wDTDsQX/bRiwIqdzYcawCekqOYl1AUBoL1BFmJav0gwK5EUfUmzpuUghJZg9XIOtbB6jpDGKxoUS6SlLO9AS9K8Y5OwxTLSSBlQHNCCoVB8jfXYQtIwqnTMmEP+lrNtsaEFzHcgSCojs5QVLUpJCiLglqpISWLXsW5xPw+NUShJlqJD2Di5/bXpGpqibd2oJYDStSfP7Q8icCE93KwZwAzmjXsa3hgYHnzAqoORKJUFzFd6o7wACdqb2fkYJ/CmZ3iRlJYDfiAdDvBcNhityo1fQAAdOH0jaMbkZ3YAJruNeR3MEpAPykOSRxCSUMksA7aFrfE8YdElwKgnxo8JHEh6pAc3elrgQSVOUohbgIcht+J5wzCQt1zF5flUZmyklizlm+sITpKE340o+lGiilas5s1GY357c4Tx8n+kCmpY8HpFguQvxiAgJ+URm9oklgGTxNT4WgkvGlQYS0nmPMmO4XCpIzEPWKSctOA9U8YIKF/I2ZG8nheBJxlKVTIA5vc/y4Q5I7OY0Jp9IPImBnFA+sEmp6P18ond6glbNmD9mU2Jp4wPEJDAG+jfP7xmXNoUgktqaNv6aMrkd5yok12aFPmVTRjlxM3MWxWH7rC406anzrrAk9hpP6u8TwbwhgzAwqcx+nepV6/AxrDIIILhvG4hOLUsDtrvGZMAI3EzknsJAFSS2tOcUUno0ahadj0JootpY9Yts/uVlX1PpsioL+UalzWYMzbtBEtQj0DCeImjM3kPKEOAgLiMW2+JjE3HhNnLGrafWAzsYFABLh9flCypZIY89I1LNCw+NOXCKjahmFSwuIDmCKC1LOKP5wbDy9XcAX2r1jIQSQ9OdqV+UGQh078Qxc7cYQzR+MQE5QLgM3IfEXgaFM71MbUgCmtj08/GOS8O9CWNa7saXpvCEBLSyxAWAnpdVyEmuppr63iR21NJUlLuEg1/xH5NSLZSQ1PWvl5xC7QxSzOWDYFgNABQU5axqf8An4yHLTO12QbAsVeCdpH/AJXif72T8FxxanrbhHe00D8rxR/+yV8FRp6j9szP0/7gnp5kwhEo6exAY295XBjErs2VVlcW5Cx4vT1SKOKT/RyQ39WK7d5Z8In42e6khP6SjKdC5Ys12DjXU8Y881lzN4EbBK0hGv6TQ3pqRX57wLDgBJBLs/FmJBHwIHGNzZ7JepY5mrTSrNcN4wtPC1oKk91SkhgMrUABYkXb4CGrEt3nMdOygIQHzAhlHRnPFg3owbD4IBKRcBJBV+5rceHhCWDkIDLQFPRJB0NM2YHV6HS0OYuekAsmvk+j+N+EcfUkCGlYZLmg8bFvi8cCxVLdBs4Y8hz2gWCxud3BBJrTUDTa0ERPCioFwSalrWFA2tqwYoRZuHKSLMDx5XPDWFfYZ1EA5gBwq3xaHJkgKSHejWNb8WELJnpC9mo7NXbgYW3M4QXsVa6fUgNGUyClwS1OnrTyhmZMSVOVDlxd+uvCMYlOYiwUL6j1S384DtJimGUvMDptUW0vy+0VjjgoFKgzg1ezP5xIVMqxtqTo/S2vWCS5wYhtOPPUQaZWWCyBpRwSCS+agun5iMTZ2YGwHDXnC0nFgzKOQwBpTiLmwgqZblzW/rx+EObKcihbiumEJhc4QGa166nRto6ZzMQ+3nzrSF5hc13jiFlwNBW9eDbwo5iRtEIILuG9oxd73L0HIXgig938Rw4QPIH3Hp+esdoXHl8qQktzzHAECdSAkFmud3P1PONJ4A/CsZlJCVVoLWsxsIZYKL+FfQ0g95Hmd07gPbqIDEv60hbEYHO9S9348uhpFOUgM9r8OMCllk5udNGrrr9Inc3kzgoEXws7uAC+gOlaiPkSO8SBUsQ9qs7cXN4WVMylFGcX+fzh1E5w4oztsXqzQDZWY7TGDEoG4TIxAqCxUSeXlAJSmJzENSjjTbzjM/uEKSXVYhgfK30hdeI7zlDcrCnhCt9cGN6e7kSkpQU+Ui9A9TbXTlGkkhyEtcsdz5RPQjMH7pOgFB9I0cTpXlXz4RAyXO6ddoWbuWc+PSCSsOohJZ7FuHK0CmKzElTcGrXf5eMGznIg0IZi3OLWkRXcgyvqnKICJybMAmAEUc+bMY8z2lIUmcoLuS44g2+kepxGHBAqxIpfQxNx8pK0gEd7nUG17s/yi5izjDkKt5lXJh62MMshBOg8Neka7UDdmYtJoc8qhvZWkJzJqkuHIe+h+0NYxBHZWLcu8yV8FRo6j9sylp+HE9F2jhPaSpLM4Smtd10tC35eZcxz7rc734+uMa7VxRR7DKog+xT/AKlx0YwzJdXdtqHTzBBjPyYkGPefMuLlYuVE3PojvPald68wLVMdnYpsOvQmg/SQpXdDPQV+EZVLqkB7MytjfqPTxjFSg3slWdr6B2BVvx4RRFjvLQ55hJWGypCUjKGsk6314vGpsp9aAOTR9jar+cLYSYr2QF1OQSdCDU+FaxRlMKJqXDsa6vpeJhkxQMwqoK1NT+pmIIrx56RvCYgZz+lQ94EP4AnYHpDClAKzVOhY1bgNRCc8EVBJIAfjyrE3AIlWWcwL2HnQ6ff5xn2AfTz+t4UlYkzEAmo6MXGvKj8uMMgAOAaXobbtp/OOMiYVIHvOC5GnwewgEzDgHu0JFSBZoLOnbHVmN6QsrFvQFibv99WeAPEIC4KYCpnKmerH3jx4UtHJ8wgpAJUon9TkcXHhBFI4hxaz71gOHlFRKyxuG2FXbjSAA8zix7RnD4UpHvOm9WF+VvCkNEgJ7tzrpCyZgar16RydMoGJ0YfSCDERZFzSXI5fesZWkZg7BiOYqDRo0VgBIubUvTWMzEgqSWpmBYg6gi7f2oHzJE5MmMqhUQ2t/QgsqYX/AJV8YOqQSAoE1+YgcuXQ/b5/KE5O8upwKlKSAoAXfhvXybzjQwwFb9Pl61gOGLBtabeTeqR1M8l9vBhT16eG2KiqM6Zg1DuOtOAG/wA457AsBuK69G9Wj5M4PaltdBt1hlKgQ/G8GvMA8SNOk5pbfqQW5Nr1p4iO4adSl/Xrwh3FS65kAO3eBNCB839axKEvMWBYVFQfiAx6QrIhuxGYnFbWjc0Jdzfy6wErS9eWwg8vs8VLqV1yvyBqfKAYvDAB0jKQPLizwo4mqzGrkW6E+SwDuALU8njglpNiLv64xiXJcAjx+0HkSyLM2tWa9yNbUiMaFzQkuyoLMGxcAVA6X/cfVoIoMCpmew2EGlyWHHeFZwJdzQu3KN3TaVcdE95iajUl7A7RuTMdAU9OfgImzJfeXmpQ5T9zUPSOYQLlnRSdodn4VMxLg6f4hCdZpmJ3rHaTUKBtaed7cksR0D3qHvtTyhPFTCeysX/eStdgr6xYx2BWzgvq3SJOMQ3ZmM/vJXwXFrG+7TfUSy7dR9yt2unuYdR/6QHI5ln4QlhlhK38SL3f1pFPtusmSDb2KDT/ALlAdYgJ2h2AjJjo+OIrOCmSx5nqJeL9okBiS5qzci96+rRJxuCmZjlUtzckX5UooWj7suoGW44053q0WEB2AZjR25eTxkZMhYzRRNguCw+AyIdIJqSQXzB2u+rtzhmVIygFiHLklxTjp1/lA8Rg1MwJzh2NR/m1IgUvEJUEH3lke4GoAKvwoL8IXdQrhRiEliQQQ9wW4gvpe0CBK1UCmFSNTUVD36GscGKSUOUqahIAKmu1QKEDTaOZUzO+knuOC1Hb9wPoxwMkkmEXKWlsg7orarVpxvZo5JllRNwGAcj4aUgqsLlUDtS4FOItoR1gInsSDlScxszDbpHX7khfU+Xg1MTcgm4Ds1HIDGApkqBcJU4rv6pBVKJLpOYJ2LuzOx03b6wZJarsK7i9KGxFrPHd+ZLcCoonMFPlrTR2HCMS5hCiGU13s2kOLmANvt65PH3sFVdi9KX4jY61iIqLpxLbkdOlYYRJzWc77hoGvs8VIoeXxGo+UbkLJ0CTqz3FPOO3XInVSlJIDP04xqSHUkMRrbbnD0jN+phsYHNkMQoliDXbK9QeFo4rCE0klLg1SXLity9Re7wAzkuWI5O3TeCzMWl9WoxANf5GBKkBRcAZn96goL8oSwloGHw08HXo59cdYIhb87Bn9CBHDvQih5cYL7LKGSP1J8yBUeMEBZkEwyRW7Bt7MXNY2ubl90A7BwBtc3gP8ElSiSKbXFCxpGsiaDPVxTcigLeEMFCKNmfDBEjvkMLB6Bj58/CGJaAlmIG9dr8doDPxQlnLc2A1rq8KKWVh1WGj3PH7fKOLyQk7Kfvl3DkJuKBmbcO+2kaXLBUxLCrl9GF9W9cYyiYP1MGsPR20hJU3M972I04/WAOQVzDCTWHlZSQVbh7cYZlkBN9X8h4wtNUTz3r4RqWnujka9TDtCLy/2iNaax/3g5mLYnvAiEpuLCTR1cRDf5aCklRbaJs2UUliGjeFTDIPecmY5SqVT63g2FxxT6rCq4EFQcGVfzLMtiRUUJpziR2lK/5bjRrnlnwC4HPWxBg+NH/LsWRZRl+LLtwv5RXyqFQ1LeFtzC5V7SQMmHB1kgf/ANKpEWZKyX9PHoMYh5WHJt7Mf6lRPXISPfFG23Nm9X3jBXVvp8rVyD4m42lTUYlvuJJCTLnf2V1DDWxcbfePU4VIyAkDbeoq/wAo8tOByuO6tHeSb1HxBHh8aGDxsxctKUgOpvO9uA8ohW3N9yMibU+o7PxIQ5BoXAJv51hbsmYQTqCEE/SnIGL6exJSk98E8yX+0YT+H5aEn2Tpeoq46uDf5xd/TmpndScw+IBBS4BUqwoW1L8tYUxuGTLKVjukqyryi4OpoxbpzjmElFM0JUGXwPNq7RaVKBSUqDg6baG3h1isRtMehJkfEhTZVM/DUb3v84+l9m1dqWru401DejBsR2dkKVy8zOSQKku4cpILmo2e1xBMntVISlboILp/UMppm1TdufOBIBMsA0IvhcTKdwoIY2NAas9WBBLiDzMPnBAbISKv3TvlGj+HMvB/yvK6C6gXuARUk111ePk9mS6hAyCxKVKDkBmux+0M4ijyYCbISgZWtUcajhQ21jqU5Syxf9Xr4+iJEv2UwJEwrEwF0qNaUTlJNam0G9pm7rKSElmqTQvQkt8Y4j1BnZuG/bb58YUmS8pc8HbRjQsxbrFOWsGj+I+UYnygXGmr18K9IgrIn0kPV35l/lyj7EuQGqQQWrcF6QphUpDPlZyDvSxLHVtYoJIBAAYO9HavOJHInRT2rnW1DWz+Eaw57zs705/bnGJsshTBNH3IIBJ0awHHaD4dRZgpLtxfjTeFFTcsBhUOb1DA+VecfKXRqP8AQg/brC0ycQxWRQtRmZtrv1jq5jAlRD/UUB8YhjXacBcJiJ4AJJ0LfakRziMxcMxqLZrb7wdeLF+AbQJprxbwicFZdd6ddPWsKZq4EcieZSCwaqJq7nVvDlBZinG70Pm/jEqXPV9BxhqQhVRoddeLfaFlyYeyp8px3WNb6an5QBag1Dl2FfQpDiJNS5Gmher6njGhKSemz+VIEKx7SdyjgwHtlHUUhwTSGANAGZtd/GBqZIOVJzGxNP5c4xhZx916i1tWt4xZwZekfuIz4+oL9Q38aR3SxBudn0G3WBYpAKWLClD9YxOQMoSP1baVfypG8QtKpYsct6uNg8XcWVieDyP9yjlxKBz2kqdIIhRcXJUgTJZLte/xJjz+KV3mBcb7xsYn3i5l5cexqgFlwXhqYf8AlmL4GX/pXAkSc1OsNYkAdm4wDQy/gsfKI1B+BjNP+YlPtJKhIw6j7nskh2NKq2DHrCAWVhRcgAKqAKkPRi9N4rY4Ng5Tayg46m73A2haXKCUgIIDDmGA3jy+oIDmel0/KSRgJL51vRmd+Tto54bQx2EfZqZSCcjtZjUMQbtV9LQ3MSGyJSEA1JsBUEW/dW+3WGsGlIdOYKzAAgJaoqGOvlaLulxlyr1wJR1WUJuT2I6rtErQtTAgA0F6R2WJgUcuYuHD1DaVs/xgsnBlCWCXJ/tMw57w1g1t3iMqQC+Y1Bu7DgR4xZ1LEMKlPAu5eZMwUgmYVKuNeLtrFaWNCDQ8W35RxWHBOZTpJdg9tnFnua8tIXmT1+7Qtq1b1etP5RU2ljcfYSGzhAcks9XFSxo245R3+MzVSlVbEBuAc7eMTvb51EVLXpV6jrrrD+FTlHerzNRwhYPMZZM3nKqENmIB8retoxOkMxIYE3Gv/cLeEZTPJV3bAU408oIVkA1JcGhLi3w5RwYEw6IET7R7MTNk5aOB3SKEHS20LeznJB7yLULKzKyE0vcg+Xgxh59T3mA4/W4Aa8NqllVc6mcbcR4isGrA8SGBETkBCg4JUDZXDgXpGZsxdA1CWzUfp11j7ApypKQo91SxWxDvbkQI+mrqMvdALmjg8gBSkGTA2wSJ2Ut6oGG8bRjCW7zMf1AVuOl9NoDiz+pKq6jhx8vCFZegoC9NONAbltKQgtzUeEFXG5WLmFTkJ5OeLVaCmeSqzGmtOgHh1iTiMznKcx0b1SOSsWRVYI69bws5q4jBhvkRzFzFGZYNa7+TMKPGRL7yTVuJpwoKCNrWFIzIJLO7sGo0YSr9fCtx1e246xDtYFSFFE3EMSo5yKCr06U9CNokkqdm04QCTO9pMKhYGnFvoWrxioiWAL13vX7mAzJsavNc/cbifct/4nUSQmvg/HTeOqxaUglwNy+g9eccmqA4fH7wtiwWBFC4yjRyaPel4BR7kkxiTiHLiUtSeQDnkVAjm0UMHiUEUDOWUGZYNL+mrA1F71vaB4iUR/SI95mI0WK0NqjQ6codjcHiop1MbxQdDhquBTR6aUiaQr3khtNKbwRXawKQACRQqGVZCTsru0O4hdWMBBUCPZ34jd6FjQ0vTSGOlmAj0IRUpWcEvV+DNW3UQMFwbgtb66UjOFK1TCFUoCBsk2etCWfXS8dnnKkltN36wzHxlSKfnE0FKxSnygDvBjx35UibjuzlIJ1Hn8IbwkzvX8/FuMUVKC3F314UDnxjadxgNnsZkopzih3EjYBLOWt9PnHJ4BwGNOuaV5vD+Omy5SClIYl3q76P0+0Swp+zsad1Sv8A2jmbfiLe5KLtyhfU9QnsNc/DyVJIYSxdTVzK0sRvGpf4bXlZ0HbvC/Dg7Uir+Hwo4WVlf3QPNW/SKXsFsGIfVyfhrGS+mRzZmumoZBQniMfhVyVezmM5ZVC73ral7PDfYeEBdRqUm23GNfi+QsTkroaAKbau8J4XtLIgpTQqZlEsNXvYw7BqUxqcRPbtK2fTM7DKOQe/3G5eJeYtKiQd70FxWh4dYdmLUmjZrKTo5oBmP7Qz0HSgidicalKKCqagpJIHAlg3WkMrnAgHQszbXpFNspYxwTaBBT+01hs6Ql2TmSSanQhgwfXiBrQ0yaUhNWAVV9qivCNdodk+0lshwQQoVuRVuGnC0GkEKSmYxJUNdDyF7RJupFAmKiQSStIqGNNa1DcrRSlKF0sQRfUmg3pAVsgBQJAcAjnt1akYEzIoB2BLg7FRPxNOoiBQEmjcoIw6akgObtwsIQxAY0Jr66xQGIcVFbcOu0K4hbUIdz8PWkLYFiAI1SByZP8AZkBheulb6wzJnEUIcP0+2kFLg1Di7j9L6EQFSQoOlVeY6fOFlHQxgIYRDF4dSFZ0zCFOVAXTUMe69SWFYkDGrKylZBLAgtfe5uPnFpKwokG4re/DhE/FYHMlJBLuWy+8NwN6bxxYsLhKApqLiapqGmu/WtvtGWBFVABzUt5caQvJkTAcisqSBcglRrzYEc9YewPZSCXPfOWpUK/QdITu55MsFeOJxIIFGtUbvsNRyhfGLLhKQ6jobMGeHJuBN5bIB0IceDvABhlZwVlPddgl6uGq9hEMRcJBF5OKIWAxD0qHBo5Dgt1jXtlqOXKyBu5oxoAGo7UMNzMMFhiDQuCGcHhv4RyVgCoHMtRLGxytT+zc84Zjybe0XkQN3n0hBAajcmaDrqK/boKQuZS0qOUheneLEdWq7tvBpOEmKuQgcKlubADwMCWs3OC0J8mcgCqg9m1drA7vG0lK1JCFBTKCiXDAC71pWwvFIYcJRlQHYFm5bxuWCFHIg95iSaCjAZR4+FbwQIijMLAelviWhqTJDB3Pz+b8IRTNzKINCNDx0peKsl0tUAMADYa04wzTrdwMxoCKYmSQkttxPDa0T5fZKVqJKVEEkqDsnNdyHqeVPOLM41NiPIPWnqkLTwQSEuGF6MCxqz3tRocRtigd4qScQofxKSG93vClGVSm9dYxjFgBTbNy4beEBlAI94BKg6Vm+Ys7ht3evLSA4qeCkAPUv5erxZ06bsq127xGdtmJr+ok5h2ROZAND96GFFiM4KYywP0k/YHo8bObHvX68TJwPtb7mu0CqamrU9NygctJ/L8YG/VK+KouYqVmTYU+Hr4whiUNgMXxMr4qhHVV8B2io8IyZqYz2fYo/wDjyVd7uoNAHBcqvDU2YoylgJy91RBGhYsWfeAdhp/+LK/u/wDdD02UEy1quyVFncWimw44l4GuZBnJOVGYuQgEk3Jcu8LrkDRnvQWh3Ez3KWAqlPiSo+EYxKGI4nTlGLl4c3NFDwCJLxcrem3zBo0H/DawMyFMSlgk65S7Do3w5Rmeh3ILMWIPH4xjBkJWkWJFX/aPg5s0diba0LKu5P5noDL2MSsLjEGUgMaJagJYpDEEdPOCyACbkh7F22f4wHF4gSiopYD3jUEO4re2h6cYubwQZTCEQv8AHSzlABoX8iBTXQAjeF8f2lKAzZk21LFtCAefox57FdsKRMonuEktr4Gnk0IzcWF0WAATZI41PedXV/CF7gRXmO6ZuzPT9nfidBAGYkORm0caet4f/NELVQggXsW4Ho/oR40gE90hSWNWUAQ1bC/lXhGsmUApKktQZTbzf+UKLFeDG9INyJ7Of2jlBAFmbd/QvEab+IGOXKrMpxQa787mI8nHrTUrKw/ulIzNoxZulOcOS8eiYoHKGAU5cXJDUNXZ+TwTkjzBRB6jiMQmcWWk924Lggk0fWgHw2ENYTsovmzkuDc00tYk8YSk9oKQzELADMGdnceqRXwfb6FXo12+n84Cw3JMJgV7CAx/ZwKKhyNTtuDf5xLwSiKKckUvQtT7x6Bc9MxPdUC9ISl4UgBJCVNqCz8WU9TzhBJuGpFUYFYSwYuKDXn1hdQVWrt61hsofu67FvOOZS1QIAx60Iph5m7mvCHkAG3rpATIBOo520h2VLAoPXqkdzIYiLIwGV1Oa+UNJl005fWOgDiRBJjpSWDliw1f+cEBFs03mbWnrWMhWfXuOw/tcXeoenTWAISFh8xUniwB5sHptG1TS1OkdBq51EkOQG6RVMkJ22bQbttEvBHU31rD07EpAzM/nroIuYKAlXNdzM8EOUtQUG/ABx8YRmzGBUujXOr61esfSMSSCACNqMQGavhE/FzCq9gRSgFLF2cV4xOU3JxCTJuJWFKJU6lsbVSBpSj6U4wvLHjvB+0pgKgkF2BDwCWY9HpV24lsVMHVNuytzxNLlbwOUhi8EnILQ1g5OZBSWuKtx30hzuEXcYhELMFEp4eVSlmLgmlbU3if2ulsDi08ZZ81fUQyZ+XSrM5H3Ywv2rigvA4pgQAZV9feq0Y+ncsj+pr5kCuvuez/AA1/+pJcu8sEedocnoMyWtDkFSVAGpZwQ7dYk9iYsS8Hh836pYHrxEOYTtQGgGZr31MHdTu8idpSjJKJajmUlCQ4cPUtTSkFmIIQ5Jc7vDXa3ZMyetMxCaMmji4J36eMMYns5eUAJOY0uLtz2EZeTE7OxqX1yKqqLnm5S1FRZnU4FgzD6PA8SQnupepfV6N+rdvKmsWpH4dmpZ0psxqHBd6b6eAgWJ/C05XuseoHwvCjgyAcCOGbGzcmQkz2so8Q5F9Gs3Job/ikTEsUJfgWIZgCDY10NKQVf4OxAoQkv/aHpoH/AMGYoF2QR/3VHKIVMw8Q2OAjvEcTgTdQC3szANd2PunTWtIh4kD2gCgwLltRo71rWPVzPwjiz+zopqcISnfgPFqKi0p6fqp4t8ob08hP4wA6KPynnEzWIS9Gva3l5fGK0rsUqqFqI3He8CT0+kMo/wD8+xjgESmcE98k0PBNfKLfZ/4YxEpLLys9gp/OkC2F/ULrJXeQZPYSX7zkbK7obozw3hux5f6X5Bz849H/AMPzBonxrGk9hzR+3xgelk9GCcyHzPPfkyWosBy7bHq8Ly8CQrUEE7MSNrR6tHZU6tEXa/8AOML7BmGrI41ofK8QMD+pHXHkyJI7POZyWGjE+eh0rDE7Au2VSvXnFQdhzHsludPBrwT8lmPTL4n6RPQyf0wRmX+qRlFTArAzCjirj0AY+M0apPgqH5n4fmvZN/3W8o6exVj3ijxPyTEHBlPdYfUxjsZNzDQtUbgDxEaEojUw4vs4gF1J0p3rf5YwMLKH6kDl7QN4JiP02T1O66Ad4MTABudhVjxNh1MYXOKqHu7gkOegJYdY3NlCwnIA2Amf7IwMGFf10sf4ZjjfS8T+nyV2kdXHfJm8+3rlGJq7BwH0pbV4P+XJuJqOoX5dy0cTgg3emod7tM6N3aCOGmyHuJxzoOxg5SWUBdtaUPPQxrIDmLsngRU/ONy8GlmVOSTuy/hkaCTUobKJqQNwF/NGsaGn04U20oZ8xYUIjLkFaaHLSpDOfVYFOlMpnSwGxob0inKRKTaYmzWmfNMYmyJSgr+kSX4L5t7uv1iwcCbaB5ilyvusjiQZ2ACi6W04BzCMyQUqIpv9xwj0KOz0BiJqARdkzL82FIxMwEoqzLnJ5BK2/wBMO0+Z1O3J29xGowKw3IOfUnSJGZNaVofoLkwVEnIwFA9+HE26Q7NEqmWckXHuLo/+GsDXgUH3cQkGn6JlOXdvxjs2Rsh2g0P+/wBScOIINxHMl9q4vQEsA7nn69GAzZr9nYrnJ+KoZxH4cCi5xKD/AIJnnSA9pYZEnAYhAmpmKXkIZKksAS9xxEPPTXDtUxYDnLubt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data:image/jpeg;base64,/9j/4AAQSkZJRgABAQAAAQABAAD/2wCEAAkGBhQSERUUEhQVFRUWGRgaGRgYGBgaGBgaGBgZGhocFxgaHCYeGBojHB0YHy8gIycpLCwsGiAxNTAqNSYrLCkBCQoKDgwOGg8PGjQkHyQsLCwsLCwsLCwsLCosLCwsLCwsLCwsLCwsLCwsLCwsLCwsLCwpLCwpLCwsLCwsLCwpLP/AABEIAK8BIAMBIgACEQEDEQH/xAAbAAADAQEBAQEAAAAAAAAAAAADBAUCAQYAB//EAEYQAAECBAQDBQYEAggGAgMBAAECEQADITEEEkFRYXGBBSKRofATMrHB0eEGFUJSFPEjQ2JzgpKy0hYlU3KTwiRjMzSiB//EABoBAAIDAQEAAAAAAAAAAAAAAAIDAQQFAAb/xAArEQACAgEDBAIBAwUBAAAAAAABAgARAwQSIRMxQVEicTIUM2FSgZGh8AX/2gAMAwEAAhEDEQA/AP0f8PdmSlYeWTLQTkFShJJvckRSHZMof1aP8iP9sT+wEzfYYYyygIAPtAQcxFcuRqAvvDMxOLcZVSWo7hXVvX36dGPyqX+xP+VP0iPN7UwyVEKlK7qygn2SCkkXyn9TUpeopDi5OMYsuQ9GOVQHu1cV/VW9hxjS5GKrlXIFQQ6VEizm1XD+MdJiM3tXCpQVlFEy0zD3ZL5VOzVqaGgtrGuyu1MLiZns5cvvZAvvIlihEs6E1aYmnPg9HBSZ+f8ApVSShmZCSC5y1cilc1OIgUvD4nSZJZtEMXbdiGdtKhuvTo3+VS/2I/yI+ka/K5X7Ef5E/SFFSMXUCZJFaHKSQGHBrgmr3Z6OdLw2KplmyrihRQgFT6OHGUXLVjpEj9v4hMmYEhEv3QpilD3I2qIjT+0lXQmUoW//ABIcEdLQz+K8Ctc5GYpKhLDkOASFKqAXIfaISJUxAa7q3HJ210rxiBqUU0wnHTswsNKkntJamOSUB/dp+lYbT2g5qiUKH+rR9IQlYg+4oF/iR6EaKXi+oRxYmc7ZENEyupIyuESidHQhi/T+UDmzWS4TKFDT2aH11beJ4nqFAY3JUSQ72toYjpiT1jNfmZoyZYbeWjrpWMz+0lgDKJXMykF68RGMSE8QdvnCs6UoAHQmmnoQYRfUDqOeLnJna04CqZTb+zRXqzxn/iCZtL/8aPp5QeZjArKCktZvXqkJYmUAGANqQQVT4nMzjzOq/Ek+/wDR/wDilf7YwfxPOo3s6bypfm6awm9IwpEM6aeoHVf3Gj+KJ4/6f/il/wC2Oj8Uz90V/wDqR5HLTpCJSTdjeMmXtThBdNPU7qP7l6X2/NVf2f8A45f+2PvzuaHDo4/0aP8AbSJWDNPWsMKqxgemvqR1H9x8/iSe47wpshA/9axwfijEn+sb/Cn6QPC9nKVVjlF/tD/5EQaVtAkIPELc/uDT+I8UqntDzyp+kUOzu0MQo96YXcFmHV6bfCMSezVcofkyG4H5cYW23wIal/JjKMfMf3iRyH0jC+0lZgM5c2txfT00fFMAXJD5zp6+ZhJA8COBPuGONm6TD64tAZ/aq0gkLJVS+w5czCGN7Uaibb/PpAB+ijgu/P16rFXJqE/FeZZTA/5N2jOH7UKVla1VJvqCb1ioMfMz0UWu++nrlCEjAuyl14UZ3pFDI1IZiVtvyi8jLu+M2MSoBgpQ6x538dTFHs9ZJce1lmu5JMXJ1ODR538eTQez5of+slH/AFQxx8TBxk7pdwPbvsJEpOQrJQCwPFT6QxM/FjDMmWFBnoqt+KYjqQcktr+ySX5KW3+rzgcqWkmYkd4OgMDQqI7548ozWyMGImhsG25clfiwKZkXrc255W0jGKx0tZzLkhRcAkkuwsWbR4n4RaRRRAuBwY67eum5c8KcJIoS3FtRD8Db/ie8rZLXkQyp8og5MKlb3qQCzUc8Y7gPxDLlqUmXICO8Ae8z0fZ9T4mFyS/hrv8AGOhMshqaeVvlFjpfzFdUnxLn56f2B+f2gf8AxGa5UJUBSitdjSPOfxqjlKrFTEbV+jXsTHJc5G/evQ+7bUCt4UXBPAjAreTGu2MepUwKUkAMAAC9nJJdm6/GF1JpmUoAgDKNBXWxLhwdK049/iUpcrWTVgCPHLuYmTp5LhbpQaZctWBFyfdBFg0IaiSQI9N1czU3tCWtwFOpTsKpZi7gVzONRs76QZNoEsKWApNcpLlVClqMnzcUh5UpkqJDbNFzSUAZT1lmou7WhieHSDtr8oWUG0j4bXi7UodplanrHyQSdT5w0nBfuN/TR2bhAm1SbVt9o4sJIUxEySDbX0zxkodTAVtQQZcsjY8i8FwcoZxE/wAzrJ4MVxfY4BoWhWb2OoJKhW1BHosVJ90BzvTlWAFRD0ptc9PWkCcpAuGMQZqnl1oILERpKPpFDG9nuSpL2iegmHhgRYiSCDRm5KWhvAy8y0pIuYXTHpuzcAEoB1UAW2PAxDtQkqtmPhLBm0jh5tGVTgLn1xjCJr+6HG+l784plgJbAjA31jqfPWODeNetYkyJ8YQxs4lwAWuTTpDRxFybCJ85RckAt5F+rGK2fIFWpYwYyzXALlgkkAF+NOsblJboLcOeusZlqe5YszWj5JBp8LP61jJWrsTScmqjUnG5U1FnttpGpmMdOcggN8NonYlLBjYeIhH8Q4lXcAUQkoDClPCNbSOcjbfAmbqUGNb8mUpvbMv90RvxLi/adn4kiwmyQOiVViem0b7Uf8txH95K+Bi9mQBDKmBiXE9LjCoIlKBTSUhk8CVOVDwrwg3YiwtyzFRJL0Ay5X08/vA5zKlyU0zCSCA4B/UKA3+0J9j45MstoWcswBLv/wCvoxhPe+bS0VqV5zZwCAczsU1Y0FTSpanWIfbctUmYpSCQFpoWJ7wDMWsfdPjFfF9p/wDTDsQX/bRiwIqdzYcawCekqOYl1AUBoL1BFmJav0gwK5EUfUmzpuUghJZg9XIOtbB6jpDGKxoUS6SlLO9AS9K8Y5OwxTLSSBlQHNCCoVB8jfXYQtIwqnTMmEP+lrNtsaEFzHcgSCojs5QVLUpJCiLglqpISWLXsW5xPw+NUShJlqJD2Di5/bXpGpqibd2oJYDStSfP7Q8icCE93KwZwAzmjXsa3hgYHnzAqoORKJUFzFd6o7wACdqb2fkYJ/CmZ3iRlJYDfiAdDvBcNhityo1fQAAdOH0jaMbkZ3YAJruNeR3MEpAPykOSRxCSUMksA7aFrfE8YdElwKgnxo8JHEh6pAc3elrgQSVOUohbgIcht+J5wzCQt1zF5flUZmyklizlm+sITpKE340o+lGiilas5s1GY357c4Tx8n+kCmpY8HpFguQvxiAgJ+URm9oklgGTxNT4WgkvGlQYS0nmPMmO4XCpIzEPWKSctOA9U8YIKF/I2ZG8nheBJxlKVTIA5vc/y4Q5I7OY0Jp9IPImBnFA+sEmp6P18ond6glbNmD9mU2Jp4wPEJDAG+jfP7xmXNoUgktqaNv6aMrkd5yok12aFPmVTRjlxM3MWxWH7rC406anzrrAk9hpP6u8TwbwhgzAwqcx+nepV6/AxrDIIILhvG4hOLUsDtrvGZMAI3EzknsJAFSS2tOcUUno0ahadj0JootpY9Yts/uVlX1PpsioL+UalzWYMzbtBEtQj0DCeImjM3kPKEOAgLiMW2+JjE3HhNnLGrafWAzsYFABLh9flCypZIY89I1LNCw+NOXCKjahmFSwuIDmCKC1LOKP5wbDy9XcAX2r1jIQSQ9OdqV+UGQh078Qxc7cYQzR+MQE5QLgM3IfEXgaFM71MbUgCmtj08/GOS8O9CWNa7saXpvCEBLSyxAWAnpdVyEmuppr63iR21NJUlLuEg1/xH5NSLZSQ1PWvl5xC7QxSzOWDYFgNABQU5axqf8An4yHLTO12QbAsVeCdpH/AJXif72T8FxxanrbhHe00D8rxR/+yV8FRp6j9szP0/7gnp5kwhEo6exAY295XBjErs2VVlcW5Cx4vT1SKOKT/RyQ39WK7d5Z8In42e6khP6SjKdC5Ys12DjXU8Y881lzN4EbBK0hGv6TQ3pqRX57wLDgBJBLs/FmJBHwIHGNzZ7JepY5mrTSrNcN4wtPC1oKk91SkhgMrUABYkXb4CGrEt3nMdOygIQHzAhlHRnPFg3owbD4IBKRcBJBV+5rceHhCWDkIDLQFPRJB0NM2YHV6HS0OYuekAsmvk+j+N+EcfUkCGlYZLmg8bFvi8cCxVLdBs4Y8hz2gWCxud3BBJrTUDTa0ERPCioFwSalrWFA2tqwYoRZuHKSLMDx5XPDWFfYZ1EA5gBwq3xaHJkgKSHejWNb8WELJnpC9mo7NXbgYW3M4QXsVa6fUgNGUyClwS1OnrTyhmZMSVOVDlxd+uvCMYlOYiwUL6j1S384DtJimGUvMDptUW0vy+0VjjgoFKgzg1ezP5xIVMqxtqTo/S2vWCS5wYhtOPPUQaZWWCyBpRwSCS+agun5iMTZ2YGwHDXnC0nFgzKOQwBpTiLmwgqZblzW/rx+EObKcihbiumEJhc4QGa166nRto6ZzMQ+3nzrSF5hc13jiFlwNBW9eDbwo5iRtEIILuG9oxd73L0HIXgig938Rw4QPIH3Hp+esdoXHl8qQktzzHAECdSAkFmud3P1PONJ4A/CsZlJCVVoLWsxsIZYKL+FfQ0g95Hmd07gPbqIDEv60hbEYHO9S9348uhpFOUgM9r8OMCllk5udNGrrr9Inc3kzgoEXws7uAC+gOlaiPkSO8SBUsQ9qs7cXN4WVMylFGcX+fzh1E5w4oztsXqzQDZWY7TGDEoG4TIxAqCxUSeXlAJSmJzENSjjTbzjM/uEKSXVYhgfK30hdeI7zlDcrCnhCt9cGN6e7kSkpQU+Ui9A9TbXTlGkkhyEtcsdz5RPQjMH7pOgFB9I0cTpXlXz4RAyXO6ddoWbuWc+PSCSsOohJZ7FuHK0CmKzElTcGrXf5eMGznIg0IZi3OLWkRXcgyvqnKICJybMAmAEUc+bMY8z2lIUmcoLuS44g2+kepxGHBAqxIpfQxNx8pK0gEd7nUG17s/yi5izjDkKt5lXJh62MMshBOg8Neka7UDdmYtJoc8qhvZWkJzJqkuHIe+h+0NYxBHZWLcu8yV8FRo6j9sylp+HE9F2jhPaSpLM4Smtd10tC35eZcxz7rc734+uMa7VxRR7DKog+xT/AKlx0YwzJdXdtqHTzBBjPyYkGPefMuLlYuVE3PojvPald68wLVMdnYpsOvQmg/SQpXdDPQV+EZVLqkB7MytjfqPTxjFSg3slWdr6B2BVvx4RRFjvLQ55hJWGypCUjKGsk6314vGpsp9aAOTR9jar+cLYSYr2QF1OQSdCDU+FaxRlMKJqXDsa6vpeJhkxQMwqoK1NT+pmIIrx56RvCYgZz+lQ94EP4AnYHpDClAKzVOhY1bgNRCc8EVBJIAfjyrE3AIlWWcwL2HnQ6ff5xn2AfTz+t4UlYkzEAmo6MXGvKj8uMMgAOAaXobbtp/OOMiYVIHvOC5GnwewgEzDgHu0JFSBZoLOnbHVmN6QsrFvQFibv99WeAPEIC4KYCpnKmerH3jx4UtHJ8wgpAJUon9TkcXHhBFI4hxaz71gOHlFRKyxuG2FXbjSAA8zix7RnD4UpHvOm9WF+VvCkNEgJ7tzrpCyZgar16RydMoGJ0YfSCDERZFzSXI5fesZWkZg7BiOYqDRo0VgBIubUvTWMzEgqSWpmBYg6gi7f2oHzJE5MmMqhUQ2t/QgsqYX/AJV8YOqQSAoE1+YgcuXQ/b5/KE5O8upwKlKSAoAXfhvXybzjQwwFb9Pl61gOGLBtabeTeqR1M8l9vBhT16eG2KiqM6Zg1DuOtOAG/wA457AsBuK69G9Wj5M4PaltdBt1hlKgQ/G8GvMA8SNOk5pbfqQW5Nr1p4iO4adSl/Xrwh3FS65kAO3eBNCB839axKEvMWBYVFQfiAx6QrIhuxGYnFbWjc0Jdzfy6wErS9eWwg8vs8VLqV1yvyBqfKAYvDAB0jKQPLizwo4mqzGrkW6E+SwDuALU8njglpNiLv64xiXJcAjx+0HkSyLM2tWa9yNbUiMaFzQkuyoLMGxcAVA6X/cfVoIoMCpmew2EGlyWHHeFZwJdzQu3KN3TaVcdE95iajUl7A7RuTMdAU9OfgImzJfeXmpQ5T9zUPSOYQLlnRSdodn4VMxLg6f4hCdZpmJ3rHaTUKBtaed7cksR0D3qHvtTyhPFTCeysX/eStdgr6xYx2BWzgvq3SJOMQ3ZmM/vJXwXFrG+7TfUSy7dR9yt2unuYdR/6QHI5ln4QlhlhK38SL3f1pFPtusmSDb2KDT/ALlAdYgJ2h2AjJjo+OIrOCmSx5nqJeL9okBiS5qzci96+rRJxuCmZjlUtzckX5UooWj7suoGW44053q0WEB2AZjR25eTxkZMhYzRRNguCw+AyIdIJqSQXzB2u+rtzhmVIygFiHLklxTjp1/lA8Rg1MwJzh2NR/m1IgUvEJUEH3lke4GoAKvwoL8IXdQrhRiEliQQQ9wW4gvpe0CBK1UCmFSNTUVD36GscGKSUOUqahIAKmu1QKEDTaOZUzO+knuOC1Hb9wPoxwMkkmEXKWlsg7orarVpxvZo5JllRNwGAcj4aUgqsLlUDtS4FOItoR1gInsSDlScxszDbpHX7khfU+Xg1MTcgm4Ds1HIDGApkqBcJU4rv6pBVKJLpOYJ2LuzOx03b6wZJarsK7i9KGxFrPHd+ZLcCoonMFPlrTR2HCMS5hCiGU13s2kOLmANvt65PH3sFVdi9KX4jY61iIqLpxLbkdOlYYRJzWc77hoGvs8VIoeXxGo+UbkLJ0CTqz3FPOO3XInVSlJIDP04xqSHUkMRrbbnD0jN+phsYHNkMQoliDXbK9QeFo4rCE0klLg1SXLity9Re7wAzkuWI5O3TeCzMWl9WoxANf5GBKkBRcAZn96goL8oSwloGHw08HXo59cdYIhb87Bn9CBHDvQih5cYL7LKGSP1J8yBUeMEBZkEwyRW7Bt7MXNY2ubl90A7BwBtc3gP8ElSiSKbXFCxpGsiaDPVxTcigLeEMFCKNmfDBEjvkMLB6Bj58/CGJaAlmIG9dr8doDPxQlnLc2A1rq8KKWVh1WGj3PH7fKOLyQk7Kfvl3DkJuKBmbcO+2kaXLBUxLCrl9GF9W9cYyiYP1MGsPR20hJU3M972I04/WAOQVzDCTWHlZSQVbh7cYZlkBN9X8h4wtNUTz3r4RqWnujka9TDtCLy/2iNaax/3g5mLYnvAiEpuLCTR1cRDf5aCklRbaJs2UUliGjeFTDIPecmY5SqVT63g2FxxT6rCq4EFQcGVfzLMtiRUUJpziR2lK/5bjRrnlnwC4HPWxBg+NH/LsWRZRl+LLtwv5RXyqFQ1LeFtzC5V7SQMmHB1kgf/ANKpEWZKyX9PHoMYh5WHJt7Mf6lRPXISPfFG23Nm9X3jBXVvp8rVyD4m42lTUYlvuJJCTLnf2V1DDWxcbfePU4VIyAkDbeoq/wAo8tOByuO6tHeSb1HxBHh8aGDxsxctKUgOpvO9uA8ohW3N9yMibU+o7PxIQ5BoXAJv51hbsmYQTqCEE/SnIGL6exJSk98E8yX+0YT+H5aEn2Tpeoq46uDf5xd/TmpndScw+IBBS4BUqwoW1L8tYUxuGTLKVjukqyryi4OpoxbpzjmElFM0JUGXwPNq7RaVKBSUqDg6baG3h1isRtMehJkfEhTZVM/DUb3v84+l9m1dqWru401DejBsR2dkKVy8zOSQKku4cpILmo2e1xBMntVISlboILp/UMppm1TdufOBIBMsA0IvhcTKdwoIY2NAas9WBBLiDzMPnBAbISKv3TvlGj+HMvB/yvK6C6gXuARUk111ePk9mS6hAyCxKVKDkBmux+0M4ijyYCbISgZWtUcajhQ21jqU5Syxf9Xr4+iJEv2UwJEwrEwF0qNaUTlJNam0G9pm7rKSElmqTQvQkt8Y4j1BnZuG/bb58YUmS8pc8HbRjQsxbrFOWsGj+I+UYnygXGmr18K9IgrIn0kPV35l/lyj7EuQGqQQWrcF6QphUpDPlZyDvSxLHVtYoJIBAAYO9HavOJHInRT2rnW1DWz+Eaw57zs705/bnGJsshTBNH3IIBJ0awHHaD4dRZgpLtxfjTeFFTcsBhUOb1DA+VecfKXRqP8AQg/brC0ycQxWRQtRmZtrv1jq5jAlRD/UUB8YhjXacBcJiJ4AJJ0LfakRziMxcMxqLZrb7wdeLF+AbQJprxbwicFZdd6ddPWsKZq4EcieZSCwaqJq7nVvDlBZinG70Pm/jEqXPV9BxhqQhVRoddeLfaFlyYeyp8px3WNb6an5QBag1Dl2FfQpDiJNS5Gmher6njGhKSemz+VIEKx7SdyjgwHtlHUUhwTSGANAGZtd/GBqZIOVJzGxNP5c4xhZx916i1tWt4xZwZekfuIz4+oL9Q38aR3SxBudn0G3WBYpAKWLClD9YxOQMoSP1baVfypG8QtKpYsct6uNg8XcWVieDyP9yjlxKBz2kqdIIhRcXJUgTJZLte/xJjz+KV3mBcb7xsYn3i5l5cexqgFlwXhqYf8AlmL4GX/pXAkSc1OsNYkAdm4wDQy/gsfKI1B+BjNP+YlPtJKhIw6j7nskh2NKq2DHrCAWVhRcgAKqAKkPRi9N4rY4Ng5Tayg46m73A2haXKCUgIIDDmGA3jy+oIDmel0/KSRgJL51vRmd+Tto54bQx2EfZqZSCcjtZjUMQbtV9LQ3MSGyJSEA1JsBUEW/dW+3WGsGlIdOYKzAAgJaoqGOvlaLulxlyr1wJR1WUJuT2I6rtErQtTAgA0F6R2WJgUcuYuHD1DaVs/xgsnBlCWCXJ/tMw57w1g1t3iMqQC+Y1Bu7DgR4xZ1LEMKlPAu5eZMwUgmYVKuNeLtrFaWNCDQ8W35RxWHBOZTpJdg9tnFnua8tIXmT1+7Qtq1b1etP5RU2ljcfYSGzhAcks9XFSxo245R3+MzVSlVbEBuAc7eMTvb51EVLXpV6jrrrD+FTlHerzNRwhYPMZZM3nKqENmIB8retoxOkMxIYE3Gv/cLeEZTPJV3bAU408oIVkA1JcGhLi3w5RwYEw6IET7R7MTNk5aOB3SKEHS20LeznJB7yLULKzKyE0vcg+Xgxh59T3mA4/W4Aa8NqllVc6mcbcR4isGrA8SGBETkBCg4JUDZXDgXpGZsxdA1CWzUfp11j7ApypKQo91SxWxDvbkQI+mrqMvdALmjg8gBSkGTA2wSJ2Ut6oGG8bRjCW7zMf1AVuOl9NoDiz+pKq6jhx8vCFZegoC9NONAbltKQgtzUeEFXG5WLmFTkJ5OeLVaCmeSqzGmtOgHh1iTiMznKcx0b1SOSsWRVYI69bws5q4jBhvkRzFzFGZYNa7+TMKPGRL7yTVuJpwoKCNrWFIzIJLO7sGo0YSr9fCtx1e246xDtYFSFFE3EMSo5yKCr06U9CNokkqdm04QCTO9pMKhYGnFvoWrxioiWAL13vX7mAzJsavNc/cbifct/4nUSQmvg/HTeOqxaUglwNy+g9eccmqA4fH7wtiwWBFC4yjRyaPel4BR7kkxiTiHLiUtSeQDnkVAjm0UMHiUEUDOWUGZYNL+mrA1F71vaB4iUR/SI95mI0WK0NqjQ6codjcHiop1MbxQdDhquBTR6aUiaQr3khtNKbwRXawKQACRQqGVZCTsru0O4hdWMBBUCPZ34jd6FjQ0vTSGOlmAj0IRUpWcEvV+DNW3UQMFwbgtb66UjOFK1TCFUoCBsk2etCWfXS8dnnKkltN36wzHxlSKfnE0FKxSnygDvBjx35UibjuzlIJ1Hn8IbwkzvX8/FuMUVKC3F314UDnxjadxgNnsZkopzih3EjYBLOWt9PnHJ4BwGNOuaV5vD+Omy5SClIYl3q76P0+0Swp+zsad1Sv8A2jmbfiLe5KLtyhfU9QnsNc/DyVJIYSxdTVzK0sRvGpf4bXlZ0HbvC/Dg7Uir+Hwo4WVlf3QPNW/SKXsFsGIfVyfhrGS+mRzZmumoZBQniMfhVyVezmM5ZVC73ral7PDfYeEBdRqUm23GNfi+QsTkroaAKbau8J4XtLIgpTQqZlEsNXvYw7BqUxqcRPbtK2fTM7DKOQe/3G5eJeYtKiQd70FxWh4dYdmLUmjZrKTo5oBmP7Qz0HSgidicalKKCqagpJIHAlg3WkMrnAgHQszbXpFNspYxwTaBBT+01hs6Ql2TmSSanQhgwfXiBrQ0yaUhNWAVV9qivCNdodk+0lshwQQoVuRVuGnC0GkEKSmYxJUNdDyF7RJupFAmKiQSStIqGNNa1DcrRSlKF0sQRfUmg3pAVsgBQJAcAjnt1akYEzIoB2BLg7FRPxNOoiBQEmjcoIw6akgObtwsIQxAY0Jr66xQGIcVFbcOu0K4hbUIdz8PWkLYFiAI1SByZP8AZkBheulb6wzJnEUIcP0+2kFLg1Di7j9L6EQFSQoOlVeY6fOFlHQxgIYRDF4dSFZ0zCFOVAXTUMe69SWFYkDGrKylZBLAgtfe5uPnFpKwokG4re/DhE/FYHMlJBLuWy+8NwN6bxxYsLhKApqLiapqGmu/WtvtGWBFVABzUt5caQvJkTAcisqSBcglRrzYEc9YewPZSCXPfOWpUK/QdITu55MsFeOJxIIFGtUbvsNRyhfGLLhKQ6jobMGeHJuBN5bIB0IceDvABhlZwVlPddgl6uGq9hEMRcJBF5OKIWAxD0qHBo5Dgt1jXtlqOXKyBu5oxoAGo7UMNzMMFhiDQuCGcHhv4RyVgCoHMtRLGxytT+zc84Zjybe0XkQN3n0hBAajcmaDrqK/boKQuZS0qOUheneLEdWq7tvBpOEmKuQgcKlubADwMCWs3OC0J8mcgCqg9m1drA7vG0lK1JCFBTKCiXDAC71pWwvFIYcJRlQHYFm5bxuWCFHIg95iSaCjAZR4+FbwQIijMLAelviWhqTJDB3Pz+b8IRTNzKINCNDx0peKsl0tUAMADYa04wzTrdwMxoCKYmSQkttxPDa0T5fZKVqJKVEEkqDsnNdyHqeVPOLM41NiPIPWnqkLTwQSEuGF6MCxqz3tRocRtigd4qScQofxKSG93vClGVSm9dYxjFgBTbNy4beEBlAI94BKg6Vm+Ys7ht3evLSA4qeCkAPUv5erxZ06bsq127xGdtmJr+ok5h2ROZAND96GFFiM4KYywP0k/YHo8bObHvX68TJwPtb7mu0CqamrU9NygctJ/L8YG/VK+KouYqVmTYU+Hr4whiUNgMXxMr4qhHVV8B2io8IyZqYz2fYo/wDjyVd7uoNAHBcqvDU2YoylgJy91RBGhYsWfeAdhp/+LK/u/wDdD02UEy1quyVFncWimw44l4GuZBnJOVGYuQgEk3Jcu8LrkDRnvQWh3Ez3KWAqlPiSo+EYxKGI4nTlGLl4c3NFDwCJLxcrem3zBo0H/DawMyFMSlgk65S7Do3w5Rmeh3ILMWIPH4xjBkJWkWJFX/aPg5s0diba0LKu5P5noDL2MSsLjEGUgMaJagJYpDEEdPOCyACbkh7F22f4wHF4gSiopYD3jUEO4re2h6cYubwQZTCEQv8AHSzlABoX8iBTXQAjeF8f2lKAzZk21LFtCAefox57FdsKRMonuEktr4Gnk0IzcWF0WAATZI41PedXV/CF7gRXmO6ZuzPT9nfidBAGYkORm0caet4f/NELVQggXsW4Ho/oR40gE90hSWNWUAQ1bC/lXhGsmUApKktQZTbzf+UKLFeDG9INyJ7Of2jlBAFmbd/QvEab+IGOXKrMpxQa787mI8nHrTUrKw/ulIzNoxZulOcOS8eiYoHKGAU5cXJDUNXZ+TwTkjzBRB6jiMQmcWWk924Lggk0fWgHw2ENYTsovmzkuDc00tYk8YSk9oKQzELADMGdnceqRXwfb6FXo12+n84Cw3JMJgV7CAx/ZwKKhyNTtuDf5xLwSiKKckUvQtT7x6Bc9MxPdUC9ISl4UgBJCVNqCz8WU9TzhBJuGpFUYFYSwYuKDXn1hdQVWrt61hsofu67FvOOZS1QIAx60Iph5m7mvCHkAG3rpATIBOo520h2VLAoPXqkdzIYiLIwGV1Oa+UNJl005fWOgDiRBJjpSWDliw1f+cEBFs03mbWnrWMhWfXuOw/tcXeoenTWAISFh8xUniwB5sHptG1TS1OkdBq51EkOQG6RVMkJ22bQbttEvBHU31rD07EpAzM/nroIuYKAlXNdzM8EOUtQUG/ABx8YRmzGBUujXOr61esfSMSSCACNqMQGavhE/FzCq9gRSgFLF2cV4xOU3JxCTJuJWFKJU6lsbVSBpSj6U4wvLHjvB+0pgKgkF2BDwCWY9HpV24lsVMHVNuytzxNLlbwOUhi8EnILQ1g5OZBSWuKtx30hzuEXcYhELMFEp4eVSlmLgmlbU3if2ulsDi08ZZ81fUQyZ+XSrM5H3Ywv2rigvA4pgQAZV9feq0Y+ncsj+pr5kCuvuez/AA1/+pJcu8sEedocnoMyWtDkFSVAGpZwQ7dYk9iYsS8Hh836pYHrxEOYTtQGgGZr31MHdTu8idpSjJKJajmUlCQ4cPUtTSkFmIIQ5Jc7vDXa3ZMyetMxCaMmji4J36eMMYns5eUAJOY0uLtz2EZeTE7OxqX1yKqqLnm5S1FRZnU4FgzD6PA8SQnupepfV6N+rdvKmsWpH4dmpZ0psxqHBd6b6eAgWJ/C05XuseoHwvCjgyAcCOGbGzcmQkz2so8Q5F9Gs3Job/ikTEsUJfgWIZgCDY10NKQVf4OxAoQkv/aHpoH/AMGYoF2QR/3VHKIVMw8Q2OAjvEcTgTdQC3szANd2PunTWtIh4kD2gCgwLltRo71rWPVzPwjiz+zopqcISnfgPFqKi0p6fqp4t8ob08hP4wA6KPynnEzWIS9Gva3l5fGK0rsUqqFqI3He8CT0+kMo/wD8+xjgESmcE98k0PBNfKLfZ/4YxEpLLys9gp/OkC2F/ULrJXeQZPYSX7zkbK7obozw3hux5f6X5Bz849H/AMPzBonxrGk9hzR+3xgelk9GCcyHzPPfkyWosBy7bHq8Ly8CQrUEE7MSNrR6tHZU6tEXa/8AOML7BmGrI41ofK8QMD+pHXHkyJI7POZyWGjE+eh0rDE7Au2VSvXnFQdhzHsludPBrwT8lmPTL4n6RPQyf0wRmX+qRlFTArAzCjirj0AY+M0apPgqH5n4fmvZN/3W8o6exVj3ijxPyTEHBlPdYfUxjsZNzDQtUbgDxEaEojUw4vs4gF1J0p3rf5YwMLKH6kDl7QN4JiP02T1O66Ad4MTABudhVjxNh1MYXOKqHu7gkOegJYdY3NlCwnIA2Amf7IwMGFf10sf4ZjjfS8T+nyV2kdXHfJm8+3rlGJq7BwH0pbV4P+XJuJqOoX5dy0cTgg3emod7tM6N3aCOGmyHuJxzoOxg5SWUBdtaUPPQxrIDmLsngRU/ONy8GlmVOSTuy/hkaCTUobKJqQNwF/NGsaGn04U20oZ8xYUIjLkFaaHLSpDOfVYFOlMpnSwGxob0inKRKTaYmzWmfNMYmyJSgr+kSX4L5t7uv1iwcCbaB5ilyvusjiQZ2ACi6W04BzCMyQUqIpv9xwj0KOz0BiJqARdkzL82FIxMwEoqzLnJ5BK2/wBMO0+Z1O3J29xGowKw3IOfUnSJGZNaVofoLkwVEnIwFA9+HE26Q7NEqmWckXHuLo/+GsDXgUH3cQkGn6JlOXdvxjs2Rsh2g0P+/wBScOIINxHMl9q4vQEsA7nn69GAzZr9nYrnJ+KoZxH4cCi5xKD/AIJnnSA9pYZEnAYhAmpmKXkIZKksAS9xxEPPTXDtUxYDnLubt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http://geo-tur.narod.ru/Europe/pic/russia/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979712" y="4581128"/>
            <a:ext cx="4680520" cy="181588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Назовите и покажите на карте полуостров в России, называющий себя маленьким?</a:t>
            </a:r>
            <a:endParaRPr lang="ru-RU" sz="2800" b="1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2267744" y="24928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979712" y="4653136"/>
            <a:ext cx="4680520" cy="156966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ru-RU" sz="2400" b="1" dirty="0" smtClean="0"/>
          </a:p>
          <a:p>
            <a:r>
              <a:rPr lang="ru-RU" sz="2400" b="1" dirty="0" smtClean="0"/>
              <a:t>В какие ворота в России </a:t>
            </a:r>
          </a:p>
          <a:p>
            <a:r>
              <a:rPr lang="ru-RU" sz="2400" b="1" dirty="0" smtClean="0"/>
              <a:t>нельзя забить гол?</a:t>
            </a:r>
          </a:p>
          <a:p>
            <a:endParaRPr lang="ru-RU" sz="2400" b="1" dirty="0"/>
          </a:p>
        </p:txBody>
      </p:sp>
      <p:sp>
        <p:nvSpPr>
          <p:cNvPr id="19" name="Стрелка вниз 18"/>
          <p:cNvSpPr/>
          <p:nvPr/>
        </p:nvSpPr>
        <p:spPr>
          <a:xfrm>
            <a:off x="2843808" y="148478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143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 animBg="1"/>
      <p:bldP spid="16" grpId="0" animBg="1"/>
      <p:bldP spid="16" grpId="1" animBg="1"/>
      <p:bldP spid="17" grpId="0" build="allAtOnce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www.infokart.ru/wp-content/uploads/2009/11/europe_map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7704" y="692696"/>
            <a:ext cx="5187830" cy="1200329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Назовите полуостров , по очертанию </a:t>
            </a:r>
          </a:p>
          <a:p>
            <a:r>
              <a:rPr lang="ru-RU" sz="2400" b="1" dirty="0" smtClean="0"/>
              <a:t>напоминающий сапог.</a:t>
            </a:r>
          </a:p>
          <a:p>
            <a:r>
              <a:rPr lang="ru-RU" sz="2400" b="1" dirty="0" smtClean="0"/>
              <a:t> Какая страна на нем расположена?</a:t>
            </a:r>
            <a:endParaRPr lang="ru-RU" sz="2400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2771800" y="50851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094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estival.1september.ru/articles/568091/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0586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85852" y="214290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Book Antiqua" pitchFamily="18" charset="0"/>
              </a:rPr>
              <a:t>Возраст  Байкала</a:t>
            </a:r>
            <a:endParaRPr lang="ru-RU" sz="4800" b="1" dirty="0">
              <a:latin typeface="Book Antiqu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428736"/>
            <a:ext cx="3857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Book Antiqua" pitchFamily="18" charset="0"/>
              </a:rPr>
              <a:t>Ответы </a:t>
            </a:r>
            <a:r>
              <a:rPr lang="ru-RU" sz="4400" b="1" dirty="0" smtClean="0">
                <a:latin typeface="Bookman Old Style" pitchFamily="18" charset="0"/>
              </a:rPr>
              <a:t>:</a:t>
            </a:r>
            <a:endParaRPr lang="ru-RU" sz="4400" b="1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1500174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Book Antiqua" pitchFamily="18" charset="0"/>
              </a:rPr>
              <a:t>1)   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</a:rPr>
              <a:t>22  млн. лет</a:t>
            </a:r>
            <a:endParaRPr lang="ru-RU" sz="400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2500306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Book Antiqua" pitchFamily="18" charset="0"/>
              </a:rPr>
              <a:t>2)   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</a:rPr>
              <a:t>20  млн. лет</a:t>
            </a:r>
            <a:endParaRPr lang="ru-RU" sz="400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00496" y="3357562"/>
            <a:ext cx="4357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Book Antiqua" pitchFamily="18" charset="0"/>
              </a:rPr>
              <a:t>3)  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</a:rPr>
              <a:t>25  </a:t>
            </a:r>
            <a:r>
              <a:rPr lang="ru-RU" sz="4000" b="1" dirty="0" smtClean="0">
                <a:solidFill>
                  <a:schemeClr val="bg1"/>
                </a:solidFill>
                <a:latin typeface="Book Antiqua" pitchFamily="18" charset="0"/>
              </a:rPr>
              <a:t>млн. лет</a:t>
            </a:r>
          </a:p>
          <a:p>
            <a:endParaRPr lang="ru-RU" sz="4000" dirty="0">
              <a:latin typeface="Book Antiqu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2976" y="5143512"/>
            <a:ext cx="76438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  <a:latin typeface="Bookman Old Style" pitchFamily="18" charset="0"/>
              </a:rPr>
              <a:t>20-25  млн. лет</a:t>
            </a:r>
            <a:endParaRPr lang="ru-RU" sz="44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Географическое положение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1714488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Центр Азиатского континента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Восточносибирский регион России</a:t>
            </a:r>
            <a:endParaRPr lang="en-US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Площадь </a:t>
            </a:r>
            <a:r>
              <a:rPr lang="ru-RU" sz="2400" dirty="0"/>
              <a:t>водной 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поверхности </a:t>
            </a:r>
            <a:r>
              <a:rPr lang="ru-RU" sz="2400" dirty="0"/>
              <a:t>Байкала — 31 722 км² </a:t>
            </a: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Длина береговой линии – 2100 км</a:t>
            </a:r>
          </a:p>
          <a:p>
            <a:pPr>
              <a:buNone/>
            </a:pPr>
            <a:endParaRPr lang="ru-RU" sz="2400" dirty="0"/>
          </a:p>
        </p:txBody>
      </p:sp>
      <p:sp>
        <p:nvSpPr>
          <p:cNvPr id="8194" name="AutoShape 2" descr="Картинка 32 из 16186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0" y="-1905000"/>
            <a:ext cx="32004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 descr="C:\Users\User\Pictures\31185540_baykal_purest_lake_2.jpg"/>
          <p:cNvPicPr>
            <a:picLocks noChangeAspect="1" noChangeArrowheads="1"/>
          </p:cNvPicPr>
          <p:nvPr/>
        </p:nvPicPr>
        <p:blipFill>
          <a:blip r:embed="rId3" cstate="print"/>
          <a:srcRect l="5625" t="1485"/>
          <a:stretch>
            <a:fillRect/>
          </a:stretch>
        </p:blipFill>
        <p:spPr bwMode="auto">
          <a:xfrm>
            <a:off x="5357818" y="1428736"/>
            <a:ext cx="3595686" cy="47386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151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642918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Bookman Old Style" pitchFamily="18" charset="0"/>
              </a:rPr>
              <a:t>Наибольшая  глубина  Байкала : </a:t>
            </a:r>
            <a:endParaRPr lang="ru-RU" sz="3600" dirty="0"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28860" y="1428736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 Antiqua" pitchFamily="18" charset="0"/>
              </a:rPr>
              <a:t>1637 м</a:t>
            </a:r>
            <a:endParaRPr lang="ru-RU" sz="4000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2428868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Book Antiqua" pitchFamily="18" charset="0"/>
              </a:rPr>
              <a:t>Средняя  глубина  Байкала :</a:t>
            </a:r>
            <a:endParaRPr lang="ru-RU" sz="3600" dirty="0">
              <a:latin typeface="Book Antiqu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7554" y="3214686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 Antiqua" pitchFamily="18" charset="0"/>
              </a:rPr>
              <a:t>750 м</a:t>
            </a:r>
            <a:endParaRPr lang="ru-RU" sz="4000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4000504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Book Antiqua" pitchFamily="18" charset="0"/>
              </a:rPr>
              <a:t>Прозрачность  воды :</a:t>
            </a:r>
            <a:endParaRPr lang="ru-RU" sz="3600" dirty="0"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0430" y="4714884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 Antiqua" pitchFamily="18" charset="0"/>
              </a:rPr>
              <a:t>40 м</a:t>
            </a:r>
            <a:endParaRPr lang="ru-RU" sz="4000" b="1" dirty="0">
              <a:solidFill>
                <a:srgbClr val="C0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http://geo-tur.narod.ru/Europe/pic/russia/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501008"/>
            <a:ext cx="4475989" cy="3356992"/>
          </a:xfrm>
          <a:prstGeom prst="rect">
            <a:avLst/>
          </a:prstGeom>
          <a:noFill/>
        </p:spPr>
      </p:pic>
      <p:pic>
        <p:nvPicPr>
          <p:cNvPr id="1028" name="Picture 4" descr="http://t2.gstatic.com/images?q=tbn:ANd9GcTN0cq6oVyuRRFvG7Xx8XwVHHErmM4RJNlMT5VPd_2XHOB2nYUR5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2656"/>
            <a:ext cx="3419872" cy="2952328"/>
          </a:xfrm>
          <a:prstGeom prst="rect">
            <a:avLst/>
          </a:prstGeom>
          <a:noFill/>
        </p:spPr>
      </p:pic>
      <p:pic>
        <p:nvPicPr>
          <p:cNvPr id="1030" name="Picture 6" descr="http://t3.gstatic.com/images?q=tbn:ANd9GcQiUtokbYYvW53wVeNnbIisjg0Z4cRTnfun4Imj9DiZVZ9Ehj2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3168352" cy="29523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8346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Уникальность воды Байкала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Запасы воды в Байкале гигантские — 23 615,39 км³ (во всех пресных озёрах мира содержится 123 тыс. км³ воды).</a:t>
            </a:r>
          </a:p>
          <a:p>
            <a:r>
              <a:rPr lang="ru-RU" sz="2000" dirty="0" smtClean="0"/>
              <a:t>в ней очень мало растворённых и взвешенных минеральных веществ, ничтожно мало органических примесей, много кислорода.</a:t>
            </a:r>
          </a:p>
          <a:p>
            <a:endParaRPr lang="ru-RU" dirty="0"/>
          </a:p>
        </p:txBody>
      </p:sp>
      <p:pic>
        <p:nvPicPr>
          <p:cNvPr id="18436" name="Picture 4" descr="http://t0.gstatic.com/images?q=tbn:ANd9GcRLUGORewJhrdbhf3zNDid3BXwZRzUPqyTgLSy7ftWoN7D3zKUWZ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628800"/>
            <a:ext cx="3941508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5328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80469"/>
            <a:ext cx="9144000" cy="753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072066" y="2500306"/>
            <a:ext cx="30003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chemeClr val="bg1"/>
                </a:solidFill>
              </a:rPr>
              <a:t>≈ 19%</a:t>
            </a:r>
            <a:endParaRPr lang="ru-RU" sz="6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5720" y="0"/>
            <a:ext cx="8572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   </a:t>
            </a:r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Сколько  процентов  составляет  запас  воды  в  Байкале  от  мировых  запасов, если  мировой  запас – </a:t>
            </a:r>
            <a:r>
              <a:rPr lang="ru-RU" sz="3200" b="1" dirty="0" smtClean="0">
                <a:solidFill>
                  <a:srgbClr val="FFFF00"/>
                </a:solidFill>
                <a:latin typeface="Comic Sans MS" pitchFamily="66" charset="0"/>
              </a:rPr>
              <a:t>123 тыс. </a:t>
            </a:r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км</a:t>
            </a:r>
            <a:r>
              <a:rPr lang="ru-RU" sz="2800" b="1" baseline="30000" dirty="0" smtClean="0">
                <a:solidFill>
                  <a:schemeClr val="bg1"/>
                </a:solidFill>
                <a:latin typeface="Comic Sans MS" pitchFamily="66" charset="0"/>
              </a:rPr>
              <a:t> 3</a:t>
            </a:r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 ?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 ( запасы  воды  в  Байкале – </a:t>
            </a:r>
            <a:r>
              <a:rPr lang="ru-RU" sz="3200" b="1" dirty="0" smtClean="0">
                <a:solidFill>
                  <a:srgbClr val="FFFF00"/>
                </a:solidFill>
                <a:latin typeface="Comic Sans MS" pitchFamily="66" charset="0"/>
              </a:rPr>
              <a:t>23 615 </a:t>
            </a:r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км</a:t>
            </a:r>
            <a:r>
              <a:rPr lang="ru-RU" sz="2800" b="1" baseline="30000" dirty="0" smtClean="0">
                <a:solidFill>
                  <a:schemeClr val="bg1"/>
                </a:solidFill>
                <a:latin typeface="Comic Sans MS" pitchFamily="66" charset="0"/>
              </a:rPr>
              <a:t> 3</a:t>
            </a:r>
            <a:r>
              <a:rPr lang="ru-RU" sz="2800" b="1" dirty="0" smtClean="0">
                <a:solidFill>
                  <a:schemeClr val="bg1"/>
                </a:solidFill>
                <a:latin typeface="Comic Sans MS" pitchFamily="66" charset="0"/>
              </a:rPr>
              <a:t> ).</a:t>
            </a:r>
            <a:endParaRPr lang="ru-RU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929066"/>
            <a:ext cx="3286148" cy="2564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786058"/>
            <a:ext cx="3161865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Экологические проблемы озера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dirty="0" smtClean="0"/>
              <a:t>     В2001 г. в Байкал было сброшено 46000000 куб.м. сточных вод, содержащих 10080 т. загрязняющих веществ, но это на 2520 т. меньше, чем в 1996 г. какую часть составляют загрязнения, сброшенные в 2001 г. от тех, которые сброшены в 1996г.? (4\5) </a:t>
            </a:r>
          </a:p>
          <a:p>
            <a:endParaRPr lang="ru-RU" dirty="0"/>
          </a:p>
        </p:txBody>
      </p:sp>
      <p:pic>
        <p:nvPicPr>
          <p:cNvPr id="19458" name="Picture 2" descr="http://t3.gstatic.com/images?q=tbn:ANd9GcRVGxT75fUsUKU0atDliIgDq-NY8QILN4uCLCYrm08d_BQhQXS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32856"/>
            <a:ext cx="4196593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1114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Растительный и животный мир Байкала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45259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Высокое разнообразие и эндемизм</a:t>
            </a:r>
          </a:p>
          <a:p>
            <a:r>
              <a:rPr lang="ru-RU" sz="2400" dirty="0" smtClean="0"/>
              <a:t>Самая крупная рыба – байкальский осетр</a:t>
            </a:r>
          </a:p>
          <a:p>
            <a:pPr marL="0" indent="0">
              <a:buNone/>
            </a:pPr>
            <a:r>
              <a:rPr lang="ru-RU" sz="2400" dirty="0" smtClean="0"/>
              <a:t>     (до 130 кг)</a:t>
            </a:r>
          </a:p>
          <a:p>
            <a:r>
              <a:rPr lang="ru-RU" sz="2400" dirty="0" smtClean="0"/>
              <a:t>Самая популярная рыба – омуль</a:t>
            </a:r>
          </a:p>
          <a:p>
            <a:r>
              <a:rPr lang="ru-RU" sz="2400" dirty="0" smtClean="0"/>
              <a:t>Единственной млекопитающее - нерпа</a:t>
            </a:r>
            <a:endParaRPr lang="ru-RU" sz="2400" dirty="0"/>
          </a:p>
        </p:txBody>
      </p:sp>
      <p:sp>
        <p:nvSpPr>
          <p:cNvPr id="20486" name="AutoShape 6" descr="data:image/jpeg;base64,/9j/4AAQSkZJRgABAQAAAQABAAD/2wCEAAkGBhQSERUUExQUFRUVFxgUFxYWGBQXGhcWFxQVFRQUHBQZHCYeFxklGRQVIC8gIycpLCwsFR4xNTAqNSYrLCkBCQoKDgwOFw8PGCkcHxgpKSkpLCkqKSkpKSkpKSwsKSkpKSkpKSkpKSwsLCksLCkpKSksKSkpKSkpKSkpKSkpKf/AABEIAIwAugMBIgACEQEDEQH/xAAbAAACAwEBAQAAAAAAAAAAAAADBAIFBgEAB//EADsQAAEDAgQDBQYFAwMFAAAAAAEAAhEDIQQSMUEFUWETInGBkQYUUqGxwTJC0eHwFSNiM4KSB0Ny0vH/xAAYAQEBAQEBAAAAAAAAAAAAAAABAAIDBP/EAB8RAQEBAQEAAQUBAAAAAAAAAAABEQIhEgMxQVFhUv/aAAwDAQACEQMRAD8AXFInkh1WkckWpi+TVFrCdinMcy4qLxcjf0066ea6eHnms3UUc8LzagRX8NOyI3hLomEWpCmAjZxoLgXOy83CItPhhOkrNMApPbyHqilwOg+qZ/pTRqT4D9UB2FOgRktXqVLL5qVjyST8MR0QmmDquskCy7Fu6m2mxVz8Ta31XmYogJnaxZjKNlCsJ5JFuMUhigbQq9J11UDdR9/YBKh2TXJX3bqYT85UsafGANk1Sx/RVVKiBsnGEclm9NYsaeJlGFUKr96jkvMxPROrFo4Dmox4JI4kzouduqdD4hHEN5FdOKb8J9VXvxJNtV0Z+QCx8ul4shiwBOWyieJt+FVzmE2n0RaWGG6Zeh4fbiwdER2MA3SjXtbqU9w3BGsf7bCRu7QepW5t+4D7YFdZUOxWu4f7G09ar/JvzurnDcDwjBam09TJ+qfGpK+djN4qQwrzo0+QX05r6TbCm0eQUziBFg0QjIcr5bUwjjq0+iE7hE3gx6D5q89pv+oTaBcylDn6TaBYeq+Wcc9q61ck1HkjkLCfBZWNTifdqf46wB5N730sk28Xwcxnq+jf1WCqVidT/PBC7TxSfjH1TB08NV/BVBPJ3d8k8eENbYiF8mw+KcDqtt7N+0pMU6suYdObeoPqrxfFojgWBR93YNl6tRymxkG4PMIBxEWTk/AEcGbkKAqU9rpSqzNt80EYdw0J+qr/AAaefUZ0QzValBh3cvqiMoEbfVZ9JxuIHIKXatQPeSBGQLnvJ+Fc7b/k+ftBuDy7fNE7KdYSTuIOKC7EOK7TmOZtzmt6+CHUzHSUqyk5xtqtt7McByDO+7tgdvAc1WfowvwX2SlofXnmGbxsXfotPSAaAGgADQCwXqrgefklXYiNPRTWYcNTqutxMaeKrffVH3ydz5JK5GLJHhefqsz7Se0xyloeKdMSHO/M7WzeqV9seNuomjQZ/qVD2j50bTE/i5DUnwC+be0HFzXqHLOQWbO4FpWaYnxCt2ryWAhk6kyY5qnxFMtMa8v5zTdGmQNdV2pRkoKodTKmKVk86hCcOELqQMQGwJNrk28UaVU2nCu+D0ZcB4fsg/0l4dli/S+3P7K/4RwY029q6zWkSbyN+Skuq+La1oaSCW7QQY6z9kicWDfRI8X4o2qTDh/iem3ltCjh3ZmA8wD+q3Ljn0tW1hzU2143VWMwvCn7wQnWVm7EjZebiHdPVVfv3RMU8cORCdght+Mf8M+BlD/qNT4PkusrA9UTtRy+ayVbvCYw+EzGBcnZCwzA5wAF/otNw4U6Te7Gb4j8kTm0Qxwz2bYyHVLu+EaDl4q8c8ACPQfSFSnioFyVUYzjLqriGEgNjSOdrlPVx0kaTFY1rSIcOTu82QddORVfXxg5qqzNDpJa0kTP5j1P7obq5kjX0g9FRU+MYY1t++nRGHE2UofVMMF43dH5QN5sk8bxWjhOza5pe+qwvziCKYzQCBpzusNxfinbGSXF0mZNiJtG6L0pDntR7THF1XuDcoeYjctFgCeVhboqDi2HfRAggTrv80Z7SII8fRexeJzNAkmOfPeyGiWAxxLsrhM6OGx6hOE5XQpYNpGkNncD7wvVaBkC8n5qRnDtBN1pMPhKdSiKbiRDg6YBuBEX0mVS8O4W9xALYG5Oy0mFyULzmcbXIgjpsCsY1r2GwDKRdUuANG76adVWcT4vUdabcotG1vumsViTVi55RpHgEnVwxn8rm6ydI8tD5pg1Q4glxtA+3XwVvw6uAwDlInzSeKw7WmQSAdjtP1HVDw9bunm0+EyOmq2zZq2GIc6yg2m47FSwVeR1/XRHM9VnK54XNB3n1XRQfzCKKQUTXhRQbReDIKZFV/ILlLBvqfgv5j6LhwNX4XeirYknYoUm93U6n7IA4qZlUOKx5c/VArY+O60S46D7rrbnhkX2M4wXlrWHvG0cuqdwjgxoAJJ1LtL7m9gOqzmEohol3eJ1IkeXgm3YuPsPpYLn8WtXzseRpF7k6T15nzS5xRzAmOY1mIIvKqn4qdz4T9dvmgitf5T9lvAf4ziTXDXTJaS1w2yj8J9JChhcAypAcC06S1pJGhHdgA689FW+9Ze9pNvLXwTLMXJFiRMC0jeNCP4Vz9jSGI4a6m97AQcpuJnwI3iIXaPs3VcMwaYIkW18OafwX9zJBADY1ytAY6CHEHwjotHj/a+hQblbLn95rGCJDp32A5/LVZ04zmFw/ZiC3vDY2IKap1WD8QA6kWG0Ei4M7pfDe0LocahBe6TDYIaD4WJ5zdVeL4hJlpuOsTz8UasaKrxFxaYaBEwZDhA1EzPmlq3ELatgyMsXbyE/yVlhiXjRx1mJkX1touMxbh+Elo1sbA+GkdE4mlbiSQL2m5sPnedN0arVyh0GTANiBJO8BZ+nj5Aza7lsg9Aeh2POxTNav3CBNrjNEieoiRr69VoFuJYiDymbbT48roOCq+keiTx1QnW87iYJ1FtigYavqD95stJouC4j+6GiO9I89jr0Wl9zvcnyhYLBYgioyJEEanrIWzGIvqSq/wBY6Hfh2Dr5/oErUa2bN+ZR+3aNTrsCjsdTOjvmjZGFcJ2ACZGKqfGfVMdmHGxn5rhwI/kLpkXr5pV4jy1KZwNKO8T3juq+jRgydU2ysiT810WfbWUXVkm2upa6pEHGIK62v+qXNl4PjRBSxtaYPijcOxuxOuh5EXB8ZASNUyPAx+/1QGVIOuiE2PvbdSLAEPaPgf3jHVru94T0VZisLlOW2nd+F4GnhHqJGxELYTiAsSYizjr4OA3IJmE0AKgy/mbq2drklp3I+bbbArFjek80XH+5psW+fihucCbWJOo5xcFvnMpioy8GJIPfHITEkdCb6iLyhF3eMtggtP8AxJGnK8T0QEGX16jXcfyyOylbwtP0ken/ACQqbctxt9oM+QMpsMIzA2ix8C0W9DI/8VIEstI8YPK8jrBBHooVnAQQTG43gxIvrvryRnVL33+sCT56+RS1arBkRoQQdNwfqfVMRXFZQbGeomHNgEHoen6JQm580R5UaTZKbUtODUC+q1vUT5X/AFWwOFJMAlUvs5hAXFxMQLeJt9JWmwPDjVeACep5db2W55zrNm9YFU4GGyalSMv4sozR0sInpKHTpUc4a0Pqk+X7aLb0+H0gCP7jwNokE6yR+bQ2KR4m7I1xdem27YBkGbsJjQ8ui8t+pa9M+lzEaNZuGH5RI0EE258lXP7BxLs7rmbCnvfcINI4es2o9rnEtDm5XjSe8Dr3piyzv9WaLdl8wue2uuRi6jlAOU3hANl7JXhHFRGZUSjSjN/kpRhzrLj6kDWUHN/kFGZ3SkiVx4XQ3+WXQYUkWVIKcp15iCQ8Gx0tMwDzEAJNwQ8yzYYt6daTpe2ZtxPMt5dQp0nt0dyIk694yT5QLdVVU6n8/dOsqzEx/OawTbKNoLhBANv9zI9CFPS5M667iIHyPyQAZXSbeCkHWq/r9/rf1SVRyLUqIJulBEJnDMAuggKQJJDRqbeHVFakbX2bpAU8zhOd0tv+Ud0GOU5it3gK1Km1rDDHOnQg5iJ38Nlhm0BSaaQkOdlawiHQx0S4nSTpA8VdcLxWGpVc1et2fZmmabHCQXmAx4gRYt+Ylcuu7cjvzxOZauscX06QNGYe8ueTq0G0iNJnT91Tcaxr+zDg5jmtA78uMkmI6XlahmBL2OfWdHfdUzBwyua4f23AttEAG/VYbilYgOawk0XmfwjVs6n1XOmK/EV6rGyNDGdwjvSTq7ciSAlXY986P9Wfe6Vqvc0WDi0mALeQM21JRG1Z/wC2weQ/RHsXjMhy8acoOdR7aF6nkjrhBU2vCF71zuvWOi1uLBXVAvSEGFIFalAwhSzIQK7KdScqOVSaukqSICYpPSxUmOXMrCbIVaqhtrEIbnqKRco51EleJAF1nTHXHmp8Ow731O6LjveFkk8l5toFfcOZkzNvpLhsSCI6giYR15GuZtWlDiL3iHAGBAAk2uR11PyR6tEVHf3LZtyDoG/iv+KT5KowdZ9N4cY7s2dBBBGh8lsPZ1jKtV2dlN0U2vpSHnIc3+mGWz/iEDqddFwz133xH2cbTqMrOrVXsyBpNNtibAtc1mpbAs2LTskMU5+Z7Xd5mYvGxI3a4zrl33hO8P8Ada+PcMScgeC0ESwdtZrmbhokmNOS57Q4SmKz20g4NYcpJce9ECBa2irBqma4Ps0d5skgmLDSIN7DxSBrH4G+p/8AZNt4W2o9ps0TIJkuubARe8+FlaOw1Fpjtxa2nK3JWnKpPaH2J93aCHOJ/OHAAjk4Rq1ZapR5GV9DxOOe9ry9xeTDpde8fwLFcTfBBADcwkgaX5DZduet8ceuZFW9qhomHu2gIRC6RzdbWO6mKgQVxKNAroKVa5EDlIwXLmdDzKbWq1PF6kHL2ULrG3QhKZU3NUqLAUOq6AskI1IQXuJN1Fok3TTKAt1MJ+ynpnguFkkloOUF2Uz3v/khaDEPb+Jtg4ZTIGbQSLX2OqX4Nhg4POkMyW5O7p+RPqnqOEHYvrSc7a1KmNIio0h1tzYarhbtdp4UzZ6TpaMxI70nRt4y8riUClWkjMX9w57EBzQ25AcSBPdBE6L1es5rnQ50gsuSegTVABpY/KCQ6SHXDu9oRuP1VSsMZw1uQOyPFOo+n34JLM5nKf8AIAk67jnC0/EOHCkyqatOG5paXFoc4AZZaRezQLdVjMbxWpTyZXGG1GPDCSW5rEEsJi2y12OpdvimNe50QDANpk85hZpjLCkCLz3SQOfOJtA0mUkMZU+Iek/PNdXHF6YDqogd0gDeZ1JnUqjZiiABAtb823mqYr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data:image/jpeg;base64,/9j/4AAQSkZJRgABAQAAAQABAAD/2wCEAAkGBhQSERUUExQUFRUVFxgUFxYWGBQXGhcWFxQVFRQUHBQZHCYeFxklGRQVIC8gIycpLCwsFR4xNTAqNSYrLCkBCQoKDgwOFw8PGCkcHxgpKSkpLCkqKSkpKSkpKSwsKSkpKSkpKSkpKSwsLCksLCkpKSksKSkpKSkpKSkpKSkpKf/AABEIAIwAugMBIgACEQEDEQH/xAAbAAACAwEBAQAAAAAAAAAAAAADBAIFBgEAB//EADsQAAEDAgQDBQYFAwMFAAAAAAEAAhEDIQQSMUEFUWETInGBkQYUUqGxwTJC0eHwFSNiM4KSB0Ny0vH/xAAYAQEBAQEBAAAAAAAAAAAAAAABAAIDBP/EAB8RAQEBAQEAAQUBAAAAAAAAAAABEQIhEgMxQVFhUv/aAAwDAQACEQMRAD8AXFInkh1WkckWpi+TVFrCdinMcy4qLxcjf0066ea6eHnms3UUc8LzagRX8NOyI3hLomEWpCmAjZxoLgXOy83CItPhhOkrNMApPbyHqilwOg+qZ/pTRqT4D9UB2FOgRktXqVLL5qVjyST8MR0QmmDquskCy7Fu6m2mxVz8Ta31XmYogJnaxZjKNlCsJ5JFuMUhigbQq9J11UDdR9/YBKh2TXJX3bqYT85UsafGANk1Sx/RVVKiBsnGEclm9NYsaeJlGFUKr96jkvMxPROrFo4Dmox4JI4kzouduqdD4hHEN5FdOKb8J9VXvxJNtV0Z+QCx8ul4shiwBOWyieJt+FVzmE2n0RaWGG6Zeh4fbiwdER2MA3SjXtbqU9w3BGsf7bCRu7QepW5t+4D7YFdZUOxWu4f7G09ar/JvzurnDcDwjBam09TJ+qfGpK+djN4qQwrzo0+QX05r6TbCm0eQUziBFg0QjIcr5bUwjjq0+iE7hE3gx6D5q89pv+oTaBcylDn6TaBYeq+Wcc9q61ck1HkjkLCfBZWNTifdqf46wB5N730sk28Xwcxnq+jf1WCqVidT/PBC7TxSfjH1TB08NV/BVBPJ3d8k8eENbYiF8mw+KcDqtt7N+0pMU6suYdObeoPqrxfFojgWBR93YNl6tRymxkG4PMIBxEWTk/AEcGbkKAqU9rpSqzNt80EYdw0J+qr/AAaefUZ0QzValBh3cvqiMoEbfVZ9JxuIHIKXatQPeSBGQLnvJ+Fc7b/k+ftBuDy7fNE7KdYSTuIOKC7EOK7TmOZtzmt6+CHUzHSUqyk5xtqtt7McByDO+7tgdvAc1WfowvwX2SlofXnmGbxsXfotPSAaAGgADQCwXqrgefklXYiNPRTWYcNTqutxMaeKrffVH3ydz5JK5GLJHhefqsz7Se0xyloeKdMSHO/M7WzeqV9seNuomjQZ/qVD2j50bTE/i5DUnwC+be0HFzXqHLOQWbO4FpWaYnxCt2ryWAhk6kyY5qnxFMtMa8v5zTdGmQNdV2pRkoKodTKmKVk86hCcOELqQMQGwJNrk28UaVU2nCu+D0ZcB4fsg/0l4dli/S+3P7K/4RwY029q6zWkSbyN+Skuq+La1oaSCW7QQY6z9kicWDfRI8X4o2qTDh/iem3ltCjh3ZmA8wD+q3Ljn0tW1hzU2143VWMwvCn7wQnWVm7EjZebiHdPVVfv3RMU8cORCdght+Mf8M+BlD/qNT4PkusrA9UTtRy+ayVbvCYw+EzGBcnZCwzA5wAF/otNw4U6Te7Gb4j8kTm0Qxwz2bYyHVLu+EaDl4q8c8ACPQfSFSnioFyVUYzjLqriGEgNjSOdrlPVx0kaTFY1rSIcOTu82QddORVfXxg5qqzNDpJa0kTP5j1P7obq5kjX0g9FRU+MYY1t++nRGHE2UofVMMF43dH5QN5sk8bxWjhOza5pe+qwvziCKYzQCBpzusNxfinbGSXF0mZNiJtG6L0pDntR7THF1XuDcoeYjctFgCeVhboqDi2HfRAggTrv80Z7SII8fRexeJzNAkmOfPeyGiWAxxLsrhM6OGx6hOE5XQpYNpGkNncD7wvVaBkC8n5qRnDtBN1pMPhKdSiKbiRDg6YBuBEX0mVS8O4W9xALYG5Oy0mFyULzmcbXIgjpsCsY1r2GwDKRdUuANG76adVWcT4vUdabcotG1vumsViTVi55RpHgEnVwxn8rm6ydI8tD5pg1Q4glxtA+3XwVvw6uAwDlInzSeKw7WmQSAdjtP1HVDw9bunm0+EyOmq2zZq2GIc6yg2m47FSwVeR1/XRHM9VnK54XNB3n1XRQfzCKKQUTXhRQbReDIKZFV/ILlLBvqfgv5j6LhwNX4XeirYknYoUm93U6n7IA4qZlUOKx5c/VArY+O60S46D7rrbnhkX2M4wXlrWHvG0cuqdwjgxoAJJ1LtL7m9gOqzmEohol3eJ1IkeXgm3YuPsPpYLn8WtXzseRpF7k6T15nzS5xRzAmOY1mIIvKqn4qdz4T9dvmgitf5T9lvAf4ziTXDXTJaS1w2yj8J9JChhcAypAcC06S1pJGhHdgA689FW+9Ze9pNvLXwTLMXJFiRMC0jeNCP4Vz9jSGI4a6m97AQcpuJnwI3iIXaPs3VcMwaYIkW18OafwX9zJBADY1ytAY6CHEHwjotHj/a+hQblbLn95rGCJDp32A5/LVZ04zmFw/ZiC3vDY2IKap1WD8QA6kWG0Ei4M7pfDe0LocahBe6TDYIaD4WJ5zdVeL4hJlpuOsTz8UasaKrxFxaYaBEwZDhA1EzPmlq3ELatgyMsXbyE/yVlhiXjRx1mJkX1touMxbh+Elo1sbA+GkdE4mlbiSQL2m5sPnedN0arVyh0GTANiBJO8BZ+nj5Aza7lsg9Aeh2POxTNav3CBNrjNEieoiRr69VoFuJYiDymbbT48roOCq+keiTx1QnW87iYJ1FtigYavqD95stJouC4j+6GiO9I89jr0Wl9zvcnyhYLBYgioyJEEanrIWzGIvqSq/wBY6Hfh2Dr5/oErUa2bN+ZR+3aNTrsCjsdTOjvmjZGFcJ2ACZGKqfGfVMdmHGxn5rhwI/kLpkXr5pV4jy1KZwNKO8T3juq+jRgydU2ysiT810WfbWUXVkm2upa6pEHGIK62v+qXNl4PjRBSxtaYPijcOxuxOuh5EXB8ZASNUyPAx+/1QGVIOuiE2PvbdSLAEPaPgf3jHVru94T0VZisLlOW2nd+F4GnhHqJGxELYTiAsSYizjr4OA3IJmE0AKgy/mbq2drklp3I+bbbArFjek80XH+5psW+fihucCbWJOo5xcFvnMpioy8GJIPfHITEkdCb6iLyhF3eMtggtP8AxJGnK8T0QEGX16jXcfyyOylbwtP0ken/ACQqbctxt9oM+QMpsMIzA2ix8C0W9DI/8VIEstI8YPK8jrBBHooVnAQQTG43gxIvrvryRnVL33+sCT56+RS1arBkRoQQdNwfqfVMRXFZQbGeomHNgEHoen6JQm580R5UaTZKbUtODUC+q1vUT5X/AFWwOFJMAlUvs5hAXFxMQLeJt9JWmwPDjVeACep5db2W55zrNm9YFU4GGyalSMv4sozR0sInpKHTpUc4a0Pqk+X7aLb0+H0gCP7jwNokE6yR+bQ2KR4m7I1xdem27YBkGbsJjQ8ui8t+pa9M+lzEaNZuGH5RI0EE258lXP7BxLs7rmbCnvfcINI4es2o9rnEtDm5XjSe8Dr3piyzv9WaLdl8wue2uuRi6jlAOU3hANl7JXhHFRGZUSjSjN/kpRhzrLj6kDWUHN/kFGZ3SkiVx4XQ3+WXQYUkWVIKcp15iCQ8Gx0tMwDzEAJNwQ8yzYYt6daTpe2ZtxPMt5dQp0nt0dyIk694yT5QLdVVU6n8/dOsqzEx/OawTbKNoLhBANv9zI9CFPS5M667iIHyPyQAZXSbeCkHWq/r9/rf1SVRyLUqIJulBEJnDMAuggKQJJDRqbeHVFakbX2bpAU8zhOd0tv+Ud0GOU5it3gK1Km1rDDHOnQg5iJ38Nlhm0BSaaQkOdlawiHQx0S4nSTpA8VdcLxWGpVc1et2fZmmabHCQXmAx4gRYt+Ylcuu7cjvzxOZauscX06QNGYe8ueTq0G0iNJnT91Tcaxr+zDg5jmtA78uMkmI6XlahmBL2OfWdHfdUzBwyua4f23AttEAG/VYbilYgOawk0XmfwjVs6n1XOmK/EV6rGyNDGdwjvSTq7ciSAlXY986P9Wfe6Vqvc0WDi0mALeQM21JRG1Z/wC2weQ/RHsXjMhy8acoOdR7aF6nkjrhBU2vCF71zuvWOi1uLBXVAvSEGFIFalAwhSzIQK7KdScqOVSaukqSICYpPSxUmOXMrCbIVaqhtrEIbnqKRco51EleJAF1nTHXHmp8Ow731O6LjveFkk8l5toFfcOZkzNvpLhsSCI6giYR15GuZtWlDiL3iHAGBAAk2uR11PyR6tEVHf3LZtyDoG/iv+KT5KowdZ9N4cY7s2dBBBGh8lsPZ1jKtV2dlN0U2vpSHnIc3+mGWz/iEDqddFwz133xH2cbTqMrOrVXsyBpNNtibAtc1mpbAs2LTskMU5+Z7Xd5mYvGxI3a4zrl33hO8P8Ada+PcMScgeC0ESwdtZrmbhokmNOS57Q4SmKz20g4NYcpJce9ECBa2irBqma4Ps0d5skgmLDSIN7DxSBrH4G+p/8AZNt4W2o9ps0TIJkuubARe8+FlaOw1Fpjtxa2nK3JWnKpPaH2J93aCHOJ/OHAAjk4Rq1ZapR5GV9DxOOe9ry9xeTDpde8fwLFcTfBBADcwkgaX5DZduet8ceuZFW9qhomHu2gIRC6RzdbWO6mKgQVxKNAroKVa5EDlIwXLmdDzKbWq1PF6kHL2ULrG3QhKZU3NUqLAUOq6AskI1IQXuJN1Fok3TTKAt1MJ+ynpnguFkkloOUF2Uz3v/khaDEPb+Jtg4ZTIGbQSLX2OqX4Nhg4POkMyW5O7p+RPqnqOEHYvrSc7a1KmNIio0h1tzYarhbtdp4UzZ6TpaMxI70nRt4y8riUClWkjMX9w57EBzQ25AcSBPdBE6L1es5rnQ50gsuSegTVABpY/KCQ6SHXDu9oRuP1VSsMZw1uQOyPFOo+n34JLM5nKf8AIAk67jnC0/EOHCkyqatOG5paXFoc4AZZaRezQLdVjMbxWpTyZXGG1GPDCSW5rEEsJi2y12OpdvimNe50QDANpk85hZpjLCkCLz3SQOfOJtA0mUkMZU+Iek/PNdXHF6YDqogd0gDeZ1JnUqjZiiABAtb823mqYr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0" name="Picture 10" descr="http://t1.gstatic.com/images?q=tbn:ANd9GcRF2KZBg1qpF36t-pQXl86kUgroSPMh3Xqjykp3WcRONBSmqD5a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6357" y="4725144"/>
            <a:ext cx="2848362" cy="1888589"/>
          </a:xfrm>
          <a:prstGeom prst="rect">
            <a:avLst/>
          </a:prstGeom>
          <a:noFill/>
        </p:spPr>
      </p:pic>
      <p:pic>
        <p:nvPicPr>
          <p:cNvPr id="2052" name="Picture 4" descr="http://t3.gstatic.com/images?q=tbn:ANd9GcQbUfjmF_d2YOfFDaXJRK6cFirXKpyifh2fvLZE4pK1JJZnvTo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39" r="21834" b="42362"/>
          <a:stretch/>
        </p:blipFill>
        <p:spPr bwMode="auto">
          <a:xfrm>
            <a:off x="4716016" y="3045152"/>
            <a:ext cx="3222639" cy="153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://t1.gstatic.com/images?q=tbn:ANd9GcTqIqzMk4kdGotZxlGXLCD86Pr2pGvBqT-lX5frb44nTaIniUEI6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4719" y="1124744"/>
            <a:ext cx="2428875" cy="1885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937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интегрир урок\baikal3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4414" y="1244658"/>
            <a:ext cx="6813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Тестирование</a:t>
            </a:r>
            <a:endParaRPr lang="ru-RU" sz="7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932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2541587"/>
          </a:xfrm>
        </p:spPr>
        <p:txBody>
          <a:bodyPr>
            <a:normAutofit/>
          </a:bodyPr>
          <a:lstStyle/>
          <a:p>
            <a:pPr marL="484632" indent="0" algn="ctr" fontAlgn="auto">
              <a:spcAft>
                <a:spcPts val="0"/>
              </a:spcAft>
              <a:defRPr/>
            </a:pPr>
            <a:r>
              <a:rPr lang="ru-RU" sz="8800" i="1" u="sng" dirty="0" smtClean="0">
                <a:solidFill>
                  <a:srgbClr val="C00000"/>
                </a:solidFill>
                <a:cs typeface="LilyUPC" pitchFamily="34" charset="-34"/>
              </a:rPr>
              <a:t>МОЛОДЦЫ!</a:t>
            </a:r>
            <a:endParaRPr lang="ru-RU" sz="8800" dirty="0">
              <a:solidFill>
                <a:srgbClr val="C00000"/>
              </a:solidFill>
              <a:cs typeface="LilyUPC" pitchFamily="34" charset="-34"/>
            </a:endParaRPr>
          </a:p>
        </p:txBody>
      </p:sp>
      <p:pic>
        <p:nvPicPr>
          <p:cNvPr id="41987" name="Picture 3" descr="i?id=32811234&amp;tov=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2590800"/>
            <a:ext cx="396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264</TotalTime>
  <Words>409</Words>
  <Application>Microsoft Office PowerPoint</Application>
  <PresentationFormat>Экран (4:3)</PresentationFormat>
  <Paragraphs>80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Трек</vt:lpstr>
      <vt:lpstr>Слайд 1</vt:lpstr>
      <vt:lpstr>Слайд 2</vt:lpstr>
      <vt:lpstr>Слайд 3</vt:lpstr>
      <vt:lpstr>Ребус </vt:lpstr>
      <vt:lpstr>Слайд 5</vt:lpstr>
      <vt:lpstr>Слайд 6</vt:lpstr>
      <vt:lpstr>Слайд 7</vt:lpstr>
      <vt:lpstr>Слайд 8</vt:lpstr>
      <vt:lpstr>Слайд 9</vt:lpstr>
      <vt:lpstr>Слайд 10</vt:lpstr>
      <vt:lpstr>Географическое положение</vt:lpstr>
      <vt:lpstr>Слайд 12</vt:lpstr>
      <vt:lpstr>Слайд 13</vt:lpstr>
      <vt:lpstr>Уникальность воды Байкала</vt:lpstr>
      <vt:lpstr>Слайд 15</vt:lpstr>
      <vt:lpstr>Экологические проблемы озера</vt:lpstr>
      <vt:lpstr>Растительный и животный мир Байкала</vt:lpstr>
      <vt:lpstr>Слайд 18</vt:lpstr>
      <vt:lpstr>МОЛОДЦЫ!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24</cp:revision>
  <dcterms:created xsi:type="dcterms:W3CDTF">2012-01-25T16:31:33Z</dcterms:created>
  <dcterms:modified xsi:type="dcterms:W3CDTF">2012-01-28T19:35:53Z</dcterms:modified>
</cp:coreProperties>
</file>