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0" r:id="rId4"/>
    <p:sldId id="258" r:id="rId5"/>
    <p:sldId id="259" r:id="rId6"/>
    <p:sldId id="261" r:id="rId7"/>
    <p:sldId id="263" r:id="rId8"/>
    <p:sldId id="262" r:id="rId9"/>
    <p:sldId id="264" r:id="rId10"/>
    <p:sldId id="265" r:id="rId11"/>
    <p:sldId id="271" r:id="rId12"/>
    <p:sldId id="272" r:id="rId13"/>
    <p:sldId id="266" r:id="rId14"/>
    <p:sldId id="267" r:id="rId15"/>
    <p:sldId id="268" r:id="rId16"/>
    <p:sldId id="270" r:id="rId17"/>
    <p:sldId id="269" r:id="rId18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77DF97-CC49-4188-9B8D-2806D0166061}" type="datetimeFigureOut">
              <a:rPr lang="ru-RU"/>
              <a:pPr>
                <a:defRPr/>
              </a:pPr>
              <a:t>05.02.2012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188CE7-151F-4CAC-B1E7-9888EDEA587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64141042"/>
      </p:ext>
    </p:extLst>
  </p:cSld>
  <p:clrMapOvr>
    <a:masterClrMapping/>
  </p:clrMapOvr>
  <p:transition spd="slow">
    <p:cover dir="ld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DBAE3B-AF50-489A-B25C-CC5DC04102B1}" type="datetimeFigureOut">
              <a:rPr lang="ru-RU"/>
              <a:pPr>
                <a:defRPr/>
              </a:pPr>
              <a:t>05.02.2012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9F33F5-764D-4947-A01F-9472092E516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45649181"/>
      </p:ext>
    </p:extLst>
  </p:cSld>
  <p:clrMapOvr>
    <a:masterClrMapping/>
  </p:clrMapOvr>
  <p:transition spd="slow">
    <p:cover dir="l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416022-EB9B-4F22-9BD3-D0F9DB8247A3}" type="datetimeFigureOut">
              <a:rPr lang="ru-RU"/>
              <a:pPr>
                <a:defRPr/>
              </a:pPr>
              <a:t>05.02.2012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A70FC0-020B-463E-917B-97AB1CF204D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2946729"/>
      </p:ext>
    </p:extLst>
  </p:cSld>
  <p:clrMapOvr>
    <a:masterClrMapping/>
  </p:clrMapOvr>
  <p:transition spd="slow">
    <p:cover dir="l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C3CEF3-A7C7-48EB-8330-445DFF476477}" type="datetimeFigureOut">
              <a:rPr lang="ru-RU"/>
              <a:pPr>
                <a:defRPr/>
              </a:pPr>
              <a:t>05.02.2012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D32047-BBD0-4E28-9156-098AC499D8A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38372157"/>
      </p:ext>
    </p:extLst>
  </p:cSld>
  <p:clrMapOvr>
    <a:masterClrMapping/>
  </p:clrMapOvr>
  <p:transition spd="slow">
    <p:cover dir="l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338BAF-2B7B-4059-9821-1037EC7F2B4A}" type="datetimeFigureOut">
              <a:rPr lang="ru-RU"/>
              <a:pPr>
                <a:defRPr/>
              </a:pPr>
              <a:t>05.02.2012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571882-9B42-4CA9-8BF0-AA12078921C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5803388"/>
      </p:ext>
    </p:extLst>
  </p:cSld>
  <p:clrMapOvr>
    <a:masterClrMapping/>
  </p:clrMapOvr>
  <p:transition spd="slow">
    <p:cover dir="l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EFE4F7-2705-4D7A-B1E3-559B7E19DBFD}" type="datetimeFigureOut">
              <a:rPr lang="ru-RU"/>
              <a:pPr>
                <a:defRPr/>
              </a:pPr>
              <a:t>05.02.2012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D5DAA8-3EC6-41D4-B34C-890AB83F59A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19153763"/>
      </p:ext>
    </p:extLst>
  </p:cSld>
  <p:clrMapOvr>
    <a:masterClrMapping/>
  </p:clrMapOvr>
  <p:transition spd="slow">
    <p:cover dir="l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911995-A28B-4380-AA13-F1BE24818FE4}" type="datetimeFigureOut">
              <a:rPr lang="ru-RU"/>
              <a:pPr>
                <a:defRPr/>
              </a:pPr>
              <a:t>05.02.2012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8687C3-7DF7-4E65-A5FB-0778923969F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26903937"/>
      </p:ext>
    </p:extLst>
  </p:cSld>
  <p:clrMapOvr>
    <a:masterClrMapping/>
  </p:clrMapOvr>
  <p:transition spd="slow">
    <p:cover dir="l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671C0D-141C-49CC-8CC9-4EEB5E0598CE}" type="datetimeFigureOut">
              <a:rPr lang="ru-RU"/>
              <a:pPr>
                <a:defRPr/>
              </a:pPr>
              <a:t>05.02.2012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602A89-4549-465E-89EC-D9F3552743A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15406099"/>
      </p:ext>
    </p:extLst>
  </p:cSld>
  <p:clrMapOvr>
    <a:masterClrMapping/>
  </p:clrMapOvr>
  <p:transition spd="slow">
    <p:cover dir="l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28DA6E-9E10-4F1B-8058-48737066DB62}" type="datetimeFigureOut">
              <a:rPr lang="ru-RU"/>
              <a:pPr>
                <a:defRPr/>
              </a:pPr>
              <a:t>05.02.2012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A4447D-26FE-4811-A0D0-05C1DB0266A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32369500"/>
      </p:ext>
    </p:extLst>
  </p:cSld>
  <p:clrMapOvr>
    <a:masterClrMapping/>
  </p:clrMapOvr>
  <p:transition spd="slow">
    <p:cover dir="l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6962B6-7B8C-4081-84D2-A26DFFD49A2D}" type="datetimeFigureOut">
              <a:rPr lang="ru-RU"/>
              <a:pPr>
                <a:defRPr/>
              </a:pPr>
              <a:t>05.02.2012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1472E2-35FA-4CCE-B3D9-FBF9F0173F2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64419990"/>
      </p:ext>
    </p:extLst>
  </p:cSld>
  <p:clrMapOvr>
    <a:masterClrMapping/>
  </p:clrMapOvr>
  <p:transition spd="slow">
    <p:cover dir="l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49FFD9-CCB6-44B7-BB37-FFF89EC1BB4B}" type="datetimeFigureOut">
              <a:rPr lang="ru-RU"/>
              <a:pPr>
                <a:defRPr/>
              </a:pPr>
              <a:t>05.02.2012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53F6B7-0716-44CE-8887-13E4CCC520E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84987475"/>
      </p:ext>
    </p:extLst>
  </p:cSld>
  <p:clrMapOvr>
    <a:masterClrMapping/>
  </p:clrMapOvr>
  <p:transition spd="slow">
    <p:cover dir="ld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39EC2887-8DA7-4518-B4CF-7B939BA3129F}" type="datetimeFigureOut">
              <a:rPr lang="ru-RU"/>
              <a:pPr>
                <a:defRPr/>
              </a:pPr>
              <a:t>05.02.2012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C92068C7-180D-434A-A470-E7969BA8755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cover dir="ld"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gi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gif"/><Relationship Id="rId2" Type="http://schemas.openxmlformats.org/officeDocument/2006/relationships/image" Target="../media/image24.gi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gif"/><Relationship Id="rId2" Type="http://schemas.openxmlformats.org/officeDocument/2006/relationships/image" Target="../media/image26.gif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gi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gi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gif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gif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Acer\Desktop\&#1048;&#1088;&#1080;&#1085;&#1072;\&#1048;&#1088;&#1072;\christmas\We%20Wish%20You%20a%20Merry%20Christmas%20(1).mp4" TargetMode="External"/><Relationship Id="rId4" Type="http://schemas.openxmlformats.org/officeDocument/2006/relationships/image" Target="../media/image3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gi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Acer\Desktop\&#1048;&#1088;&#1080;&#1085;&#1072;\&#1048;&#1088;&#1072;\christmas\Original%20Jingle%20Bells%20Animation%20Clip.mp4" TargetMode="Externa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g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t="-7000" b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 rot="20798014">
            <a:off x="611560" y="900827"/>
            <a:ext cx="7415107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5400" b="1" dirty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+mn-lt"/>
                <a:cs typeface="+mn-cs"/>
              </a:rPr>
              <a:t>Such Different New Years</a:t>
            </a:r>
            <a:endParaRPr lang="ru-RU" sz="5400" b="1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  <a:latin typeface="+mn-lt"/>
              <a:cs typeface="+mn-cs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t="-4000" b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259632" y="332656"/>
            <a:ext cx="7031608" cy="34163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5400" b="1" i="1" dirty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+mn-lt"/>
                <a:cs typeface="+mn-cs"/>
              </a:rPr>
              <a:t>Write as many words as you can on the topic (Holiday, Christmas, New Year)</a:t>
            </a:r>
            <a:endParaRPr lang="ru-RU" sz="5400" b="1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  <a:latin typeface="+mn-lt"/>
              <a:cs typeface="+mn-cs"/>
            </a:endParaRPr>
          </a:p>
        </p:txBody>
      </p:sp>
    </p:spTree>
  </p:cSld>
  <p:clrMapOvr>
    <a:masterClrMapping/>
  </p:clrMapOvr>
  <p:transition spd="slow"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1000" b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Заголовок 1"/>
          <p:cNvSpPr>
            <a:spLocks noGrp="1"/>
          </p:cNvSpPr>
          <p:nvPr>
            <p:ph type="title"/>
          </p:nvPr>
        </p:nvSpPr>
        <p:spPr>
          <a:xfrm>
            <a:off x="468313" y="476250"/>
            <a:ext cx="8229600" cy="1143000"/>
          </a:xfrm>
        </p:spPr>
        <p:txBody>
          <a:bodyPr/>
          <a:lstStyle/>
          <a:p>
            <a:r>
              <a:rPr lang="en-US" sz="3200" b="1" i="1" smtClean="0">
                <a:solidFill>
                  <a:srgbClr val="FF0000"/>
                </a:solidFill>
              </a:rPr>
              <a:t>Listen to the song and put in the missing words on the cards.</a:t>
            </a:r>
            <a:r>
              <a:rPr lang="ru-RU" smtClean="0"/>
              <a:t/>
            </a:r>
            <a:br>
              <a:rPr lang="ru-RU" smtClean="0"/>
            </a:br>
            <a:endParaRPr lang="ru-RU" smtClean="0"/>
          </a:p>
        </p:txBody>
      </p:sp>
      <p:pic>
        <p:nvPicPr>
          <p:cNvPr id="12291" name="Объект 6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051050" y="911225"/>
            <a:ext cx="5473700" cy="5472113"/>
          </a:xfrm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44000" b="-4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Заголовок 1"/>
          <p:cNvSpPr>
            <a:spLocks noGrp="1"/>
          </p:cNvSpPr>
          <p:nvPr>
            <p:ph type="title"/>
          </p:nvPr>
        </p:nvSpPr>
        <p:spPr>
          <a:xfrm>
            <a:off x="4140200" y="2565400"/>
            <a:ext cx="4773613" cy="1143000"/>
          </a:xfrm>
        </p:spPr>
        <p:txBody>
          <a:bodyPr/>
          <a:lstStyle/>
          <a:p>
            <a:r>
              <a:rPr lang="en-US" sz="6000" b="1" i="1" smtClean="0">
                <a:solidFill>
                  <a:srgbClr val="FF0000"/>
                </a:solidFill>
              </a:rPr>
              <a:t>Write as many words as you can on the topic (Holiday, Christmas, New Year)</a:t>
            </a:r>
            <a:r>
              <a:rPr lang="ru-RU" smtClean="0"/>
              <a:t/>
            </a:r>
            <a:br>
              <a:rPr lang="ru-RU" smtClean="0"/>
            </a:br>
            <a:endParaRPr lang="ru-RU" smtClean="0"/>
          </a:p>
        </p:txBody>
      </p:sp>
      <p:pic>
        <p:nvPicPr>
          <p:cNvPr id="13315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" y="620713"/>
            <a:ext cx="3954463" cy="4670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8313" y="5229225"/>
            <a:ext cx="8229600" cy="1368425"/>
          </a:xfrm>
        </p:spPr>
        <p:txBody>
          <a:bodyPr rtlCol="0">
            <a:normAutofit fontScale="85000" lnSpcReduction="10000"/>
          </a:bodyPr>
          <a:lstStyle/>
          <a:p>
            <a:pPr marL="0" indent="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b="1" i="1" dirty="0" smtClean="0"/>
              <a:t> </a:t>
            </a:r>
            <a:endParaRPr lang="ru-RU" dirty="0" smtClean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b="1" dirty="0" smtClean="0"/>
              <a:t>Christmas is _________________</a:t>
            </a:r>
            <a:endParaRPr lang="ru-RU" dirty="0" smtClean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b="1" dirty="0" smtClean="0"/>
              <a:t>New Year is __________________</a:t>
            </a:r>
            <a:endParaRPr lang="ru-RU" dirty="0" smtClean="0"/>
          </a:p>
          <a:p>
            <a:pPr marL="0" indent="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 smtClean="0"/>
          </a:p>
        </p:txBody>
      </p:sp>
      <p:sp>
        <p:nvSpPr>
          <p:cNvPr id="4" name="Прямоугольник 3"/>
          <p:cNvSpPr/>
          <p:nvPr/>
        </p:nvSpPr>
        <p:spPr>
          <a:xfrm>
            <a:off x="1403648" y="332656"/>
            <a:ext cx="6093399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5400" b="1" i="1" dirty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+mn-lt"/>
                <a:cs typeface="+mn-cs"/>
              </a:rPr>
              <a:t>Finish the sentences.</a:t>
            </a:r>
            <a:endParaRPr lang="ru-RU" sz="5400" b="1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  <a:latin typeface="+mn-lt"/>
              <a:cs typeface="+mn-cs"/>
            </a:endParaRPr>
          </a:p>
        </p:txBody>
      </p:sp>
      <p:pic>
        <p:nvPicPr>
          <p:cNvPr id="14340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6050" y="1466850"/>
            <a:ext cx="6270625" cy="341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0" y="0"/>
            <a:ext cx="8964488" cy="258532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5400" b="1" i="1" dirty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+mn-lt"/>
                <a:cs typeface="+mn-cs"/>
              </a:rPr>
              <a:t>Take sheets of paper and draw a Funny Snowman and write down your wishes!</a:t>
            </a:r>
            <a:endParaRPr lang="ru-RU" sz="5400" b="1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  <a:latin typeface="+mn-lt"/>
              <a:cs typeface="+mn-cs"/>
            </a:endParaRPr>
          </a:p>
        </p:txBody>
      </p:sp>
      <p:pic>
        <p:nvPicPr>
          <p:cNvPr id="15363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8038" y="2219325"/>
            <a:ext cx="3095625" cy="4741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Объект 4"/>
          <p:cNvSpPr>
            <a:spLocks noGrp="1"/>
          </p:cNvSpPr>
          <p:nvPr>
            <p:ph sz="half" idx="1"/>
          </p:nvPr>
        </p:nvSpPr>
        <p:spPr>
          <a:xfrm>
            <a:off x="179388" y="188913"/>
            <a:ext cx="4316412" cy="6408737"/>
          </a:xfrm>
        </p:spPr>
        <p:txBody>
          <a:bodyPr/>
          <a:lstStyle/>
          <a:p>
            <a:pPr marL="0" indent="0" eaLnBrk="1" hangingPunct="1">
              <a:buFont typeface="Arial" charset="0"/>
              <a:buNone/>
            </a:pPr>
            <a:endParaRPr lang="en-US" smtClean="0"/>
          </a:p>
          <a:p>
            <a:pPr marL="0" indent="0" eaLnBrk="1" hangingPunct="1">
              <a:buFont typeface="Arial" charset="0"/>
              <a:buNone/>
            </a:pPr>
            <a:r>
              <a:rPr lang="en-US" b="1" smtClean="0">
                <a:solidFill>
                  <a:srgbClr val="FF0000"/>
                </a:solidFill>
              </a:rPr>
              <a:t>Happy New Year! Happy New Year!</a:t>
            </a:r>
            <a:endParaRPr lang="ru-RU" b="1" smtClean="0">
              <a:solidFill>
                <a:srgbClr val="FF0000"/>
              </a:solidFill>
            </a:endParaRPr>
          </a:p>
          <a:p>
            <a:pPr marL="0" indent="0" eaLnBrk="1" hangingPunct="1">
              <a:buFont typeface="Arial" charset="0"/>
              <a:buNone/>
            </a:pPr>
            <a:r>
              <a:rPr lang="en-US" b="1" smtClean="0">
                <a:solidFill>
                  <a:srgbClr val="FF0000"/>
                </a:solidFill>
              </a:rPr>
              <a:t>Is likely to come</a:t>
            </a:r>
            <a:endParaRPr lang="ru-RU" b="1" smtClean="0">
              <a:solidFill>
                <a:srgbClr val="FF0000"/>
              </a:solidFill>
            </a:endParaRPr>
          </a:p>
          <a:p>
            <a:pPr marL="0" indent="0" eaLnBrk="1" hangingPunct="1">
              <a:buFont typeface="Arial" charset="0"/>
              <a:buNone/>
            </a:pPr>
            <a:r>
              <a:rPr lang="en-US" b="1" smtClean="0">
                <a:solidFill>
                  <a:srgbClr val="FF0000"/>
                </a:solidFill>
              </a:rPr>
              <a:t>Happy New Year, Happy New Year!</a:t>
            </a:r>
            <a:endParaRPr lang="ru-RU" b="1" smtClean="0">
              <a:solidFill>
                <a:srgbClr val="FF0000"/>
              </a:solidFill>
            </a:endParaRPr>
          </a:p>
          <a:p>
            <a:pPr marL="0" indent="0" eaLnBrk="1" hangingPunct="1">
              <a:buFont typeface="Arial" charset="0"/>
              <a:buNone/>
            </a:pPr>
            <a:r>
              <a:rPr lang="en-US" b="1" smtClean="0">
                <a:solidFill>
                  <a:srgbClr val="FF0000"/>
                </a:solidFill>
              </a:rPr>
              <a:t>You are welcome!</a:t>
            </a:r>
            <a:endParaRPr lang="ru-RU" b="1" smtClean="0">
              <a:solidFill>
                <a:srgbClr val="FF0000"/>
              </a:solidFill>
            </a:endParaRPr>
          </a:p>
          <a:p>
            <a:pPr marL="0" indent="0" eaLnBrk="1" hangingPunct="1">
              <a:buFont typeface="Arial" charset="0"/>
              <a:buNone/>
            </a:pPr>
            <a:r>
              <a:rPr lang="en-US" b="1" smtClean="0">
                <a:solidFill>
                  <a:srgbClr val="FF0000"/>
                </a:solidFill>
              </a:rPr>
              <a:t>Snow in the window</a:t>
            </a:r>
            <a:endParaRPr lang="ru-RU" b="1" smtClean="0">
              <a:solidFill>
                <a:srgbClr val="FF0000"/>
              </a:solidFill>
            </a:endParaRPr>
          </a:p>
          <a:p>
            <a:pPr marL="0" indent="0" eaLnBrk="1" hangingPunct="1">
              <a:buFont typeface="Arial" charset="0"/>
              <a:buNone/>
            </a:pPr>
            <a:r>
              <a:rPr lang="en-US" b="1" smtClean="0">
                <a:solidFill>
                  <a:srgbClr val="FF0000"/>
                </a:solidFill>
              </a:rPr>
              <a:t>Much confetti</a:t>
            </a:r>
            <a:endParaRPr lang="ru-RU" b="1" smtClean="0">
              <a:solidFill>
                <a:srgbClr val="FF0000"/>
              </a:solidFill>
            </a:endParaRPr>
          </a:p>
          <a:p>
            <a:pPr marL="0" indent="0" eaLnBrk="1" hangingPunct="1">
              <a:buFont typeface="Arial" charset="0"/>
              <a:buNone/>
            </a:pPr>
            <a:r>
              <a:rPr lang="en-US" b="1" smtClean="0">
                <a:solidFill>
                  <a:srgbClr val="FF0000"/>
                </a:solidFill>
              </a:rPr>
              <a:t>Bright-blue, red and yellow</a:t>
            </a:r>
            <a:endParaRPr lang="ru-RU" b="1" smtClean="0">
              <a:solidFill>
                <a:srgbClr val="FF0000"/>
              </a:solidFill>
            </a:endParaRPr>
          </a:p>
          <a:p>
            <a:pPr marL="0" indent="0" eaLnBrk="1" hangingPunct="1">
              <a:buFont typeface="Arial" charset="0"/>
              <a:buNone/>
            </a:pPr>
            <a:r>
              <a:rPr lang="ru-RU" b="1" smtClean="0">
                <a:solidFill>
                  <a:srgbClr val="FF0000"/>
                </a:solidFill>
              </a:rPr>
              <a:t>Lights on the tree.</a:t>
            </a:r>
          </a:p>
          <a:p>
            <a:pPr marL="0" indent="0" eaLnBrk="1" hangingPunct="1">
              <a:buFont typeface="Arial" charset="0"/>
              <a:buNone/>
            </a:pPr>
            <a:endParaRPr lang="ru-RU" smtClean="0"/>
          </a:p>
        </p:txBody>
      </p:sp>
      <p:pic>
        <p:nvPicPr>
          <p:cNvPr id="16387" name="Объект 6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356100" y="549275"/>
            <a:ext cx="4756150" cy="5759450"/>
          </a:xfrm>
        </p:spPr>
      </p:pic>
    </p:spTree>
  </p:cSld>
  <p:clrMapOvr>
    <a:masterClrMapping/>
  </p:clrMapOvr>
  <p:transition spd="slow"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We Wish You a Merry Christmas (1).mp4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771775" y="260350"/>
            <a:ext cx="1920875" cy="1439863"/>
          </a:xfrm>
        </p:spPr>
      </p:pic>
    </p:spTree>
  </p:cSld>
  <p:clrMapOvr>
    <a:masterClrMapping/>
  </p:clrMapOvr>
  <p:transition spd="slow"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987823" y="5068951"/>
            <a:ext cx="3215689" cy="175432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n-lt"/>
                <a:cs typeface="+mn-cs"/>
              </a:rPr>
              <a:t>Good-bye!</a:t>
            </a:r>
            <a:endParaRPr lang="ru-RU" sz="54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5400" b="1" dirty="0">
                <a:latin typeface="+mn-lt"/>
                <a:cs typeface="+mn-cs"/>
              </a:rPr>
              <a:t> </a:t>
            </a:r>
            <a:endParaRPr lang="ru-RU" sz="5400" dirty="0">
              <a:latin typeface="+mn-lt"/>
              <a:cs typeface="+mn-cs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175852" y="404664"/>
            <a:ext cx="2440732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5400" b="1" dirty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+mn-lt"/>
                <a:cs typeface="+mn-cs"/>
              </a:rPr>
              <a:t>Thanks!</a:t>
            </a:r>
            <a:endParaRPr lang="ru-RU" sz="5400" b="1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  <a:latin typeface="+mn-lt"/>
              <a:cs typeface="+mn-cs"/>
            </a:endParaRPr>
          </a:p>
        </p:txBody>
      </p:sp>
      <p:pic>
        <p:nvPicPr>
          <p:cNvPr id="18436" name="Рисунок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68625" y="1628775"/>
            <a:ext cx="3170238" cy="3170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1" smtClean="0">
                <a:solidFill>
                  <a:srgbClr val="FF0000"/>
                </a:solidFill>
                <a:latin typeface="Algerian" pitchFamily="82" charset="0"/>
              </a:rPr>
              <a:t>“Jingle bells”</a:t>
            </a:r>
            <a:endParaRPr lang="ru-RU" smtClean="0">
              <a:solidFill>
                <a:srgbClr val="FF0000"/>
              </a:solidFill>
            </a:endParaRPr>
          </a:p>
        </p:txBody>
      </p:sp>
      <p:pic>
        <p:nvPicPr>
          <p:cNvPr id="2" name="Original Jingle Bells Animation Clip.mp4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971550" y="1989138"/>
            <a:ext cx="5327650" cy="3995737"/>
          </a:xfrm>
        </p:spPr>
      </p:pic>
    </p:spTree>
  </p:cSld>
  <p:clrMapOvr>
    <a:masterClrMapping/>
  </p:clrMapOvr>
  <p:transition spd="slow"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 nodeType="clickPar">
                      <p:stCondLst>
                        <p:cond delay="0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3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14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8000" r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850757" y="2132856"/>
            <a:ext cx="4418262" cy="101566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6000" b="1" dirty="0" err="1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+mn-lt"/>
                <a:cs typeface="+mn-cs"/>
              </a:rPr>
              <a:t>metrosideros</a:t>
            </a:r>
            <a:endParaRPr lang="ru-RU" sz="6000" b="1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  <a:latin typeface="+mn-lt"/>
              <a:cs typeface="+mn-cs"/>
            </a:endParaRPr>
          </a:p>
        </p:txBody>
      </p:sp>
      <p:pic>
        <p:nvPicPr>
          <p:cNvPr id="4099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075" y="242888"/>
            <a:ext cx="2324100" cy="3168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0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813" y="3957638"/>
            <a:ext cx="2862262" cy="2862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1" name="Рисунок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02450" y="908050"/>
            <a:ext cx="2100263" cy="1584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2" name="Рисунок 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163" y="3716338"/>
            <a:ext cx="3638550" cy="290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t="-15000" b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Объект 6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47700" y="1700213"/>
            <a:ext cx="3065463" cy="4087812"/>
          </a:xfrm>
        </p:spPr>
      </p:pic>
      <p:pic>
        <p:nvPicPr>
          <p:cNvPr id="5123" name="Рисунок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675" y="4076700"/>
            <a:ext cx="4000500" cy="2667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4" name="Рисунок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40363" y="1700213"/>
            <a:ext cx="3294062" cy="2376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>
            <a:spLocks noChangeArrowheads="1"/>
          </p:cNvSpPr>
          <p:nvPr/>
        </p:nvSpPr>
        <p:spPr bwMode="auto">
          <a:xfrm>
            <a:off x="323850" y="260350"/>
            <a:ext cx="2808288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sz="5400" b="1">
                <a:solidFill>
                  <a:srgbClr val="FF0000"/>
                </a:solidFill>
              </a:rPr>
              <a:t>Madrid</a:t>
            </a:r>
            <a:endParaRPr lang="ru-RU" sz="5400" b="1">
              <a:solidFill>
                <a:srgbClr val="FF0000"/>
              </a:solidFill>
            </a:endParaRPr>
          </a:p>
        </p:txBody>
      </p:sp>
      <p:sp>
        <p:nvSpPr>
          <p:cNvPr id="3" name="Прямоугольник 2"/>
          <p:cNvSpPr>
            <a:spLocks noChangeArrowheads="1"/>
          </p:cNvSpPr>
          <p:nvPr/>
        </p:nvSpPr>
        <p:spPr bwMode="auto">
          <a:xfrm>
            <a:off x="6370638" y="260350"/>
            <a:ext cx="2363787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sz="6000" b="1">
                <a:solidFill>
                  <a:srgbClr val="FF0000"/>
                </a:solidFill>
              </a:rPr>
              <a:t>Japan</a:t>
            </a:r>
            <a:endParaRPr lang="ru-RU" sz="6000">
              <a:solidFill>
                <a:srgbClr val="FF0000"/>
              </a:solidFill>
            </a:endParaRPr>
          </a:p>
        </p:txBody>
      </p:sp>
      <p:sp>
        <p:nvSpPr>
          <p:cNvPr id="5127" name="Прямоугольник 3"/>
          <p:cNvSpPr>
            <a:spLocks noChangeArrowheads="1"/>
          </p:cNvSpPr>
          <p:nvPr/>
        </p:nvSpPr>
        <p:spPr bwMode="auto">
          <a:xfrm>
            <a:off x="2873375" y="1873250"/>
            <a:ext cx="4189413" cy="1014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sz="6000" b="1">
                <a:solidFill>
                  <a:srgbClr val="FF0000"/>
                </a:solidFill>
              </a:rPr>
              <a:t>Australia</a:t>
            </a:r>
            <a:endParaRPr lang="ru-RU" sz="60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t="-31000" b="-3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Рисунок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325477">
            <a:off x="555625" y="2673350"/>
            <a:ext cx="3425825" cy="3741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7" name="Рисунок 1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538" y="3449638"/>
            <a:ext cx="3313112" cy="3384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987824" y="1484784"/>
            <a:ext cx="2558714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dirty="0" err="1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Canada</a:t>
            </a:r>
            <a:endParaRPr lang="ru-RU" sz="6000" b="1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11560" y="332656"/>
            <a:ext cx="2735044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6000" b="1" dirty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England</a:t>
            </a:r>
            <a:endParaRPr lang="ru-RU" sz="60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6601397" y="450566"/>
            <a:ext cx="1581395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dirty="0" err="1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Italy</a:t>
            </a:r>
            <a:endParaRPr lang="ru-RU" sz="6000" b="1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t="-42000" b="-4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467544" y="260648"/>
            <a:ext cx="8208912" cy="92333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5400" b="1" dirty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+mn-lt"/>
                <a:cs typeface="+mn-cs"/>
              </a:rPr>
              <a:t>USA                 France</a:t>
            </a:r>
            <a:endParaRPr lang="ru-RU" sz="5400" b="1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solidFill>
                <a:srgbClr val="FFFF00"/>
              </a:soli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  <a:latin typeface="+mn-lt"/>
              <a:cs typeface="+mn-cs"/>
            </a:endParaRPr>
          </a:p>
        </p:txBody>
      </p:sp>
      <p:pic>
        <p:nvPicPr>
          <p:cNvPr id="7171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78600" y="4127500"/>
            <a:ext cx="2287588" cy="228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2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88163" y="1143000"/>
            <a:ext cx="1787525" cy="214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3" name="Рисунок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2043113"/>
            <a:ext cx="2076450" cy="2492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4" name="Рисунок 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4652963"/>
            <a:ext cx="2654300" cy="1760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100572" y="2204666"/>
            <a:ext cx="2942857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6000" b="1" dirty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Scotland</a:t>
            </a:r>
            <a:endParaRPr lang="ru-RU" sz="6000" b="1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solidFill>
                <a:srgbClr val="FFFF00"/>
              </a:soli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Объект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27088" y="1485900"/>
            <a:ext cx="7921625" cy="5029200"/>
          </a:xfrm>
        </p:spPr>
      </p:pic>
      <p:sp>
        <p:nvSpPr>
          <p:cNvPr id="4" name="Прямоугольник 3"/>
          <p:cNvSpPr/>
          <p:nvPr/>
        </p:nvSpPr>
        <p:spPr>
          <a:xfrm>
            <a:off x="1281836" y="260648"/>
            <a:ext cx="6580328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5400" b="1" dirty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+mn-lt"/>
                <a:cs typeface="+mn-cs"/>
              </a:rPr>
              <a:t>New Year celebrations</a:t>
            </a:r>
            <a:endParaRPr lang="ru-RU" sz="5400" b="1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  <a:latin typeface="+mn-lt"/>
              <a:cs typeface="+mn-cs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8313" y="1204913"/>
            <a:ext cx="8229600" cy="2079625"/>
          </a:xfrm>
        </p:spPr>
        <p:txBody>
          <a:bodyPr rtlCol="0">
            <a:normAutofit lnSpcReduction="10000"/>
          </a:bodyPr>
          <a:lstStyle/>
          <a:p>
            <a:pPr marL="0" indent="0" algn="ct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b="1" dirty="0" smtClean="0"/>
              <a:t>KEY</a:t>
            </a:r>
            <a:r>
              <a:rPr lang="en-US" dirty="0" smtClean="0"/>
              <a:t>: 1. friends’; 2. lighted; 3. sing; 4. fi </a:t>
            </a:r>
            <a:r>
              <a:rPr lang="en-US" dirty="0" err="1" smtClean="0"/>
              <a:t>rst</a:t>
            </a:r>
            <a:r>
              <a:rPr lang="en-US" dirty="0" smtClean="0"/>
              <a:t>; </a:t>
            </a:r>
          </a:p>
          <a:p>
            <a:pPr marL="0" indent="0" algn="ct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dirty="0" smtClean="0"/>
              <a:t>5. parents; 6. are; 7. presents; 8. boat; 9. sack; 10. those; 11. good; 12. brings; 13.</a:t>
            </a:r>
            <a:r>
              <a:rPr lang="ru-RU" dirty="0" err="1" smtClean="0"/>
              <a:t>Eve</a:t>
            </a:r>
            <a:r>
              <a:rPr lang="ru-RU" dirty="0" smtClean="0"/>
              <a:t>; 14. </a:t>
            </a:r>
            <a:r>
              <a:rPr lang="ru-RU" dirty="0" err="1" smtClean="0"/>
              <a:t>parade</a:t>
            </a:r>
            <a:r>
              <a:rPr lang="ru-RU" dirty="0" smtClean="0"/>
              <a:t>; 15. </a:t>
            </a:r>
            <a:r>
              <a:rPr lang="ru-RU" dirty="0" err="1" smtClean="0"/>
              <a:t>their</a:t>
            </a:r>
            <a:r>
              <a:rPr lang="ru-RU" dirty="0" smtClean="0"/>
              <a:t>; 16. </a:t>
            </a:r>
            <a:r>
              <a:rPr lang="ru-RU" dirty="0" err="1" smtClean="0"/>
              <a:t>gold</a:t>
            </a:r>
            <a:r>
              <a:rPr lang="ru-RU" dirty="0" smtClean="0"/>
              <a:t>; 17. </a:t>
            </a:r>
            <a:r>
              <a:rPr lang="ru-RU" dirty="0" err="1" smtClean="0"/>
              <a:t>Bible</a:t>
            </a:r>
            <a:endParaRPr lang="ru-RU" dirty="0" smtClean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 smtClean="0"/>
          </a:p>
        </p:txBody>
      </p:sp>
      <p:sp>
        <p:nvSpPr>
          <p:cNvPr id="5" name="Прямоугольник 4"/>
          <p:cNvSpPr/>
          <p:nvPr/>
        </p:nvSpPr>
        <p:spPr>
          <a:xfrm>
            <a:off x="2339752" y="260648"/>
            <a:ext cx="4964885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5400" b="1" dirty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+mn-lt"/>
                <a:cs typeface="+mn-cs"/>
              </a:rPr>
              <a:t>Merry Christmas</a:t>
            </a:r>
            <a:endParaRPr lang="ru-RU" sz="5400" b="1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  <a:latin typeface="+mn-lt"/>
              <a:cs typeface="+mn-cs"/>
            </a:endParaRPr>
          </a:p>
        </p:txBody>
      </p:sp>
      <p:pic>
        <p:nvPicPr>
          <p:cNvPr id="9220" name="Рисунок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975" y="3327400"/>
            <a:ext cx="5184775" cy="337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67505" y="404664"/>
            <a:ext cx="6608989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5400" b="1" dirty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+mn-lt"/>
                <a:cs typeface="+mn-cs"/>
              </a:rPr>
              <a:t>Answer the questions</a:t>
            </a:r>
            <a:endParaRPr lang="ru-RU" sz="5400" b="1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  <a:latin typeface="+mn-lt"/>
              <a:cs typeface="+mn-cs"/>
            </a:endParaRPr>
          </a:p>
        </p:txBody>
      </p:sp>
      <p:pic>
        <p:nvPicPr>
          <p:cNvPr id="10243" name="Рисунок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6825" y="1557338"/>
            <a:ext cx="6329363" cy="4895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cover dir="d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382</TotalTime>
  <Words>208</Words>
  <Application>Microsoft Office PowerPoint</Application>
  <PresentationFormat>Экран (4:3)</PresentationFormat>
  <Paragraphs>36</Paragraphs>
  <Slides>17</Slides>
  <Notes>0</Notes>
  <HiddenSlides>0</HiddenSlides>
  <MMClips>2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1" baseType="lpstr">
      <vt:lpstr>Calibri</vt:lpstr>
      <vt:lpstr>Arial</vt:lpstr>
      <vt:lpstr>Algerian</vt:lpstr>
      <vt:lpstr>Тема Office</vt:lpstr>
      <vt:lpstr>Презентация PowerPoint</vt:lpstr>
      <vt:lpstr>“Jingle bells”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Listen to the song and put in the missing words on the cards. </vt:lpstr>
      <vt:lpstr>Write as many words as you can on the topic (Holiday, Christmas, New Year)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Acer</dc:creator>
  <cp:lastModifiedBy>Acer</cp:lastModifiedBy>
  <cp:revision>27</cp:revision>
  <dcterms:created xsi:type="dcterms:W3CDTF">2011-12-01T17:18:38Z</dcterms:created>
  <dcterms:modified xsi:type="dcterms:W3CDTF">2012-02-05T02:43:17Z</dcterms:modified>
</cp:coreProperties>
</file>