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322" r:id="rId2"/>
    <p:sldId id="342" r:id="rId3"/>
    <p:sldId id="321" r:id="rId4"/>
    <p:sldId id="333" r:id="rId5"/>
    <p:sldId id="376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265" r:id="rId17"/>
    <p:sldId id="372" r:id="rId18"/>
    <p:sldId id="373" r:id="rId19"/>
    <p:sldId id="374" r:id="rId20"/>
    <p:sldId id="375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1" r:id="rId31"/>
    <p:sldId id="337" r:id="rId32"/>
    <p:sldId id="338" r:id="rId33"/>
    <p:sldId id="339" r:id="rId34"/>
    <p:sldId id="340" r:id="rId35"/>
    <p:sldId id="341" r:id="rId36"/>
    <p:sldId id="271" r:id="rId37"/>
    <p:sldId id="306" r:id="rId38"/>
    <p:sldId id="307" r:id="rId39"/>
    <p:sldId id="308" r:id="rId40"/>
    <p:sldId id="332" r:id="rId41"/>
    <p:sldId id="274" r:id="rId42"/>
    <p:sldId id="309" r:id="rId43"/>
    <p:sldId id="310" r:id="rId44"/>
    <p:sldId id="311" r:id="rId45"/>
    <p:sldId id="312" r:id="rId46"/>
    <p:sldId id="282" r:id="rId47"/>
    <p:sldId id="317" r:id="rId48"/>
    <p:sldId id="318" r:id="rId49"/>
    <p:sldId id="319" r:id="rId50"/>
    <p:sldId id="320" r:id="rId51"/>
    <p:sldId id="316" r:id="rId52"/>
    <p:sldId id="315" r:id="rId53"/>
    <p:sldId id="314" r:id="rId54"/>
    <p:sldId id="313" r:id="rId55"/>
    <p:sldId id="291" r:id="rId56"/>
    <p:sldId id="293" r:id="rId57"/>
    <p:sldId id="356" r:id="rId58"/>
    <p:sldId id="294" r:id="rId59"/>
    <p:sldId id="377" r:id="rId60"/>
    <p:sldId id="378" r:id="rId61"/>
    <p:sldId id="300" r:id="rId62"/>
    <p:sldId id="357" r:id="rId63"/>
    <p:sldId id="358" r:id="rId64"/>
    <p:sldId id="359" r:id="rId65"/>
    <p:sldId id="360" r:id="rId66"/>
    <p:sldId id="303" r:id="rId67"/>
    <p:sldId id="327" r:id="rId68"/>
    <p:sldId id="328" r:id="rId69"/>
    <p:sldId id="329" r:id="rId70"/>
    <p:sldId id="330" r:id="rId71"/>
    <p:sldId id="331" r:id="rId7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6699FF"/>
    <a:srgbClr val="66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2" d="100"/>
          <a:sy n="102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6B01C-AD2A-40A3-BE8D-2E18466D01CE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AF212-6C02-4304-B756-BDAB947099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66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F212-6C02-4304-B756-BDAB9470995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F212-6C02-4304-B756-BDAB9470995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F212-6C02-4304-B756-BDAB9470995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F212-6C02-4304-B756-BDAB9470995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F212-6C02-4304-B756-BDAB9470995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01_Fanfari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35.xml"/><Relationship Id="rId17" Type="http://schemas.openxmlformats.org/officeDocument/2006/relationships/slide" Target="slide10.xml"/><Relationship Id="rId2" Type="http://schemas.openxmlformats.org/officeDocument/2006/relationships/image" Target="../media/image1.jpeg"/><Relationship Id="rId16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34.xml"/><Relationship Id="rId5" Type="http://schemas.openxmlformats.org/officeDocument/2006/relationships/slide" Target="slide13.xml"/><Relationship Id="rId15" Type="http://schemas.openxmlformats.org/officeDocument/2006/relationships/slide" Target="slide8.xml"/><Relationship Id="rId10" Type="http://schemas.openxmlformats.org/officeDocument/2006/relationships/slide" Target="slide33.xml"/><Relationship Id="rId4" Type="http://schemas.openxmlformats.org/officeDocument/2006/relationships/slide" Target="slide12.xml"/><Relationship Id="rId9" Type="http://schemas.openxmlformats.org/officeDocument/2006/relationships/slide" Target="slide32.xml"/><Relationship Id="rId1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hyperlink" Target="http://www.goldensites.ru/media/1/B_73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www.floranimal.ru/show_foto_his.php?foi=2327&amp;flidgr=2066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hyperlink" Target="http://www.bfoto.ru/foto/forest/bfoto_ru_4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2.xml"/><Relationship Id="rId9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hyperlink" Target="http://www.bfoto.ru/foto/forest/bfoto_ru_4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2.xml"/><Relationship Id="rId9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hyperlink" Target="http://www.bfoto.ru/foto/forest/bfoto_ru_4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2.xml"/><Relationship Id="rId9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hyperlink" Target="http://www.bfoto.ru/foto/forest/bfoto_ru_4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2.xml"/><Relationship Id="rId9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slide" Target="slide51.xml"/><Relationship Id="rId18" Type="http://schemas.openxmlformats.org/officeDocument/2006/relationships/slide" Target="slide36.xml"/><Relationship Id="rId3" Type="http://schemas.openxmlformats.org/officeDocument/2006/relationships/slide" Target="slide41.xml"/><Relationship Id="rId21" Type="http://schemas.openxmlformats.org/officeDocument/2006/relationships/slide" Target="slide39.xml"/><Relationship Id="rId7" Type="http://schemas.openxmlformats.org/officeDocument/2006/relationships/slide" Target="slide45.xml"/><Relationship Id="rId12" Type="http://schemas.openxmlformats.org/officeDocument/2006/relationships/slide" Target="slide50.xml"/><Relationship Id="rId17" Type="http://schemas.openxmlformats.org/officeDocument/2006/relationships/slide" Target="slide55.xml"/><Relationship Id="rId2" Type="http://schemas.openxmlformats.org/officeDocument/2006/relationships/image" Target="../media/image1.jpeg"/><Relationship Id="rId16" Type="http://schemas.openxmlformats.org/officeDocument/2006/relationships/slide" Target="slide54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11" Type="http://schemas.openxmlformats.org/officeDocument/2006/relationships/slide" Target="slide49.xml"/><Relationship Id="rId5" Type="http://schemas.openxmlformats.org/officeDocument/2006/relationships/slide" Target="slide43.xml"/><Relationship Id="rId15" Type="http://schemas.openxmlformats.org/officeDocument/2006/relationships/slide" Target="slide53.xml"/><Relationship Id="rId10" Type="http://schemas.openxmlformats.org/officeDocument/2006/relationships/slide" Target="slide48.xml"/><Relationship Id="rId19" Type="http://schemas.openxmlformats.org/officeDocument/2006/relationships/slide" Target="slide37.xml"/><Relationship Id="rId4" Type="http://schemas.openxmlformats.org/officeDocument/2006/relationships/slide" Target="slide42.xml"/><Relationship Id="rId9" Type="http://schemas.openxmlformats.org/officeDocument/2006/relationships/slide" Target="slide47.xml"/><Relationship Id="rId14" Type="http://schemas.openxmlformats.org/officeDocument/2006/relationships/slide" Target="slide52.xml"/><Relationship Id="rId22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hyperlink" Target="http://www.bfoto.ru/foto/forest/bfoto_ru_4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2.xml"/><Relationship Id="rId9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&#1044;&#1077;&#1090;&#1089;&#1082;&#1080;&#1077;%20&#1055;&#1077;&#1089;&#1085;&#1080;%20-%20&#1055;&#1077;&#1089;&#1077;&#1085;&#1082;&#1072;%20&#1050;&#1088;&#1086;&#1082;&#1086;&#1076;&#1080;&#1083;&#1072;%20&#1043;&#1077;&#1085;&#1099;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&#1044;&#1077;&#1090;&#1089;&#1082;&#1080;&#1077;%20&#1055;&#1077;&#1089;&#1085;&#1080;%20-%20&#1055;&#1077;&#1089;&#1077;&#1085;&#1082;&#1072;%20&#1050;&#1088;&#1072;&#1089;&#1085;&#1086;&#1081;%20&#1064;&#1072;&#1087;&#1086;&#1095;&#1082;&#1080;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nichego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Kolybelnaja_medvedicy_Umka_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3)\&#1059;&#1095;&#1077;&#1085;&#1080;&#1077;%20&#1089;%20&#1091;&#1074;&#1083;&#1077;&#1095;&#1077;&#1085;&#1080;&#1077;&#1084;\05-Cheburashka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69.xml"/><Relationship Id="rId3" Type="http://schemas.openxmlformats.org/officeDocument/2006/relationships/slide" Target="slide56.xml"/><Relationship Id="rId7" Type="http://schemas.openxmlformats.org/officeDocument/2006/relationships/slide" Target="slide64.xml"/><Relationship Id="rId12" Type="http://schemas.openxmlformats.org/officeDocument/2006/relationships/slide" Target="slide6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11" Type="http://schemas.openxmlformats.org/officeDocument/2006/relationships/slide" Target="slide66.xml"/><Relationship Id="rId5" Type="http://schemas.openxmlformats.org/officeDocument/2006/relationships/slide" Target="slide61.xml"/><Relationship Id="rId15" Type="http://schemas.openxmlformats.org/officeDocument/2006/relationships/slide" Target="slide71.xml"/><Relationship Id="rId10" Type="http://schemas.openxmlformats.org/officeDocument/2006/relationships/slide" Target="slide67.xml"/><Relationship Id="rId4" Type="http://schemas.openxmlformats.org/officeDocument/2006/relationships/slide" Target="slide58.xml"/><Relationship Id="rId9" Type="http://schemas.openxmlformats.org/officeDocument/2006/relationships/slide" Target="slide65.xml"/><Relationship Id="rId14" Type="http://schemas.openxmlformats.org/officeDocument/2006/relationships/slide" Target="slide7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16.xml"/><Relationship Id="rId3" Type="http://schemas.openxmlformats.org/officeDocument/2006/relationships/slide" Target="slide26.xml"/><Relationship Id="rId7" Type="http://schemas.openxmlformats.org/officeDocument/2006/relationships/slide" Target="slide30.xml"/><Relationship Id="rId12" Type="http://schemas.openxmlformats.org/officeDocument/2006/relationships/slide" Target="slide25.xml"/><Relationship Id="rId17" Type="http://schemas.openxmlformats.org/officeDocument/2006/relationships/slide" Target="slide20.xml"/><Relationship Id="rId2" Type="http://schemas.openxmlformats.org/officeDocument/2006/relationships/image" Target="../media/image1.jpeg"/><Relationship Id="rId16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24.xml"/><Relationship Id="rId5" Type="http://schemas.openxmlformats.org/officeDocument/2006/relationships/slide" Target="slide28.xml"/><Relationship Id="rId15" Type="http://schemas.openxmlformats.org/officeDocument/2006/relationships/slide" Target="slide18.xml"/><Relationship Id="rId10" Type="http://schemas.openxmlformats.org/officeDocument/2006/relationships/slide" Target="slide23.xml"/><Relationship Id="rId4" Type="http://schemas.openxmlformats.org/officeDocument/2006/relationships/slide" Target="slide27.xml"/><Relationship Id="rId9" Type="http://schemas.openxmlformats.org/officeDocument/2006/relationships/slide" Target="slide22.xml"/><Relationship Id="rId14" Type="http://schemas.openxmlformats.org/officeDocument/2006/relationships/slide" Target="slide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бвгдейка\Desktop\Новая папка (2)\фон\wav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74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80816" y="990600"/>
            <a:ext cx="184730" cy="1323439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01_Fanfar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00" y="6019800"/>
            <a:ext cx="304800" cy="304800"/>
          </a:xfrm>
          <a:prstGeom prst="rect">
            <a:avLst/>
          </a:prstGeom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1371600" y="1143000"/>
            <a:ext cx="5074081" cy="341632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увлечением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Абвгдейка\Desktop\Новая папка (2)\фон\BD003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0"/>
            <a:ext cx="4953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219200" cy="163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47800" y="228600"/>
            <a:ext cx="662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Сказки А. С. Пушкина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95400" y="2590800"/>
            <a:ext cx="7274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"Не печалься, ступай себе с богом!"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90800" y="441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(А.С. Пушкин "Сказка о рыбаке и рыбке; рыбка.)</a:t>
            </a: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бвгдейка\Desktop\Новая папка (2)\фон\bef8b727-c95f-4ba4-a131-0d5aa9c71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9563" y="-233363"/>
            <a:ext cx="9763126" cy="732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3810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2438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33400" y="533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Назови писателя, подарившего тебе такого замечательного друга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2860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09600" y="3048000"/>
            <a:ext cx="3956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Базилио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86400" y="4800600"/>
            <a:ext cx="1240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А</a:t>
            </a:r>
            <a:r>
              <a:rPr lang="ru-RU" dirty="0" smtClean="0"/>
              <a:t>. Толстой</a:t>
            </a:r>
            <a:endParaRPr lang="ru-RU" dirty="0"/>
          </a:p>
        </p:txBody>
      </p:sp>
      <p:sp>
        <p:nvSpPr>
          <p:cNvPr id="12" name="Улыбающееся лицо 11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бвгдейка\Desktop\Новая папка (2)\фон\bef8b727-c95f-4ba4-a131-0d5aa9c71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9563" y="-233363"/>
            <a:ext cx="9763126" cy="732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3810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2438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33400" y="533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Назови писателя, подарившего тебе такого замечательного друга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00" y="2362200"/>
            <a:ext cx="59208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Шарик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Простоквашино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981200"/>
            <a:ext cx="23812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181600" y="4572000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Э</a:t>
            </a:r>
            <a:r>
              <a:rPr lang="ru-RU" dirty="0" smtClean="0"/>
              <a:t>. </a:t>
            </a:r>
            <a:r>
              <a:rPr lang="ru-RU" dirty="0" smtClean="0"/>
              <a:t>Успенский </a:t>
            </a: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бвгдейка\Desktop\Новая папка (2)\фон\bef8b727-c95f-4ba4-a131-0d5aa9c71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9563" y="-233363"/>
            <a:ext cx="9763126" cy="732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3810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2438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33400" y="533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Назови писателя, подарившего тебе такого замечательного друга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2362200"/>
            <a:ext cx="560454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Конёк-горбунок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209800"/>
            <a:ext cx="24765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724400" y="4648200"/>
            <a:ext cx="1268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 (П. Ершов)</a:t>
            </a: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бвгдейка\Desktop\Новая папка (2)\фон\bef8b727-c95f-4ba4-a131-0d5aa9c71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52400"/>
            <a:ext cx="9763126" cy="732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3810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2438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33400" y="533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Назови писателя, подарившего тебе такого замечательного друга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286000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371600" y="2590800"/>
            <a:ext cx="3684443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Маугли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0763" y="4572000"/>
            <a:ext cx="1206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Р</a:t>
            </a:r>
            <a:r>
              <a:rPr lang="ru-RU" dirty="0" smtClean="0"/>
              <a:t>. </a:t>
            </a:r>
            <a:r>
              <a:rPr lang="ru-RU" dirty="0" smtClean="0"/>
              <a:t>Киплинг</a:t>
            </a:r>
            <a:endParaRPr lang="ru-RU" dirty="0"/>
          </a:p>
        </p:txBody>
      </p:sp>
      <p:sp>
        <p:nvSpPr>
          <p:cNvPr id="12" name="Улыбающееся лицо 11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бвгдейка\Desktop\Новая папка (2)\фон\bef8b727-c95f-4ba4-a131-0d5aa9c71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-228600"/>
            <a:ext cx="9763126" cy="732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3810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09600"/>
            <a:ext cx="2438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33400" y="533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Назови писателя, подарившего тебе такого замечательного друга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514600"/>
            <a:ext cx="2514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" y="2743200"/>
            <a:ext cx="5052730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Гадкий утёнок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53000" y="4648200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Г</a:t>
            </a:r>
            <a:r>
              <a:rPr lang="ru-RU" dirty="0" smtClean="0"/>
              <a:t>.-Х. </a:t>
            </a:r>
            <a:r>
              <a:rPr lang="ru-RU" dirty="0" smtClean="0"/>
              <a:t>Андерсен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609600"/>
            <a:ext cx="7825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Собака- друг человека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429000" y="4343400"/>
            <a:ext cx="2590800" cy="457200"/>
            <a:chOff x="1524000" y="4343400"/>
            <a:chExt cx="2590800" cy="4572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24000" y="4343400"/>
              <a:ext cx="1524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76600" y="4343400"/>
              <a:ext cx="8382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err="1" smtClean="0"/>
                <a:t>ка</a:t>
              </a:r>
              <a:endParaRPr lang="ru-RU" sz="3600" dirty="0"/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2971800" y="44196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2971800" y="44196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3657600" y="5334000"/>
            <a:ext cx="2286000" cy="457200"/>
            <a:chOff x="6172200" y="4343400"/>
            <a:chExt cx="2286000" cy="45720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172200" y="4343400"/>
              <a:ext cx="12192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696200" y="4343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/>
                <a:t>ли</a:t>
              </a:r>
              <a:endParaRPr lang="ru-RU" sz="3600" dirty="0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7391400" y="44196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7391400" y="44196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70660" name="Picture 4" descr="Колли короткошерст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419600"/>
            <a:ext cx="1671369" cy="1181101"/>
          </a:xfrm>
          <a:prstGeom prst="rect">
            <a:avLst/>
          </a:prstGeom>
          <a:noFill/>
        </p:spPr>
      </p:pic>
      <p:pic>
        <p:nvPicPr>
          <p:cNvPr id="70662" name="Picture 6" descr="Восточносибирская л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4419600"/>
            <a:ext cx="1409700" cy="14097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429000" y="43434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лай</a:t>
            </a:r>
            <a:endParaRPr lang="ru-RU" sz="3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657600" y="53340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кол</a:t>
            </a:r>
            <a:endParaRPr lang="ru-RU" sz="36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914400" y="16002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609600"/>
            <a:ext cx="7825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Собака- друг человека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1400" y="53340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3340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ель</a:t>
            </a:r>
            <a:endParaRPr lang="ru-RU" sz="3600" dirty="0"/>
          </a:p>
        </p:txBody>
      </p:sp>
      <p:pic>
        <p:nvPicPr>
          <p:cNvPr id="9224" name="Picture 8" descr="Пудель большой (стандартный, королевский пудель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343400"/>
            <a:ext cx="1672167" cy="150495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429000" y="5334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пуд</a:t>
            </a:r>
            <a:endParaRPr lang="ru-RU" sz="36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343400" y="54102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343400" y="54102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3505200" y="4343400"/>
            <a:ext cx="1905000" cy="457200"/>
            <a:chOff x="3581400" y="5334000"/>
            <a:chExt cx="1905000" cy="4572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581400" y="5334000"/>
              <a:ext cx="8382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72000" y="5334000"/>
              <a:ext cx="9144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/>
                <a:t>чая</a:t>
              </a:r>
              <a:endParaRPr lang="ru-RU" sz="3600" dirty="0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4343400" y="54102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4343400" y="5410200"/>
              <a:ext cx="381000" cy="2286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Прямоугольник 38"/>
          <p:cNvSpPr/>
          <p:nvPr/>
        </p:nvSpPr>
        <p:spPr>
          <a:xfrm>
            <a:off x="3505200" y="43434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гон</a:t>
            </a:r>
            <a:endParaRPr lang="ru-RU" sz="3600" dirty="0"/>
          </a:p>
        </p:txBody>
      </p:sp>
      <p:pic>
        <p:nvPicPr>
          <p:cNvPr id="40" name="Picture 2" descr="Посавская гончая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343400"/>
            <a:ext cx="1782885" cy="1390650"/>
          </a:xfrm>
          <a:prstGeom prst="rect">
            <a:avLst/>
          </a:prstGeom>
          <a:noFill/>
        </p:spPr>
      </p:pic>
      <p:sp>
        <p:nvSpPr>
          <p:cNvPr id="42" name="Скругленный прямоугольник 41"/>
          <p:cNvSpPr/>
          <p:nvPr/>
        </p:nvSpPr>
        <p:spPr>
          <a:xfrm>
            <a:off x="914400" y="16002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609600"/>
            <a:ext cx="7825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Собака- друг человека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Наваррская легавая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419600"/>
            <a:ext cx="1551214" cy="10858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05200" y="44958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05200" y="44958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ов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648200" y="4495800"/>
            <a:ext cx="1371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чарка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43400" y="52578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34000" y="52578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ая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76600" y="52578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ле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43400" y="52578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гав</a:t>
            </a:r>
            <a:endParaRPr lang="ru-RU" sz="36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4343400" y="4572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343400" y="4572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105400" y="5334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105400" y="5334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114800" y="5334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4114800" y="5334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990600" y="16764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ДОЛ,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572000"/>
            <a:ext cx="1794927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15240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609600"/>
            <a:ext cx="7825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Собака- друг человека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6600" y="44958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29200" y="44958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зая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91000" y="54102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57800" y="5410200"/>
            <a:ext cx="1066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дор</a:t>
            </a:r>
            <a:endParaRPr lang="ru-RU" sz="3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124200" y="5410200"/>
            <a:ext cx="762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ла</a:t>
            </a:r>
            <a:endParaRPr lang="ru-RU" sz="3600" dirty="0"/>
          </a:p>
        </p:txBody>
      </p:sp>
      <p:pic>
        <p:nvPicPr>
          <p:cNvPr id="5122" name="Picture 2" descr="Лабрадор ретривер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495800"/>
            <a:ext cx="1604897" cy="117157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276600" y="44958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бор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14800" y="54102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бра</a:t>
            </a:r>
            <a:endParaRPr lang="ru-RU" sz="36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4724400" y="4572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24400" y="45720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953000" y="54864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953000" y="54864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810000" y="55626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810000" y="55626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4581525"/>
            <a:ext cx="137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Абвгдейка\Desktop\Новая папка (2)\фон\wav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745" cy="68580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38200" y="2514600"/>
          <a:ext cx="7620000" cy="165334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53479"/>
                <a:gridCol w="1242391"/>
                <a:gridCol w="1076739"/>
                <a:gridCol w="1159565"/>
                <a:gridCol w="993913"/>
                <a:gridCol w="993913"/>
              </a:tblGrid>
              <a:tr h="640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Назови писателя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5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6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7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1367">
                <a:tc>
                  <a:txBody>
                    <a:bodyPr/>
                    <a:lstStyle/>
                    <a:p>
                      <a:r>
                        <a:rPr lang="ru-RU" dirty="0" smtClean="0"/>
                        <a:t>«Я вам спою…»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640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Сказки Пушкина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6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7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1676400" y="838200"/>
            <a:ext cx="5887637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мире сказок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5334000"/>
            <a:ext cx="2504468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Раунд 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609600"/>
            <a:ext cx="7825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Собака- друг человека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1400" y="5334000"/>
            <a:ext cx="838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0400" y="43434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8200" y="4343400"/>
            <a:ext cx="762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са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8200" y="53340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895600" y="53340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спани</a:t>
            </a:r>
            <a:endParaRPr lang="ru-RU" sz="3600" dirty="0"/>
          </a:p>
        </p:txBody>
      </p:sp>
      <p:pic>
        <p:nvPicPr>
          <p:cNvPr id="2" name="Picture 2" descr="Лесная такса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876800"/>
            <a:ext cx="1753773" cy="1233487"/>
          </a:xfrm>
          <a:prstGeom prst="rect">
            <a:avLst/>
          </a:prstGeom>
          <a:noFill/>
        </p:spPr>
      </p:pic>
      <p:pic>
        <p:nvPicPr>
          <p:cNvPr id="3078" name="Picture 6" descr="Американский водный спаниел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648200"/>
            <a:ext cx="1708785" cy="11430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648200" y="5334000"/>
            <a:ext cx="914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ель</a:t>
            </a:r>
            <a:endParaRPr lang="ru-RU" sz="3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0400" y="43434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так</a:t>
            </a:r>
            <a:endParaRPr lang="ru-RU" sz="36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4343400" y="44196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343400" y="44196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343400" y="54102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343400" y="5410200"/>
            <a:ext cx="381000" cy="228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914400" y="16002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66800" y="1752600"/>
            <a:ext cx="7620000" cy="2438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 в пустые таблички слова </a:t>
            </a:r>
            <a:r>
              <a:rPr lang="ru-RU" sz="2800" b="1" dirty="0" smtClean="0">
                <a:solidFill>
                  <a:srgbClr val="FF0000"/>
                </a:solidFill>
              </a:rPr>
              <a:t>БОР, БРА, ГАВ, ГОН, ЕЛЬ, КОЛ, ЛАЙ, ПУД, ТАК, ЧАРКА</a:t>
            </a:r>
            <a:r>
              <a:rPr lang="ru-RU" sz="2800" b="1" dirty="0" smtClean="0">
                <a:solidFill>
                  <a:schemeClr val="tx1"/>
                </a:solidFill>
              </a:rPr>
              <a:t> так, чтобы в каждой связке можно было прочесть название породы собак.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бвгдейка\Desktop\Новая папка (2)\фон\grass_tex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5943600"/>
            <a:ext cx="114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Дятел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" y="1981200"/>
            <a:ext cx="7620000" cy="1295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Неутомимый «барабанщик»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05011" y="457200"/>
            <a:ext cx="5844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Пернатые друзья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www.goldensites.ru/media/1/B_73.jpg">
            <a:hlinkClick r:id="rId4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2743200"/>
            <a:ext cx="3120571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бвгдейка\Desktop\Новая папка (2)\фон\grass_tex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5943600"/>
            <a:ext cx="114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Клёст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" y="1981200"/>
            <a:ext cx="7620000" cy="1295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Этот «</a:t>
            </a:r>
            <a:r>
              <a:rPr lang="ru-RU" b="1" dirty="0" err="1" smtClean="0"/>
              <a:t>шишкоед</a:t>
            </a:r>
            <a:r>
              <a:rPr lang="ru-RU" b="1" dirty="0" smtClean="0"/>
              <a:t>» выводит птенцов даже зимой!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05011" y="457200"/>
            <a:ext cx="5844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Пернатые друзья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go1.imgsmail.ru/imgpreview?u=http%3A//www.goldensites.ru/media/1/20100418-b%5F1352.jpg&amp;mb=5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033903"/>
            <a:ext cx="4572000" cy="2697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бвгдейка\Desktop\Новая папка (2)\фон\grass_tex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5943600"/>
            <a:ext cx="114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Тетерев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" y="1981200"/>
            <a:ext cx="7620000" cy="1295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лунке под снегом мороз ему не страшен!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05011" y="457200"/>
            <a:ext cx="5844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Пернатые друзья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go4.imgsmail.ru/imgpreview?u=http%3A//natureworld.ru/misc/birds/teterev%5Fwild%5Fbird/teterev%5Fwild%5Fbird%5F01.jpg&amp;mb=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2997926"/>
            <a:ext cx="4191000" cy="2784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бвгдейка\Desktop\Новая папка (2)\фон\grass_tex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5943600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Поползень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" y="1981200"/>
            <a:ext cx="7620000" cy="1295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Геркулес - для неё деликатес!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05011" y="457200"/>
            <a:ext cx="5844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Пернатые друзья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ПОПОЛЗЕНЬ">
            <a:hlinkClick r:id="rId4" tooltip="Увеличить фото ПОПОЛЗЕНЬ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3048000"/>
            <a:ext cx="3810000" cy="287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бвгдейка\Desktop\Новая папка (2)\фон\grass_tex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5943600"/>
            <a:ext cx="114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Снегирь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" y="1981200"/>
            <a:ext cx="7620000" cy="1295400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Живое украшение зимнего парка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05011" y="457200"/>
            <a:ext cx="5844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Пернатые друзья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go2.imgsmail.ru/imgpreview?u=http%3A//www.redbook.ru/images/sneg2.jpg&amp;mb=49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895600"/>
            <a:ext cx="4495800" cy="3012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bfoto.ru/foto/forest/bfoto_ru_4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895600" y="1676400"/>
            <a:ext cx="34290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54013"/>
            <a:endParaRPr lang="ru-RU" b="1" dirty="0" smtClean="0"/>
          </a:p>
          <a:p>
            <a:pPr indent="354013"/>
            <a:r>
              <a:rPr lang="ru-RU" b="1" dirty="0" smtClean="0"/>
              <a:t>Не спорю – не белый,</a:t>
            </a:r>
          </a:p>
          <a:p>
            <a:pPr indent="354013"/>
            <a:r>
              <a:rPr lang="ru-RU" b="1" dirty="0" smtClean="0"/>
              <a:t>Я, братцы, попроще.</a:t>
            </a:r>
          </a:p>
          <a:p>
            <a:pPr indent="354013"/>
            <a:r>
              <a:rPr lang="ru-RU" b="1" dirty="0" smtClean="0"/>
              <a:t>Расту я обычно </a:t>
            </a:r>
          </a:p>
          <a:p>
            <a:pPr indent="354013"/>
            <a:r>
              <a:rPr lang="ru-RU" b="1" dirty="0" smtClean="0"/>
              <a:t>В берёзовой роще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68267" y="457200"/>
            <a:ext cx="431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Тихая охота</a:t>
            </a:r>
            <a:endParaRPr lang="ru-RU" sz="5400" b="1" cap="all" spc="0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44" name="Picture 4" descr="http://go4.imgsmail.ru/imgpreview?u=http%3A//galleryua.com/d/3305-4/P8191721.jpg&amp;mb=118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24000" t="-16000" r="16000"/>
          <a:stretch>
            <a:fillRect/>
          </a:stretch>
        </p:blipFill>
        <p:spPr bwMode="auto">
          <a:xfrm>
            <a:off x="7162800" y="4114800"/>
            <a:ext cx="11430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o1.imgsmail.ru/imgpreview?u=http%3A//mixailov.org/gallery/data/media/8/%5F056.jpg&amp;mb=32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42925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8" name="Picture 8" descr="http://go3.imgsmail.ru/imgpreview?u=http%3A//chanterelle.ru/img/chanterelle%5F1%5Fresize.jpg&amp;mb=20">
            <a:hlinkClick r:id=""/>
          </p:cNvPr>
          <p:cNvPicPr>
            <a:picLocks noChangeAspect="1" noChangeArrowheads="1"/>
          </p:cNvPicPr>
          <p:nvPr/>
        </p:nvPicPr>
        <p:blipFill>
          <a:blip r:embed="rId7" cstate="print"/>
          <a:srcRect l="-5000" t="-4000" b="-16000"/>
          <a:stretch>
            <a:fillRect/>
          </a:stretch>
        </p:blipFill>
        <p:spPr bwMode="auto">
          <a:xfrm>
            <a:off x="4648200" y="4572000"/>
            <a:ext cx="16002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http://go2.imgsmail.ru/imgpreview?u=http%3A//rosfoto.ru/photos/big/0057000/057974%5F12.jpg&amp;mb=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4038600"/>
            <a:ext cx="1333500" cy="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2" name="Picture 12" descr="http://go2.imgsmail.ru/imgpreview?u=http%3A//lespol.totalh.com/gribi/volnyshka.jpg&amp;mb=38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0386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6324600" y="5486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Под берёзовик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70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bfoto.ru/foto/forest/bfoto_ru_4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895600" y="1676400"/>
            <a:ext cx="34290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54013"/>
            <a:endParaRPr lang="ru-RU" b="1" dirty="0" smtClean="0"/>
          </a:p>
          <a:p>
            <a:pPr indent="354013"/>
            <a:r>
              <a:rPr lang="ru-RU" b="1" dirty="0" smtClean="0"/>
              <a:t>Растут на опушке</a:t>
            </a:r>
          </a:p>
          <a:p>
            <a:pPr indent="354013"/>
            <a:r>
              <a:rPr lang="ru-RU" b="1" dirty="0" smtClean="0"/>
              <a:t>Мохнатые подружки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68267" y="457200"/>
            <a:ext cx="431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Тихая охота</a:t>
            </a:r>
            <a:endParaRPr lang="ru-RU" sz="5400" b="1" cap="all" spc="0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44" name="Picture 4" descr="http://go4.imgsmail.ru/imgpreview?u=http%3A//galleryua.com/d/3305-4/P8191721.jpg&amp;mb=118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24000" t="-16000" r="16000"/>
          <a:stretch>
            <a:fillRect/>
          </a:stretch>
        </p:blipFill>
        <p:spPr bwMode="auto">
          <a:xfrm>
            <a:off x="7162800" y="4114800"/>
            <a:ext cx="11430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o1.imgsmail.ru/imgpreview?u=http%3A//mixailov.org/gallery/data/media/8/%5F056.jpg&amp;mb=32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42925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8" name="Picture 8" descr="http://go3.imgsmail.ru/imgpreview?u=http%3A//chanterelle.ru/img/chanterelle%5F1%5Fresize.jpg&amp;mb=20">
            <a:hlinkClick r:id=""/>
          </p:cNvPr>
          <p:cNvPicPr>
            <a:picLocks noChangeAspect="1" noChangeArrowheads="1"/>
          </p:cNvPicPr>
          <p:nvPr/>
        </p:nvPicPr>
        <p:blipFill>
          <a:blip r:embed="rId7" cstate="print"/>
          <a:srcRect l="-5000" t="-4000" b="-16000"/>
          <a:stretch>
            <a:fillRect/>
          </a:stretch>
        </p:blipFill>
        <p:spPr bwMode="auto">
          <a:xfrm>
            <a:off x="4648200" y="4572000"/>
            <a:ext cx="16002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http://go2.imgsmail.ru/imgpreview?u=http%3A//rosfoto.ru/photos/big/0057000/057974%5F12.jpg&amp;mb=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4038600"/>
            <a:ext cx="1333500" cy="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2" name="Picture 12" descr="http://go2.imgsmail.ru/imgpreview?u=http%3A//lespol.totalh.com/gribi/volnyshka.jpg&amp;mb=38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0386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200400" y="5334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Волнушки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7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bfoto.ru/foto/forest/bfoto_ru_4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895600" y="1676400"/>
            <a:ext cx="34290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54013"/>
            <a:endParaRPr lang="ru-RU" b="1" dirty="0" smtClean="0"/>
          </a:p>
          <a:p>
            <a:pPr indent="354013"/>
            <a:r>
              <a:rPr lang="ru-RU" b="1" dirty="0" smtClean="0"/>
              <a:t>А вот кто-то важный</a:t>
            </a:r>
          </a:p>
          <a:p>
            <a:pPr indent="354013"/>
            <a:r>
              <a:rPr lang="ru-RU" b="1" dirty="0" smtClean="0"/>
              <a:t>На беленькой ножке.</a:t>
            </a:r>
          </a:p>
          <a:p>
            <a:pPr indent="354013"/>
            <a:r>
              <a:rPr lang="ru-RU" b="1" dirty="0" smtClean="0"/>
              <a:t>Он с красною шляпкой,</a:t>
            </a:r>
          </a:p>
          <a:p>
            <a:pPr indent="354013"/>
            <a:r>
              <a:rPr lang="ru-RU" b="1" dirty="0" smtClean="0"/>
              <a:t>На шляпке горошки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68267" y="457200"/>
            <a:ext cx="431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Тихая охота</a:t>
            </a:r>
            <a:endParaRPr lang="ru-RU" sz="5400" b="1" cap="all" spc="0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44" name="Picture 4" descr="http://go4.imgsmail.ru/imgpreview?u=http%3A//galleryua.com/d/3305-4/P8191721.jpg&amp;mb=118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24000" t="-16000" r="16000"/>
          <a:stretch>
            <a:fillRect/>
          </a:stretch>
        </p:blipFill>
        <p:spPr bwMode="auto">
          <a:xfrm>
            <a:off x="7162800" y="4114800"/>
            <a:ext cx="11430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o1.imgsmail.ru/imgpreview?u=http%3A//mixailov.org/gallery/data/media/8/%5F056.jpg&amp;mb=32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42925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8" name="Picture 8" descr="http://go3.imgsmail.ru/imgpreview?u=http%3A//chanterelle.ru/img/chanterelle%5F1%5Fresize.jpg&amp;mb=20">
            <a:hlinkClick r:id=""/>
          </p:cNvPr>
          <p:cNvPicPr>
            <a:picLocks noChangeAspect="1" noChangeArrowheads="1"/>
          </p:cNvPicPr>
          <p:nvPr/>
        </p:nvPicPr>
        <p:blipFill>
          <a:blip r:embed="rId7" cstate="print"/>
          <a:srcRect l="-5000" t="-4000" b="-16000"/>
          <a:stretch>
            <a:fillRect/>
          </a:stretch>
        </p:blipFill>
        <p:spPr bwMode="auto">
          <a:xfrm>
            <a:off x="4648200" y="4572000"/>
            <a:ext cx="16002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http://go2.imgsmail.ru/imgpreview?u=http%3A//rosfoto.ru/photos/big/0057000/057974%5F12.jpg&amp;mb=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4038600"/>
            <a:ext cx="1333500" cy="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2" name="Picture 12" descr="http://go2.imgsmail.ru/imgpreview?u=http%3A//lespol.totalh.com/gribi/volnyshka.jpg&amp;mb=38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0386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133600" y="6324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Мухомор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70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bfoto.ru/foto/forest/bfoto_ru_4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895600" y="1676400"/>
            <a:ext cx="37338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54013"/>
            <a:endParaRPr lang="ru-RU" b="1" dirty="0" smtClean="0"/>
          </a:p>
          <a:p>
            <a:pPr indent="354013"/>
            <a:r>
              <a:rPr lang="ru-RU" b="1" dirty="0" smtClean="0"/>
              <a:t>Ходят в рыженьких беретах –</a:t>
            </a:r>
          </a:p>
          <a:p>
            <a:pPr indent="354013"/>
            <a:r>
              <a:rPr lang="ru-RU" b="1" dirty="0" smtClean="0"/>
              <a:t>Осень в лес приносят летом.</a:t>
            </a:r>
          </a:p>
          <a:p>
            <a:pPr indent="354013"/>
            <a:r>
              <a:rPr lang="ru-RU" b="1" dirty="0" smtClean="0"/>
              <a:t>Очень дружные подружки,</a:t>
            </a:r>
          </a:p>
          <a:p>
            <a:pPr indent="354013"/>
            <a:r>
              <a:rPr lang="ru-RU" b="1" dirty="0" smtClean="0"/>
              <a:t>Называются …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68267" y="457200"/>
            <a:ext cx="431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Тихая охота</a:t>
            </a:r>
            <a:endParaRPr lang="ru-RU" sz="5400" b="1" cap="all" spc="0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44" name="Picture 4" descr="http://go4.imgsmail.ru/imgpreview?u=http%3A//galleryua.com/d/3305-4/P8191721.jpg&amp;mb=118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24000" t="-16000" r="16000"/>
          <a:stretch>
            <a:fillRect/>
          </a:stretch>
        </p:blipFill>
        <p:spPr bwMode="auto">
          <a:xfrm>
            <a:off x="7162800" y="4114800"/>
            <a:ext cx="11430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o1.imgsmail.ru/imgpreview?u=http%3A//mixailov.org/gallery/data/media/8/%5F056.jpg&amp;mb=32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42925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8" name="Picture 8" descr="http://go3.imgsmail.ru/imgpreview?u=http%3A//chanterelle.ru/img/chanterelle%5F1%5Fresize.jpg&amp;mb=20">
            <a:hlinkClick r:id=""/>
          </p:cNvPr>
          <p:cNvPicPr>
            <a:picLocks noChangeAspect="1" noChangeArrowheads="1"/>
          </p:cNvPicPr>
          <p:nvPr/>
        </p:nvPicPr>
        <p:blipFill>
          <a:blip r:embed="rId7" cstate="print"/>
          <a:srcRect l="-5000" t="-4000" b="-16000"/>
          <a:stretch>
            <a:fillRect/>
          </a:stretch>
        </p:blipFill>
        <p:spPr bwMode="auto">
          <a:xfrm>
            <a:off x="4648200" y="4572000"/>
            <a:ext cx="16002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http://go2.imgsmail.ru/imgpreview?u=http%3A//rosfoto.ru/photos/big/0057000/057974%5F12.jpg&amp;mb=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4038600"/>
            <a:ext cx="1333500" cy="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2" name="Picture 12" descr="http://go2.imgsmail.ru/imgpreview?u=http%3A//lespol.totalh.com/gribi/volnyshka.jpg&amp;mb=38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0386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029200" y="6324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Лисички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70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бвгдейка\Desktop\Новая папка (2)\фон\wav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7745" cy="6858000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6576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91440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Знатоки пословиц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3" action="ppaction://hlinksldjump"/>
                        </a:rPr>
                        <a:t>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4" action="ppaction://hlinksldjump"/>
                        </a:rPr>
                        <a:t>2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5" action="ppaction://hlinksldjump"/>
                        </a:rPr>
                        <a:t>3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6" action="ppaction://hlinksldjump"/>
                        </a:rPr>
                        <a:t>4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7" action="ppaction://hlinksldjump"/>
                        </a:rPr>
                        <a:t>5</a:t>
                      </a:r>
                      <a:endParaRPr lang="ru-RU" b="0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dirty="0" smtClean="0"/>
                        <a:t>Исправь пословицы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 - пословица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6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7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dirty="0" smtClean="0"/>
                        <a:t>Закончите фразу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8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9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0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1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2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19945" y="228600"/>
            <a:ext cx="3207802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 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поговорки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5334000"/>
            <a:ext cx="2504468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Раунд 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bfoto.ru/foto/forest/bfoto_ru_4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895600" y="1676400"/>
            <a:ext cx="34290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54013"/>
            <a:endParaRPr lang="ru-RU" b="1" dirty="0" smtClean="0"/>
          </a:p>
          <a:p>
            <a:pPr indent="354013"/>
            <a:r>
              <a:rPr lang="ru-RU" b="1" dirty="0" smtClean="0"/>
              <a:t>На пеньках растут в лесу,</a:t>
            </a:r>
          </a:p>
          <a:p>
            <a:pPr indent="354013"/>
            <a:r>
              <a:rPr lang="ru-RU" b="1" dirty="0" smtClean="0"/>
              <a:t>Как веснушки на носу.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68267" y="457200"/>
            <a:ext cx="431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Тихая охота</a:t>
            </a:r>
            <a:endParaRPr lang="ru-RU" sz="5400" b="1" cap="all" spc="0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44" name="Picture 4" descr="http://go4.imgsmail.ru/imgpreview?u=http%3A//galleryua.com/d/3305-4/P8191721.jpg&amp;mb=118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24000" t="-16000" r="16000"/>
          <a:stretch>
            <a:fillRect/>
          </a:stretch>
        </p:blipFill>
        <p:spPr bwMode="auto">
          <a:xfrm>
            <a:off x="7162800" y="4114800"/>
            <a:ext cx="11430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o1.imgsmail.ru/imgpreview?u=http%3A//mixailov.org/gallery/data/media/8/%5F056.jpg&amp;mb=32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42925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8" name="Picture 8" descr="http://go3.imgsmail.ru/imgpreview?u=http%3A//chanterelle.ru/img/chanterelle%5F1%5Fresize.jpg&amp;mb=20">
            <a:hlinkClick r:id=""/>
          </p:cNvPr>
          <p:cNvPicPr>
            <a:picLocks noChangeAspect="1" noChangeArrowheads="1"/>
          </p:cNvPicPr>
          <p:nvPr/>
        </p:nvPicPr>
        <p:blipFill>
          <a:blip r:embed="rId7" cstate="print"/>
          <a:srcRect l="-5000" t="-4000" b="-16000"/>
          <a:stretch>
            <a:fillRect/>
          </a:stretch>
        </p:blipFill>
        <p:spPr bwMode="auto">
          <a:xfrm>
            <a:off x="4648200" y="4572000"/>
            <a:ext cx="16002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http://go2.imgsmail.ru/imgpreview?u=http%3A//rosfoto.ru/photos/big/0057000/057974%5F12.jpg&amp;mb=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4038600"/>
            <a:ext cx="1333500" cy="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2" name="Picture 12" descr="http://go2.imgsmail.ru/imgpreview?u=http%3A//lespol.totalh.com/gribi/volnyshka.jpg&amp;mb=38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0386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1524000" y="4800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Опята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7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бвгдейка\Desktop\Новая папка (2)\фон\backgrounds_10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ские Песни - Песенка Крокодила Ген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5" name="Улыбающееся лицо 4">
            <a:hlinkClick r:id="rId5" action="ppaction://hlinksldjump"/>
          </p:cNvPr>
          <p:cNvSpPr/>
          <p:nvPr/>
        </p:nvSpPr>
        <p:spPr>
          <a:xfrm>
            <a:off x="7848600" y="54102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Абвгдейка\Desktop\Новая папка (2)\фон\backgrounds_10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ские Песни - Песенка Красной Шапоч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5" name="Улыбающееся лицо 4">
            <a:hlinkClick r:id="rId5" action="ppaction://hlinksldjump"/>
          </p:cNvPr>
          <p:cNvSpPr/>
          <p:nvPr/>
        </p:nvSpPr>
        <p:spPr>
          <a:xfrm>
            <a:off x="7772400" y="54102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Абвгдейка\Desktop\Новая папка (2)\фон\backgrounds_10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nichego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5" name="Улыбающееся лицо 4">
            <a:hlinkClick r:id="rId5" action="ppaction://hlinksldjump"/>
          </p:cNvPr>
          <p:cNvSpPr/>
          <p:nvPr/>
        </p:nvSpPr>
        <p:spPr>
          <a:xfrm>
            <a:off x="7772400" y="54864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Абвгдейка\Desktop\Новая папка (2)\фон\backgrounds_10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olybelnaja_medvedicy_Umka_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5" name="Улыбающееся лицо 4">
            <a:hlinkClick r:id="rId5" action="ppaction://hlinksldjump"/>
          </p:cNvPr>
          <p:cNvSpPr/>
          <p:nvPr/>
        </p:nvSpPr>
        <p:spPr>
          <a:xfrm>
            <a:off x="7848600" y="54102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Абвгдейка\Desktop\Новая папка (2)\фон\backgrounds_10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5-Cheburashk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5" name="Улыбающееся лицо 4">
            <a:hlinkClick r:id="rId5" action="ppaction://hlinksldjump"/>
          </p:cNvPr>
          <p:cNvSpPr/>
          <p:nvPr/>
        </p:nvSpPr>
        <p:spPr>
          <a:xfrm>
            <a:off x="7848600" y="54102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бвгдейка\Desktop\Новая папка (2)\фон\4d1d02058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Характер наш и братьев наших меньших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895600"/>
            <a:ext cx="3733800" cy="2362200"/>
          </a:xfrm>
        </p:spPr>
        <p:txBody>
          <a:bodyPr>
            <a:normAutofit fontScale="92500" lnSpcReduction="10000"/>
          </a:bodyPr>
          <a:lstStyle/>
          <a:p>
            <a:pPr algn="r">
              <a:buFont typeface="Wingdings" pitchFamily="2" charset="2"/>
              <a:buChar char="v"/>
            </a:pPr>
            <a:r>
              <a:rPr lang="ru-RU" dirty="0" smtClean="0"/>
              <a:t>Хитрый, как ... </a:t>
            </a:r>
          </a:p>
          <a:p>
            <a:pPr algn="r">
              <a:buFont typeface="Wingdings" pitchFamily="2" charset="2"/>
              <a:buChar char="v"/>
            </a:pPr>
            <a:r>
              <a:rPr lang="ru-RU" dirty="0" smtClean="0"/>
              <a:t> Злой, как ... </a:t>
            </a:r>
          </a:p>
          <a:p>
            <a:pPr algn="r">
              <a:buFont typeface="Wingdings" pitchFamily="2" charset="2"/>
              <a:buChar char="v"/>
            </a:pPr>
            <a:r>
              <a:rPr lang="ru-RU" dirty="0" smtClean="0"/>
              <a:t>     Голодный, как ...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228600"/>
            <a:ext cx="5235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Закончите фразу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00600" y="2895600"/>
            <a:ext cx="32004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лиса.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собака.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волк.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4d1d02058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Характер наш и братьев наших меньших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895600"/>
            <a:ext cx="4343400" cy="2362200"/>
          </a:xfrm>
        </p:spPr>
        <p:txBody>
          <a:bodyPr>
            <a:normAutofit fontScale="92500" lnSpcReduction="20000"/>
          </a:bodyPr>
          <a:lstStyle/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Трудолюбивый, как 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Верный, как 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Упрямый, как... 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228600"/>
            <a:ext cx="5235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Закончите фразу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00600" y="2895600"/>
            <a:ext cx="32004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муравей.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пёс.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осёл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4d1d02058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Характер наш и братьев наших меньших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895600"/>
            <a:ext cx="4343400" cy="2362200"/>
          </a:xfrm>
        </p:spPr>
        <p:txBody>
          <a:bodyPr>
            <a:normAutofit fontScale="92500" lnSpcReduction="20000"/>
          </a:bodyPr>
          <a:lstStyle/>
          <a:p>
            <a:pPr algn="r">
              <a:buFont typeface="Wingdings" pitchFamily="2" charset="2"/>
              <a:buChar char="v"/>
            </a:pPr>
            <a:r>
              <a:rPr lang="ru-RU" sz="3600" dirty="0" smtClean="0"/>
              <a:t>Бестолковый, как</a:t>
            </a:r>
            <a:r>
              <a:rPr lang="ru-RU" sz="3500" dirty="0" smtClean="0"/>
              <a:t>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</a:t>
            </a:r>
            <a:r>
              <a:rPr lang="ru-RU" sz="3600" dirty="0" smtClean="0"/>
              <a:t>Тихий, как</a:t>
            </a:r>
            <a:r>
              <a:rPr lang="ru-RU" sz="3500" dirty="0" smtClean="0"/>
              <a:t>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</a:t>
            </a:r>
            <a:r>
              <a:rPr lang="ru-RU" sz="3600" dirty="0" smtClean="0"/>
              <a:t>Вольный, как</a:t>
            </a:r>
            <a:r>
              <a:rPr lang="ru-RU" sz="3500" dirty="0" smtClean="0"/>
              <a:t>... 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228600"/>
            <a:ext cx="5235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Закончите фразу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00600" y="2895600"/>
            <a:ext cx="32004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баран.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мышь.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птица.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4d1d02058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Характер наш и братьев наших меньших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895600"/>
            <a:ext cx="4343400" cy="2362200"/>
          </a:xfrm>
        </p:spPr>
        <p:txBody>
          <a:bodyPr>
            <a:normAutofit fontScale="92500" lnSpcReduction="20000"/>
          </a:bodyPr>
          <a:lstStyle/>
          <a:p>
            <a:pPr algn="r">
              <a:buFont typeface="Wingdings" pitchFamily="2" charset="2"/>
              <a:buChar char="v"/>
            </a:pPr>
            <a:r>
              <a:rPr lang="ru-RU" sz="3600" dirty="0" smtClean="0"/>
              <a:t>Смелый, как</a:t>
            </a:r>
            <a:r>
              <a:rPr lang="ru-RU" sz="3500" dirty="0" smtClean="0"/>
              <a:t>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</a:t>
            </a:r>
            <a:r>
              <a:rPr lang="ru-RU" sz="3600" dirty="0" smtClean="0"/>
              <a:t>Коварная, как</a:t>
            </a:r>
            <a:r>
              <a:rPr lang="ru-RU" sz="3500" dirty="0" smtClean="0"/>
              <a:t>... </a:t>
            </a:r>
          </a:p>
          <a:p>
            <a:pPr algn="r">
              <a:buFont typeface="Wingdings" pitchFamily="2" charset="2"/>
              <a:buChar char="v"/>
            </a:pPr>
            <a:r>
              <a:rPr lang="ru-RU" sz="3500" dirty="0" smtClean="0"/>
              <a:t> </a:t>
            </a:r>
            <a:r>
              <a:rPr lang="ru-RU" sz="3600" dirty="0" smtClean="0"/>
              <a:t>Трусливый, как</a:t>
            </a:r>
            <a:r>
              <a:rPr lang="ru-RU" sz="3500" dirty="0" smtClean="0"/>
              <a:t>... 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228600"/>
            <a:ext cx="5235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Закончите фразу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00600" y="2895600"/>
            <a:ext cx="32004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лев.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змея.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заяц.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бвгдейка\Desktop\Новая папка (2)\фон\wav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7745" cy="6858000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53400" cy="325716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1085723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Задачи в картинками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3" action="ppaction://hlinksldjump"/>
                        </a:rPr>
                        <a:t>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4" action="ppaction://hlinksldjump"/>
                        </a:rPr>
                        <a:t>2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5" action="ppaction://hlinksldjump"/>
                        </a:rPr>
                        <a:t>3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6" action="ppaction://hlinksldjump"/>
                        </a:rPr>
                        <a:t>4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7" action="ppaction://hlinksldjump"/>
                        </a:rPr>
                        <a:t>5</a:t>
                      </a:r>
                      <a:endParaRPr lang="ru-RU" b="0" dirty="0"/>
                    </a:p>
                  </a:txBody>
                  <a:tcPr/>
                </a:tc>
              </a:tr>
              <a:tr h="1085723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Составь </a:t>
                      </a:r>
                    </a:p>
                    <a:p>
                      <a:r>
                        <a:rPr lang="ru-RU" dirty="0" smtClean="0"/>
                        <a:t>слово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5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1085723">
                <a:tc>
                  <a:txBody>
                    <a:bodyPr/>
                    <a:lstStyle/>
                    <a:p>
                      <a:r>
                        <a:rPr lang="ru-RU" dirty="0" smtClean="0"/>
                        <a:t>Ребусы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7837" y="228600"/>
            <a:ext cx="8272008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Гимнастика для ума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5334000"/>
            <a:ext cx="2504468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Раунд 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Абвгдейка\Desktop\Новая папка (2)\фон\4d1d02058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08205" y="1752600"/>
            <a:ext cx="38571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Весёлая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переменка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Солнце 8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Абвгдейка\Desktop\Новая папка (2)\фон\2eadba46fc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438400"/>
            <a:ext cx="4343400" cy="1676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200" dirty="0" smtClean="0"/>
              <a:t>Не зная броду...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6282" y="914400"/>
            <a:ext cx="6246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Знатоки пословиц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48200" y="1981200"/>
            <a:ext cx="40386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лезь в воду.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бвгдейка\Desktop\Новая папка (2)\фон\2eadba46fc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438400"/>
            <a:ext cx="4343400" cy="1676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200" dirty="0" smtClean="0"/>
              <a:t>Слышит звон...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6282" y="914400"/>
            <a:ext cx="6246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Знатоки пословиц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62400" y="1905000"/>
            <a:ext cx="50292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 не знает,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где он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бвгдейка\Desktop\Новая папка (2)\фон\2eadba46fc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438400"/>
            <a:ext cx="4343400" cy="1676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200" dirty="0" smtClean="0"/>
              <a:t>Что посеешь,...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6282" y="914400"/>
            <a:ext cx="6246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Знатоки пословиц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48200" y="1981200"/>
            <a:ext cx="40386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и пожнёшь.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бвгдейка\Desktop\Новая папка (2)\фон\2eadba46fc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438400"/>
            <a:ext cx="4343400" cy="1676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500" dirty="0" smtClean="0"/>
              <a:t>Свято место</a:t>
            </a:r>
            <a:r>
              <a:rPr lang="ru-RU" sz="6200" dirty="0" smtClean="0"/>
              <a:t>...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6282" y="914400"/>
            <a:ext cx="6246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Знатоки пословиц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191000" y="2057400"/>
            <a:ext cx="47244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пусто не бывает.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бвгдейка\Desktop\Новая папка (2)\фон\2eadba46fc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590800"/>
            <a:ext cx="4343400" cy="1676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500" dirty="0" smtClean="0"/>
              <a:t>Семь раз отмерь,</a:t>
            </a:r>
            <a:r>
              <a:rPr lang="ru-RU" sz="6200" dirty="0" smtClean="0"/>
              <a:t>...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6282" y="914400"/>
            <a:ext cx="6246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Знатоки пословиц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191000" y="2057400"/>
            <a:ext cx="47244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один раз отрежь.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бвгдейка\Desktop\Новая папка (2)\фон\50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3000" y="838200"/>
            <a:ext cx="714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Исправь пословицы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6800" y="1905000"/>
            <a:ext cx="739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Дело </a:t>
            </a:r>
            <a:r>
              <a:rPr lang="ru-RU" sz="4000" dirty="0" err="1" smtClean="0"/>
              <a:t>бездаря</a:t>
            </a:r>
            <a:r>
              <a:rPr lang="ru-RU" sz="4000" dirty="0" smtClean="0"/>
              <a:t> боится.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3400" y="1905000"/>
            <a:ext cx="80010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Дело </a:t>
            </a:r>
            <a:r>
              <a:rPr lang="ru-RU" sz="4000" dirty="0" smtClean="0">
                <a:solidFill>
                  <a:srgbClr val="FF0000"/>
                </a:solidFill>
              </a:rPr>
              <a:t>мастера </a:t>
            </a:r>
            <a:r>
              <a:rPr lang="ru-RU" sz="4000" dirty="0" smtClean="0"/>
              <a:t>боится.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Без труда не вытащишь окуня из пруда.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43434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Семь раз отмерь, один раз откуси.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Без труда не вытащишь </a:t>
            </a:r>
            <a:r>
              <a:rPr lang="ru-RU" sz="3600" dirty="0" smtClean="0">
                <a:solidFill>
                  <a:srgbClr val="FF0000"/>
                </a:solidFill>
              </a:rPr>
              <a:t>рыбку</a:t>
            </a:r>
            <a:r>
              <a:rPr lang="ru-RU" sz="3600" dirty="0" smtClean="0"/>
              <a:t> из пруда.</a:t>
            </a: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43434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Семь раз </a:t>
            </a:r>
            <a:r>
              <a:rPr lang="ru-RU" sz="3600" dirty="0" err="1" smtClean="0"/>
              <a:t>раз</a:t>
            </a:r>
            <a:r>
              <a:rPr lang="ru-RU" sz="3600" dirty="0" smtClean="0"/>
              <a:t> отмерь, один раз </a:t>
            </a:r>
            <a:r>
              <a:rPr lang="ru-RU" sz="3600" dirty="0" smtClean="0">
                <a:solidFill>
                  <a:srgbClr val="FF0000"/>
                </a:solidFill>
              </a:rPr>
              <a:t>отрежь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0" name="Солнце 9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бвгдейка\Desktop\Новая папка (2)\фон\50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3000" y="838200"/>
            <a:ext cx="714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Исправь пословицы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6800" y="1905000"/>
            <a:ext cx="739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Кончил дело- начинай другое.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3400" y="1905000"/>
            <a:ext cx="80010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Кончил дело- </a:t>
            </a:r>
            <a:r>
              <a:rPr lang="ru-RU" sz="4000" dirty="0" smtClean="0">
                <a:solidFill>
                  <a:srgbClr val="FF0000"/>
                </a:solidFill>
              </a:rPr>
              <a:t>гуляй смело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 двумя кабанами погонишься , поймаешь третьего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43434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На воре шуба дымит.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 двумя </a:t>
            </a:r>
            <a:r>
              <a:rPr lang="ru-RU" sz="2400" dirty="0" smtClean="0">
                <a:solidFill>
                  <a:srgbClr val="FF0000"/>
                </a:solidFill>
              </a:rPr>
              <a:t>зайцами </a:t>
            </a:r>
            <a:r>
              <a:rPr lang="ru-RU" sz="2400" dirty="0" smtClean="0"/>
              <a:t>погонишься – </a:t>
            </a:r>
            <a:r>
              <a:rPr lang="ru-RU" sz="2400" dirty="0" smtClean="0">
                <a:solidFill>
                  <a:srgbClr val="FF0000"/>
                </a:solidFill>
              </a:rPr>
              <a:t>ни одного не </a:t>
            </a:r>
            <a:r>
              <a:rPr lang="ru-RU" sz="2400" dirty="0" smtClean="0"/>
              <a:t>поймаешь.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43434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На воре </a:t>
            </a:r>
            <a:r>
              <a:rPr lang="ru-RU" sz="3600" dirty="0" smtClean="0">
                <a:solidFill>
                  <a:srgbClr val="FF0000"/>
                </a:solidFill>
              </a:rPr>
              <a:t>шапка горит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3" name="Солнце 12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бвгдейка\Desktop\Новая папка (2)\фон\50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3000" y="838200"/>
            <a:ext cx="714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Исправь пословицы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19050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Готовь сани летом, а велосипед - зимой.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3400" y="1905000"/>
            <a:ext cx="80010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Готовь сани летом, а </a:t>
            </a:r>
            <a:r>
              <a:rPr lang="ru-RU" sz="3200" dirty="0" smtClean="0">
                <a:solidFill>
                  <a:srgbClr val="FF0000"/>
                </a:solidFill>
              </a:rPr>
              <a:t>телегу</a:t>
            </a:r>
            <a:r>
              <a:rPr lang="ru-RU" sz="3200" dirty="0" smtClean="0"/>
              <a:t> - зимой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Гуси курицу не учат.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43434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Береги туфли </a:t>
            </a:r>
            <a:r>
              <a:rPr lang="ru-RU" sz="3200" dirty="0" err="1" smtClean="0"/>
              <a:t>снову</a:t>
            </a:r>
            <a:r>
              <a:rPr lang="ru-RU" sz="3200" dirty="0" smtClean="0"/>
              <a:t>, а честь - смолоду.</a:t>
            </a:r>
            <a:endParaRPr lang="ru-RU" sz="3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Яйца</a:t>
            </a:r>
            <a:r>
              <a:rPr lang="ru-RU" sz="3600" dirty="0" smtClean="0"/>
              <a:t> курицу не учат.</a:t>
            </a: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43434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Береги </a:t>
            </a:r>
            <a:r>
              <a:rPr lang="ru-RU" sz="3600" dirty="0" smtClean="0">
                <a:solidFill>
                  <a:srgbClr val="FF0000"/>
                </a:solidFill>
              </a:rPr>
              <a:t>платье</a:t>
            </a:r>
            <a:r>
              <a:rPr lang="ru-RU" sz="3600" dirty="0" smtClean="0"/>
              <a:t> </a:t>
            </a:r>
            <a:r>
              <a:rPr lang="ru-RU" sz="3600" dirty="0" err="1" smtClean="0"/>
              <a:t>снову</a:t>
            </a:r>
            <a:r>
              <a:rPr lang="ru-RU" sz="3600" dirty="0" smtClean="0"/>
              <a:t>, а честь смолоду.</a:t>
            </a:r>
            <a:endParaRPr lang="ru-RU" sz="3600" dirty="0"/>
          </a:p>
        </p:txBody>
      </p:sp>
      <p:sp>
        <p:nvSpPr>
          <p:cNvPr id="13" name="Солнце 12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бвгдейка\Desktop\Новая папка (2)\фон\50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3000" y="838200"/>
            <a:ext cx="714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Исправь пословицы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6800" y="1905000"/>
            <a:ext cx="739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Не всё то серебро, что блестит.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1905000"/>
            <a:ext cx="80010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Не всё то </a:t>
            </a:r>
            <a:r>
              <a:rPr lang="ru-RU" sz="4000" dirty="0" smtClean="0">
                <a:solidFill>
                  <a:srgbClr val="FF0000"/>
                </a:solidFill>
              </a:rPr>
              <a:t>золото</a:t>
            </a:r>
            <a:r>
              <a:rPr lang="ru-RU" sz="4000" dirty="0" smtClean="0"/>
              <a:t>, что блестит.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Красна изба пирожными.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43434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Мученье -  свет, а </a:t>
            </a:r>
            <a:r>
              <a:rPr lang="ru-RU" sz="4000" dirty="0" err="1" smtClean="0"/>
              <a:t>неученье</a:t>
            </a:r>
            <a:r>
              <a:rPr lang="ru-RU" sz="4000" dirty="0" smtClean="0"/>
              <a:t> - тьма.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Красна изба </a:t>
            </a:r>
            <a:r>
              <a:rPr lang="ru-RU" sz="3600" dirty="0" smtClean="0">
                <a:solidFill>
                  <a:srgbClr val="FF0000"/>
                </a:solidFill>
              </a:rPr>
              <a:t>пирогами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43434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Ученье</a:t>
            </a:r>
            <a:r>
              <a:rPr lang="ru-RU" sz="3600" dirty="0" smtClean="0"/>
              <a:t> – свет, а </a:t>
            </a:r>
            <a:r>
              <a:rPr lang="ru-RU" sz="3600" dirty="0" err="1" smtClean="0"/>
              <a:t>неученье</a:t>
            </a:r>
            <a:r>
              <a:rPr lang="ru-RU" sz="3600" dirty="0" smtClean="0"/>
              <a:t> - тьма.</a:t>
            </a:r>
            <a:endParaRPr lang="ru-RU" sz="3600" dirty="0"/>
          </a:p>
        </p:txBody>
      </p:sp>
      <p:sp>
        <p:nvSpPr>
          <p:cNvPr id="13" name="Солнце 12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бвгдейка\Desktop\Новая папка (2)\фон\wav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7745" cy="6858000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53400" cy="325716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1085723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Тихая охота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3" action="ppaction://hlinksldjump"/>
                        </a:rPr>
                        <a:t>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4" action="ppaction://hlinksldjump"/>
                        </a:rPr>
                        <a:t>2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5" action="ppaction://hlinksldjump"/>
                        </a:rPr>
                        <a:t>3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6" action="ppaction://hlinksldjump"/>
                        </a:rPr>
                        <a:t>4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7" action="ppaction://hlinksldjump"/>
                        </a:rPr>
                        <a:t>5</a:t>
                      </a:r>
                      <a:endParaRPr lang="ru-RU" b="0" dirty="0"/>
                    </a:p>
                  </a:txBody>
                  <a:tcPr/>
                </a:tc>
              </a:tr>
              <a:tr h="1085723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Пернатые друзья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1085723">
                <a:tc>
                  <a:txBody>
                    <a:bodyPr/>
                    <a:lstStyle/>
                    <a:p>
                      <a:r>
                        <a:rPr lang="ru-RU" dirty="0" smtClean="0"/>
                        <a:t>Собака-друг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6" action="ppaction://hlinksldjump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7" action="ppaction://hlinksldjump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93977" y="228600"/>
            <a:ext cx="4659737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 удивительная 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5334000"/>
            <a:ext cx="2504468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Раунд 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бвгдейка\Desktop\Новая папка (2)\фон\50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3000" y="838200"/>
            <a:ext cx="714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Исправь пословицы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9600" y="1905000"/>
            <a:ext cx="7848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Апельсин от мандарина недалеко падает.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1905000"/>
            <a:ext cx="80010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Яблоко от яблони </a:t>
            </a:r>
            <a:r>
              <a:rPr lang="ru-RU" sz="4000" dirty="0" smtClean="0"/>
              <a:t>недалеко падает.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Как кошку не корми, она всё равно на </a:t>
            </a:r>
            <a:r>
              <a:rPr lang="ru-RU" sz="2800" dirty="0" err="1" smtClean="0"/>
              <a:t>Kitecat</a:t>
            </a:r>
            <a:r>
              <a:rPr lang="ru-RU" sz="2800" dirty="0" smtClean="0"/>
              <a:t>  смотрит.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4343400"/>
            <a:ext cx="8001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Волка руки кормят.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3400" y="30480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Как </a:t>
            </a:r>
            <a:r>
              <a:rPr lang="ru-RU" sz="2800" dirty="0" smtClean="0">
                <a:solidFill>
                  <a:srgbClr val="FF0000"/>
                </a:solidFill>
              </a:rPr>
              <a:t>волка</a:t>
            </a:r>
            <a:r>
              <a:rPr lang="ru-RU" sz="2800" dirty="0" smtClean="0"/>
              <a:t> не корми, он всё равно </a:t>
            </a:r>
            <a:r>
              <a:rPr lang="ru-RU" sz="2800" dirty="0" smtClean="0">
                <a:solidFill>
                  <a:srgbClr val="FF0000"/>
                </a:solidFill>
              </a:rPr>
              <a:t>в лес </a:t>
            </a:r>
            <a:r>
              <a:rPr lang="ru-RU" sz="2800" dirty="0" smtClean="0"/>
              <a:t>смотрит.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4343400"/>
            <a:ext cx="8077200" cy="762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Волка </a:t>
            </a:r>
            <a:r>
              <a:rPr lang="ru-RU" sz="3600" dirty="0" smtClean="0">
                <a:solidFill>
                  <a:srgbClr val="FF0000"/>
                </a:solidFill>
              </a:rPr>
              <a:t>ноги</a:t>
            </a:r>
            <a:r>
              <a:rPr lang="ru-RU" sz="3600" dirty="0" smtClean="0"/>
              <a:t> кормят.</a:t>
            </a:r>
            <a:endParaRPr lang="ru-RU" sz="3600" dirty="0"/>
          </a:p>
        </p:txBody>
      </p:sp>
      <p:sp>
        <p:nvSpPr>
          <p:cNvPr id="13" name="Солнце 12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бвгдейка\Desktop\Новая папка (2)\фон\3275984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2667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8400" dirty="0" smtClean="0"/>
              <a:t>Что -свет, а что -тьма</a:t>
            </a:r>
            <a:r>
              <a:rPr lang="ru-RU" sz="8700" dirty="0" smtClean="0"/>
              <a:t>? </a:t>
            </a:r>
          </a:p>
          <a:p>
            <a:pPr algn="r">
              <a:buNone/>
            </a:pPr>
            <a:r>
              <a:rPr lang="ru-RU" sz="8700" dirty="0" smtClean="0"/>
              <a:t>(Ученье -свет, а </a:t>
            </a:r>
            <a:r>
              <a:rPr lang="ru-RU" sz="8700" dirty="0" err="1" smtClean="0"/>
              <a:t>неученье</a:t>
            </a:r>
            <a:r>
              <a:rPr lang="ru-RU" sz="8700" dirty="0" smtClean="0"/>
              <a:t> - тьма).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1371600"/>
            <a:ext cx="7096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 - пословица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3275984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2667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8400" dirty="0" smtClean="0"/>
              <a:t>Что всему голова</a:t>
            </a:r>
            <a:r>
              <a:rPr lang="ru-RU" sz="8700" dirty="0" smtClean="0"/>
              <a:t>? </a:t>
            </a:r>
          </a:p>
          <a:p>
            <a:pPr algn="r">
              <a:buNone/>
            </a:pPr>
            <a:r>
              <a:rPr lang="ru-RU" sz="8700" dirty="0" smtClean="0"/>
              <a:t>(Хлеб).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81000"/>
            <a:ext cx="7096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 - пословица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бвгдейка\Desktop\Новая папка (2)\фон\3275984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2667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8400" dirty="0" smtClean="0"/>
              <a:t>Кто свинье не товарищ</a:t>
            </a:r>
            <a:r>
              <a:rPr lang="ru-RU" sz="8700" dirty="0" smtClean="0"/>
              <a:t>? </a:t>
            </a:r>
          </a:p>
          <a:p>
            <a:pPr algn="r">
              <a:buNone/>
            </a:pPr>
            <a:r>
              <a:rPr lang="ru-RU" sz="8700" dirty="0" smtClean="0"/>
              <a:t>(Гусь).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81000"/>
            <a:ext cx="7096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 - пословица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3275984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2667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8400" dirty="0" smtClean="0"/>
              <a:t>Какое слово и кошке приятно</a:t>
            </a:r>
            <a:r>
              <a:rPr lang="ru-RU" sz="8700" dirty="0" smtClean="0"/>
              <a:t>? </a:t>
            </a:r>
          </a:p>
          <a:p>
            <a:pPr algn="r">
              <a:buNone/>
            </a:pPr>
            <a:r>
              <a:rPr lang="ru-RU" sz="8700" dirty="0" smtClean="0"/>
              <a:t>(Доброе или приятное).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81000"/>
            <a:ext cx="7096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 - пословица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>
            <a:hlinkClick r:id="rId3" action="ppaction://hlinksldjump"/>
          </p:cNvPr>
          <p:cNvSpPr/>
          <p:nvPr/>
        </p:nvSpPr>
        <p:spPr>
          <a:xfrm>
            <a:off x="7924800" y="59436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бвгдейка\Desktop\Новая папка (2)\фон\32759847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2667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8700" dirty="0" smtClean="0"/>
              <a:t>Кому бог подает? </a:t>
            </a:r>
          </a:p>
          <a:p>
            <a:pPr algn="r">
              <a:buNone/>
            </a:pPr>
            <a:r>
              <a:rPr lang="ru-RU" sz="8700" dirty="0" smtClean="0"/>
              <a:t>(Кто рано встает).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81000"/>
            <a:ext cx="7096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 - пословица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772400" y="5791200"/>
            <a:ext cx="762000" cy="6858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>
            <a:hlinkClick r:id="rId2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Кабинет № 5\Pictures\Samsung\SCX-4623_20120119_104623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68" t="64444" r="6011" b="16667"/>
          <a:stretch/>
        </p:blipFill>
        <p:spPr bwMode="auto">
          <a:xfrm flipH="1" flipV="1">
            <a:off x="457200" y="1905000"/>
            <a:ext cx="8153400" cy="25908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14400" y="381000"/>
            <a:ext cx="6924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в картинках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667000" y="1905000"/>
            <a:ext cx="457200" cy="381000"/>
          </a:xfrm>
          <a:prstGeom prst="ellipse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19400" y="327660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(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419600" y="32766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)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162800" y="32766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)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327660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(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3886200" y="32766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4648200" y="32766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629400" y="32766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0" y="3200400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+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94" t="4165" r="7127"/>
          <a:stretch/>
        </p:blipFill>
        <p:spPr bwMode="auto">
          <a:xfrm flipH="1" flipV="1">
            <a:off x="838200" y="1523999"/>
            <a:ext cx="7620000" cy="4556899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838200" y="1600200"/>
            <a:ext cx="457200" cy="38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157" t="4165" r="13285" b="68909"/>
          <a:stretch/>
        </p:blipFill>
        <p:spPr bwMode="auto">
          <a:xfrm flipH="1" flipV="1">
            <a:off x="2514600" y="3124200"/>
            <a:ext cx="914400" cy="1280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47800" y="4953000"/>
            <a:ext cx="762000" cy="990600"/>
          </a:xfrm>
          <a:prstGeom prst="roundRect">
            <a:avLst/>
          </a:prstGeom>
          <a:solidFill>
            <a:srgbClr val="99CC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88" t="4165" r="75754" b="75319"/>
          <a:stretch/>
        </p:blipFill>
        <p:spPr bwMode="auto">
          <a:xfrm flipH="1" flipV="1">
            <a:off x="6629400" y="3733800"/>
            <a:ext cx="914400" cy="975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6781800" y="5029200"/>
            <a:ext cx="762000" cy="990600"/>
          </a:xfrm>
          <a:prstGeom prst="roundRect">
            <a:avLst/>
          </a:prstGeom>
          <a:solidFill>
            <a:srgbClr val="99CC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в картинках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708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>
            <a:hlinkClick r:id="rId2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Users\Кабинет № 5\Pictures\Samsung\SCX-4623_20120119_104623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68" t="41111" r="6011" b="34445"/>
          <a:stretch/>
        </p:blipFill>
        <p:spPr bwMode="auto">
          <a:xfrm flipH="1" flipV="1">
            <a:off x="838200" y="1828800"/>
            <a:ext cx="6629400" cy="2895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в картинках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57400" y="2514600"/>
            <a:ext cx="381000" cy="38100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47800" y="342900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22+2+2+2+2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>
            <a:hlinkClick r:id="rId2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в картинках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57400" y="2514600"/>
            <a:ext cx="381000" cy="38100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C:\Users\Кабинет № 5\Pictures\Samsung\SCX-4623_20120120_1143240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80" t="1814" r="5581" b="62699"/>
          <a:stretch/>
        </p:blipFill>
        <p:spPr bwMode="auto">
          <a:xfrm flipH="1" flipV="1">
            <a:off x="990600" y="1600200"/>
            <a:ext cx="6650295" cy="38100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95800" y="5867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 – красавец осьминог.</a:t>
            </a:r>
          </a:p>
          <a:p>
            <a:r>
              <a:rPr lang="ru-RU" dirty="0" smtClean="0"/>
              <a:t>Я имею восемь ног.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597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Абвгдейка\Desktop\Новая папка (2)\фон\BD003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4953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219200" cy="163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47800" y="228600"/>
            <a:ext cx="662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Сказки А. С. Пушкина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1676400"/>
            <a:ext cx="5867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"Буду служить тебе славно, </a:t>
            </a:r>
          </a:p>
          <a:p>
            <a:r>
              <a:rPr lang="ru-RU" sz="2800" dirty="0" smtClean="0"/>
              <a:t>Усердно и очень исправно,</a:t>
            </a:r>
            <a:br>
              <a:rPr lang="ru-RU" sz="2800" dirty="0" smtClean="0"/>
            </a:br>
            <a:r>
              <a:rPr lang="ru-RU" sz="2800" dirty="0" smtClean="0"/>
              <a:t>В год за три щелка тебе по лбу, </a:t>
            </a:r>
            <a:br>
              <a:rPr lang="ru-RU" sz="2800" dirty="0" smtClean="0"/>
            </a:br>
            <a:r>
              <a:rPr lang="ru-RU" sz="2800" dirty="0" smtClean="0"/>
              <a:t>Есть же мне давай вареную полбу".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4419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(А. С. Пушкин -"Сказка о попе и о работнике его </a:t>
            </a:r>
            <a:r>
              <a:rPr lang="ru-RU" dirty="0" err="1" smtClean="0"/>
              <a:t>Балде</a:t>
            </a:r>
            <a:r>
              <a:rPr lang="ru-RU" dirty="0" smtClean="0"/>
              <a:t>"; </a:t>
            </a:r>
            <a:r>
              <a:rPr lang="ru-RU" dirty="0" err="1" smtClean="0"/>
              <a:t>Балда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>
            <a:hlinkClick r:id="rId2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в картинках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57400" y="2514600"/>
            <a:ext cx="381000" cy="38100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C:\Users\Кабинет № 5\Pictures\Samsung\SCX-4623_20120120_1148220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31" t="57255" r="6992" b="11906"/>
          <a:stretch/>
        </p:blipFill>
        <p:spPr bwMode="auto">
          <a:xfrm>
            <a:off x="1066800" y="1828800"/>
            <a:ext cx="6934200" cy="3581399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38800" y="5867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Здоровье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597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"/>
            <a:ext cx="1442185" cy="2362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2600" y="381000"/>
            <a:ext cx="6705600" cy="9144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Составь слово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4-конечная звезда 8">
            <a:hlinkClick r:id="rId4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76400" y="3886200"/>
          <a:ext cx="60960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</a:t>
                      </a:r>
                      <a:r>
                        <a:rPr lang="ru-RU" dirty="0" smtClean="0"/>
                        <a:t>овик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панц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</a:t>
                      </a:r>
                      <a:r>
                        <a:rPr lang="ru-RU" dirty="0" smtClean="0"/>
                        <a:t>отей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субб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438400" y="1600200"/>
            <a:ext cx="5791200" cy="2057400"/>
          </a:xfrm>
          <a:prstGeom prst="wedgeEllipseCallout">
            <a:avLst>
              <a:gd name="adj1" fmla="val -72458"/>
              <a:gd name="adj2" fmla="val -907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Для каждого случая по верхней строке догадайся, по какому правилу составляется слово из двух соседних, и заполни пустые места.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676400" y="2971800"/>
          <a:ext cx="6477000" cy="1732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9000"/>
                <a:gridCol w="2159000"/>
                <a:gridCol w="2159000"/>
              </a:tblGrid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Польша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ольшаник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никель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капель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синева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267200" y="403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апельсин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1442185" cy="2362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2600" y="381000"/>
            <a:ext cx="6705600" cy="9144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Составь слово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4-конечная звезда 8">
            <a:hlinkClick r:id="rId3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76400" y="3886200"/>
          <a:ext cx="60960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</a:t>
                      </a:r>
                      <a:r>
                        <a:rPr lang="ru-RU" dirty="0" smtClean="0"/>
                        <a:t>овик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панц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</a:t>
                      </a:r>
                      <a:r>
                        <a:rPr lang="ru-RU" dirty="0" smtClean="0"/>
                        <a:t>отей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субб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438400" y="1600200"/>
            <a:ext cx="5791200" cy="2057400"/>
          </a:xfrm>
          <a:prstGeom prst="wedgeEllipseCallout">
            <a:avLst>
              <a:gd name="adj1" fmla="val -72458"/>
              <a:gd name="adj2" fmla="val -907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Для каждого случая по верхней строке догадайся, по какому правилу составляется слово из двух соседних, и заполни пустые места.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676400" y="2895600"/>
          <a:ext cx="6477000" cy="1732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9000"/>
                <a:gridCol w="2159000"/>
                <a:gridCol w="2159000"/>
              </a:tblGrid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грач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грань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полдень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репс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мозаика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267200" y="403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репа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1442185" cy="2362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2600" y="381000"/>
            <a:ext cx="6705600" cy="9144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Составь слово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4-конечная звезда 8">
            <a:hlinkClick r:id="rId3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76400" y="3886200"/>
          <a:ext cx="60960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</a:t>
                      </a:r>
                      <a:r>
                        <a:rPr lang="ru-RU" dirty="0" smtClean="0"/>
                        <a:t>овик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панц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</a:t>
                      </a:r>
                      <a:r>
                        <a:rPr lang="ru-RU" dirty="0" smtClean="0"/>
                        <a:t>отей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субб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438400" y="1600200"/>
            <a:ext cx="5791200" cy="2057400"/>
          </a:xfrm>
          <a:prstGeom prst="wedgeEllipseCallout">
            <a:avLst>
              <a:gd name="adj1" fmla="val -72458"/>
              <a:gd name="adj2" fmla="val -907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Для каждого случая по верхней строке догадайся, по какому правилу составляется слово из двух соседних, и заполни пустые места.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676400" y="2895600"/>
          <a:ext cx="6477000" cy="1732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9000"/>
                <a:gridCol w="2159000"/>
                <a:gridCol w="2159000"/>
              </a:tblGrid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провод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проверка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зеркало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череда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опахало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267200" y="403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черепаха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1442185" cy="2362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2600" y="381000"/>
            <a:ext cx="6705600" cy="9144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Составь слово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4-конечная звезда 8">
            <a:hlinkClick r:id="rId3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76400" y="3886200"/>
          <a:ext cx="60960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</a:t>
                      </a:r>
                      <a:r>
                        <a:rPr lang="ru-RU" dirty="0" smtClean="0"/>
                        <a:t>овик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панц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</a:t>
                      </a:r>
                      <a:r>
                        <a:rPr lang="ru-RU" dirty="0" smtClean="0"/>
                        <a:t>отей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субб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438400" y="1600200"/>
            <a:ext cx="5791200" cy="2057400"/>
          </a:xfrm>
          <a:prstGeom prst="wedgeEllipseCallout">
            <a:avLst>
              <a:gd name="adj1" fmla="val -72458"/>
              <a:gd name="adj2" fmla="val -907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Для каждого случая по верхней строке догадайся, по какому правилу составляется слово из двух соседних, и заполни пустые места.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676400" y="2895600"/>
          <a:ext cx="6477000" cy="1732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9000"/>
                <a:gridCol w="2159000"/>
                <a:gridCol w="2159000"/>
              </a:tblGrid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программа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пробка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улыбка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кроссворд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зяблик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267200" y="403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кролик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1442185" cy="2362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2600" y="381000"/>
            <a:ext cx="6705600" cy="9144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Составь слово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4-конечная звезда 8">
            <a:hlinkClick r:id="rId3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76400" y="3886200"/>
          <a:ext cx="60960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</a:t>
                      </a:r>
                      <a:r>
                        <a:rPr lang="ru-RU" dirty="0" smtClean="0"/>
                        <a:t>овик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снегирь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панц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ирь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</a:t>
                      </a:r>
                      <a:r>
                        <a:rPr lang="ru-RU" dirty="0" smtClean="0"/>
                        <a:t>отей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грамота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субб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438400" y="1600200"/>
            <a:ext cx="5791200" cy="2057400"/>
          </a:xfrm>
          <a:prstGeom prst="wedgeEllipseCallout">
            <a:avLst>
              <a:gd name="adj1" fmla="val -72458"/>
              <a:gd name="adj2" fmla="val -907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Для каждого случая по верхней строке догадайся, по какому правилу составляется слово из двух соседних, и заполни пустые места.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676400" y="2895600"/>
          <a:ext cx="6477000" cy="1732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9000"/>
                <a:gridCol w="2159000"/>
                <a:gridCol w="2159000"/>
              </a:tblGrid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село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ложка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дужка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614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река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миска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267200" y="403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каска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бвгдейка\Desktop\Новая папка (2)\фон\9206686_f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-конечная звезда 4">
            <a:hlinkClick r:id="rId3" action="ppaction://hlinksldjump"/>
          </p:cNvPr>
          <p:cNvSpPr/>
          <p:nvPr/>
        </p:nvSpPr>
        <p:spPr>
          <a:xfrm>
            <a:off x="7315200" y="5562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66800" y="1905000"/>
            <a:ext cx="6934200" cy="3352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237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476250"/>
            <a:ext cx="5656263" cy="5905500"/>
          </a:xfrm>
          <a:prstGeom prst="rect">
            <a:avLst/>
          </a:prstGeom>
          <a:noFill/>
        </p:spPr>
      </p:pic>
      <p:graphicFrame>
        <p:nvGraphicFramePr>
          <p:cNvPr id="5135" name="Group 15"/>
          <p:cNvGraphicFramePr>
            <a:graphicFrameLocks noGrp="1"/>
          </p:cNvGraphicFramePr>
          <p:nvPr/>
        </p:nvGraphicFramePr>
        <p:xfrm>
          <a:off x="0" y="2379663"/>
          <a:ext cx="208280" cy="91122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911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3290888"/>
            <a:ext cx="184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5486400" y="5715000"/>
            <a:ext cx="3114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алфавит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4-конечная звезда 6">
            <a:hlinkClick r:id="rId3" action="ppaction://hlinksldjump"/>
          </p:cNvPr>
          <p:cNvSpPr/>
          <p:nvPr/>
        </p:nvSpPr>
        <p:spPr>
          <a:xfrm>
            <a:off x="7543800" y="48768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836613"/>
            <a:ext cx="64801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52156" y="5715000"/>
            <a:ext cx="29834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мрамор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7772400" y="4800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2233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692150"/>
            <a:ext cx="3168650" cy="5832475"/>
          </a:xfrm>
          <a:prstGeom prst="rect">
            <a:avLst/>
          </a:prstGeom>
          <a:noFill/>
        </p:spPr>
      </p:pic>
      <p:graphicFrame>
        <p:nvGraphicFramePr>
          <p:cNvPr id="7183" name="Group 15"/>
          <p:cNvGraphicFramePr>
            <a:graphicFrameLocks noGrp="1"/>
          </p:cNvGraphicFramePr>
          <p:nvPr/>
        </p:nvGraphicFramePr>
        <p:xfrm>
          <a:off x="0" y="2233613"/>
          <a:ext cx="208280" cy="1204913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204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0" y="3438525"/>
            <a:ext cx="184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5887954" y="5715000"/>
            <a:ext cx="2311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слово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4-конечная звезда 6">
            <a:hlinkClick r:id="rId3" action="ppaction://hlinksldjump"/>
          </p:cNvPr>
          <p:cNvSpPr/>
          <p:nvPr/>
        </p:nvSpPr>
        <p:spPr>
          <a:xfrm>
            <a:off x="7543800" y="4800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Абвгдейка\Desktop\Новая папка (2)\фон\BD003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4953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219200" cy="163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47800" y="228600"/>
            <a:ext cx="662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Сказки А. С. Пушкина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1981200"/>
            <a:ext cx="5638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Свет мой, зеркальце! скажи,</a:t>
            </a:r>
            <a:br>
              <a:rPr lang="ru-RU" sz="3200" dirty="0" smtClean="0"/>
            </a:br>
            <a:r>
              <a:rPr lang="ru-RU" sz="3200" dirty="0" smtClean="0"/>
              <a:t>Да всю правду доложи:</a:t>
            </a:r>
            <a:br>
              <a:rPr lang="ru-RU" sz="3200" dirty="0" smtClean="0"/>
            </a:br>
            <a:r>
              <a:rPr lang="ru-RU" sz="3200" dirty="0" smtClean="0"/>
              <a:t>Я ль на свете всех милее, </a:t>
            </a:r>
            <a:br>
              <a:rPr lang="ru-RU" sz="3200" dirty="0" smtClean="0"/>
            </a:br>
            <a:r>
              <a:rPr lang="ru-RU" sz="3200" dirty="0" smtClean="0"/>
              <a:t>Всех румяней и белее?"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90800" y="4495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(А.С. Пушкин "Сказка о мертвой царевне и о семи богатырях"; царица)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2522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196975"/>
            <a:ext cx="6553200" cy="3600450"/>
          </a:xfrm>
          <a:prstGeom prst="rect">
            <a:avLst/>
          </a:prstGeom>
          <a:noFill/>
        </p:spPr>
      </p:pic>
      <p:graphicFrame>
        <p:nvGraphicFramePr>
          <p:cNvPr id="9231" name="Group 15"/>
          <p:cNvGraphicFramePr>
            <a:graphicFrameLocks noGrp="1"/>
          </p:cNvGraphicFramePr>
          <p:nvPr/>
        </p:nvGraphicFramePr>
        <p:xfrm>
          <a:off x="0" y="2522538"/>
          <a:ext cx="208280" cy="62547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625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3148013"/>
            <a:ext cx="184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182889" y="5715000"/>
            <a:ext cx="37219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приставка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4-конечная звезда 7">
            <a:hlinkClick r:id="rId3" action="ppaction://hlinksldjump"/>
          </p:cNvPr>
          <p:cNvSpPr/>
          <p:nvPr/>
        </p:nvSpPr>
        <p:spPr>
          <a:xfrm>
            <a:off x="7848600" y="48768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2067" r="2374"/>
          <a:stretch>
            <a:fillRect/>
          </a:stretch>
        </p:blipFill>
        <p:spPr bwMode="auto">
          <a:xfrm>
            <a:off x="2209800" y="692150"/>
            <a:ext cx="39624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493903" y="5715000"/>
            <a:ext cx="30999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колибри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7543800" y="4800600"/>
            <a:ext cx="990600" cy="838200"/>
          </a:xfrm>
          <a:prstGeom prst="star4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Абвгдейка\Desktop\Новая папка (2)\фон\BD003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4953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219200" cy="163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47800" y="228600"/>
            <a:ext cx="662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Сказки А. С. Пушкина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3105835"/>
            <a:ext cx="6172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"Дурачина ты, простофиля!"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90800" y="4343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(А. С. Пушкин "Сказка о рыбаке и рыбке; старуха)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Абвгдейка\Desktop\Новая папка (2)\фон\BD003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4953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219200" cy="163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24000" y="1066800"/>
            <a:ext cx="662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Сказки А. С. Пушкина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9200" y="2438400"/>
            <a:ext cx="7643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"</a:t>
            </a:r>
            <a:r>
              <a:rPr lang="ru-RU" sz="3600" dirty="0" err="1" smtClean="0"/>
              <a:t>Кири-ку-ку</a:t>
            </a:r>
            <a:r>
              <a:rPr lang="ru-RU" sz="3600" dirty="0" smtClean="0"/>
              <a:t>. Царствуй, лежа на боку!"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3962400"/>
            <a:ext cx="4386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(А.С. Пушкин "Сказка о золотом петушке".)</a:t>
            </a:r>
            <a:endParaRPr lang="ru-RU" dirty="0"/>
          </a:p>
        </p:txBody>
      </p:sp>
      <p:sp>
        <p:nvSpPr>
          <p:cNvPr id="11" name="Улыбающееся лицо 10">
            <a:hlinkClick r:id="rId4" action="ppaction://hlinksldjump"/>
          </p:cNvPr>
          <p:cNvSpPr/>
          <p:nvPr/>
        </p:nvSpPr>
        <p:spPr>
          <a:xfrm>
            <a:off x="7467600" y="5943600"/>
            <a:ext cx="685800" cy="533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1288</Words>
  <Application>Microsoft Office PowerPoint</Application>
  <PresentationFormat>Экран (4:3)</PresentationFormat>
  <Paragraphs>428</Paragraphs>
  <Slides>71</Slides>
  <Notes>5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 Характер наш и братьев наших меньших  </vt:lpstr>
      <vt:lpstr> Характер наш и братьев наших меньших  </vt:lpstr>
      <vt:lpstr> Характер наш и братьев наших меньших  </vt:lpstr>
      <vt:lpstr> Характер наш и братьев наших меньших  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Задачи в картинках</vt:lpstr>
      <vt:lpstr>Задачи в картинках</vt:lpstr>
      <vt:lpstr>Задачи в картинках</vt:lpstr>
      <vt:lpstr>Задачи в картинках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"Буду служить тебе славно, Усердно и очень исправно, В год за три щелка тебе по лбу,  Есть же мне давай вареную полбу". </dc:title>
  <dc:creator>Абвгдейка</dc:creator>
  <cp:lastModifiedBy>Customer</cp:lastModifiedBy>
  <cp:revision>94</cp:revision>
  <dcterms:created xsi:type="dcterms:W3CDTF">2011-10-24T08:56:03Z</dcterms:created>
  <dcterms:modified xsi:type="dcterms:W3CDTF">2012-01-25T02:11:59Z</dcterms:modified>
</cp:coreProperties>
</file>