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8" r:id="rId3"/>
    <p:sldId id="259" r:id="rId4"/>
    <p:sldId id="329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330" r:id="rId17"/>
    <p:sldId id="261" r:id="rId18"/>
    <p:sldId id="262" r:id="rId19"/>
    <p:sldId id="277" r:id="rId20"/>
    <p:sldId id="280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328" r:id="rId31"/>
    <p:sldId id="290" r:id="rId32"/>
    <p:sldId id="321" r:id="rId33"/>
    <p:sldId id="322" r:id="rId34"/>
    <p:sldId id="289" r:id="rId35"/>
    <p:sldId id="291" r:id="rId36"/>
    <p:sldId id="292" r:id="rId37"/>
    <p:sldId id="327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3" r:id="rId6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0B8"/>
    <a:srgbClr val="FFCC99"/>
    <a:srgbClr val="D7E1B5"/>
    <a:srgbClr val="C9D7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613BC-DD0D-4F19-A041-8184DC4537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128E52-977B-494B-8B84-351274DE3B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ACB24-428E-45F1-BC33-EBD626F8B6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0345DA-A1D4-4C08-8505-D2285A291B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D1ACAE-A4E3-4B88-AC16-A095A9BEE8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51E4B7F-B4C7-4D55-AF6B-2B4B2DC392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8AF4C2-9CBD-4B2C-87DB-EC8029295F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CCA6971-168D-47DC-9A07-E488D7ADED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108637C-BBC4-4222-8A31-CD278ECE61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E88C4-0713-4301-B7D9-D2BF606C6C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447236-6980-4107-956E-4D20A914F2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1A27B-88FA-4454-B5DE-D57C81080D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2B899-E8B4-438B-ACFA-098F543F28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B3D7A-4E75-4691-93D7-B5A8956F58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3C29-A24F-4D82-BC94-5B1FCD14D0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29DC4-DCAC-498E-BCA0-E8151147AD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BDA7E-7B81-452E-9D6E-4B92CF5A4C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DA07CBD-0C69-4C66-A6F0-EC890DEFE41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1050;&#1090;&#1086;%20&#1078;&#1080;&#1074;&#1105;&#1090;%20&#1074;&#1086;&#1082;&#1088;&#1091;&#1075;%20&#1041;&#1072;&#1081;&#1082;&#1072;&#1083;&#1072;\&#1040;&#1085;&#1089;&#1072;&#1084;&#1073;&#1083;&#1100;%20_&#1059;&#1083;&#1072;&#1072;&#1083;&#1079;&#1072;&#1081;_%20-%20&#1050;&#1072;&#1095;&#1091;&#1075;&#1089;&#1082;&#1080;&#1081;%20&#1025;&#1093;&#1086;&#1088;%20-%20YouTube.m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4267200"/>
          </a:xfrm>
        </p:spPr>
        <p:txBody>
          <a:bodyPr/>
          <a:lstStyle/>
          <a:p>
            <a:r>
              <a:rPr lang="ru-RU" sz="1400" b="1"/>
              <a:t>Муниципальное общеобразовательное учреждение</a:t>
            </a:r>
            <a:br>
              <a:rPr lang="ru-RU" sz="1400" b="1"/>
            </a:br>
            <a:r>
              <a:rPr lang="ru-RU" sz="1400" b="1"/>
              <a:t>Гимназия № 1</a:t>
            </a:r>
            <a:br>
              <a:rPr lang="ru-RU" sz="1400" b="1"/>
            </a:br>
            <a:r>
              <a:rPr lang="ru-RU" sz="1400" b="1"/>
              <a:t/>
            </a:r>
            <a:br>
              <a:rPr lang="ru-RU" sz="1400" b="1"/>
            </a:br>
            <a:r>
              <a:rPr lang="ru-RU" sz="1400" b="1"/>
              <a:t/>
            </a:r>
            <a:br>
              <a:rPr lang="ru-RU" sz="1400" b="1"/>
            </a:br>
            <a:r>
              <a:rPr lang="ru-RU" sz="1400" b="1"/>
              <a:t/>
            </a:r>
            <a:br>
              <a:rPr lang="ru-RU" sz="1400" b="1"/>
            </a:br>
            <a:r>
              <a:rPr lang="ru-RU" sz="1400" b="1"/>
              <a:t/>
            </a:r>
            <a:br>
              <a:rPr lang="ru-RU" sz="1400" b="1"/>
            </a:br>
            <a:r>
              <a:rPr lang="ru-RU" sz="1400" b="1"/>
              <a:t/>
            </a:r>
            <a:br>
              <a:rPr lang="ru-RU" sz="1400" b="1"/>
            </a:br>
            <a:r>
              <a:rPr lang="ru-RU" sz="1400" b="1"/>
              <a:t>                                                                                             </a:t>
            </a:r>
            <a:r>
              <a:rPr lang="ru-RU" sz="1800" b="1"/>
              <a:t>Внеклассное чтение</a:t>
            </a:r>
            <a:br>
              <a:rPr lang="ru-RU" sz="1800" b="1"/>
            </a:br>
            <a:r>
              <a:rPr lang="ru-RU" sz="1800" b="1"/>
              <a:t>                                                            в 3-ем классе</a:t>
            </a:r>
            <a:br>
              <a:rPr lang="ru-RU" sz="1800" b="1"/>
            </a:br>
            <a:r>
              <a:rPr lang="ru-RU" sz="1800" b="1"/>
              <a:t/>
            </a:r>
            <a:br>
              <a:rPr lang="ru-RU" sz="1800" b="1"/>
            </a:br>
            <a:r>
              <a:rPr lang="ru-RU" sz="2400" b="1"/>
              <a:t>Библиотечный урок:</a:t>
            </a:r>
            <a:br>
              <a:rPr lang="ru-RU" sz="2400" b="1"/>
            </a:br>
            <a:r>
              <a:rPr lang="ru-RU" sz="2400" b="1"/>
              <a:t/>
            </a:r>
            <a:br>
              <a:rPr lang="ru-RU" sz="2400" b="1"/>
            </a:br>
            <a:r>
              <a:rPr lang="ru-RU" sz="2400" b="1"/>
              <a:t>этнографическое путешествие  </a:t>
            </a:r>
            <a:br>
              <a:rPr lang="ru-RU" sz="2400" b="1"/>
            </a:br>
            <a:r>
              <a:rPr lang="ru-RU" sz="2400" b="1"/>
              <a:t/>
            </a:r>
            <a:br>
              <a:rPr lang="ru-RU" sz="2400" b="1"/>
            </a:br>
            <a:r>
              <a:rPr lang="ru-RU" sz="2400" b="1"/>
              <a:t>«Кто живёт вокруг Байкала?»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828800"/>
          </a:xfrm>
        </p:spPr>
        <p:txBody>
          <a:bodyPr/>
          <a:lstStyle/>
          <a:p>
            <a:r>
              <a:rPr lang="ru-RU" sz="2000" b="1"/>
              <a:t>Библиотекари: Береснева Т.В., Субботина Т.Е.</a:t>
            </a:r>
          </a:p>
          <a:p>
            <a:endParaRPr lang="ru-RU" sz="2000" b="1"/>
          </a:p>
          <a:p>
            <a:r>
              <a:rPr lang="ru-RU" sz="1400" b="1"/>
              <a:t>г. Ангарск </a:t>
            </a:r>
          </a:p>
          <a:p>
            <a:endParaRPr lang="ru-RU" sz="1400" b="1"/>
          </a:p>
          <a:p>
            <a:r>
              <a:rPr lang="ru-RU" sz="1400" b="1"/>
              <a:t>2011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r"/>
            <a:r>
              <a:rPr lang="ru-RU" b="1"/>
              <a:t>Селькупы        </a:t>
            </a:r>
            <a:r>
              <a:rPr lang="ru-RU" sz="2000"/>
              <a:t>(Эвенкия)</a:t>
            </a:r>
            <a:endParaRPr lang="ru-RU" b="1"/>
          </a:p>
        </p:txBody>
      </p:sp>
      <p:pic>
        <p:nvPicPr>
          <p:cNvPr id="50184" name="Picture 8" descr="селькупы-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" y="1524000"/>
            <a:ext cx="3586163" cy="4953000"/>
          </a:xfrm>
          <a:noFill/>
          <a:ln/>
        </p:spPr>
      </p:pic>
      <p:pic>
        <p:nvPicPr>
          <p:cNvPr id="50185" name="Picture 9" descr="селькупы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102225" y="990600"/>
            <a:ext cx="4041775" cy="2795588"/>
          </a:xfrm>
          <a:noFill/>
          <a:ln/>
        </p:spPr>
      </p:pic>
      <p:pic>
        <p:nvPicPr>
          <p:cNvPr id="50186" name="Picture 10" descr="селькупы-4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705600" y="3733800"/>
            <a:ext cx="2438400" cy="2819400"/>
          </a:xfrm>
          <a:noFill/>
          <a:ln/>
        </p:spPr>
      </p:pic>
      <p:pic>
        <p:nvPicPr>
          <p:cNvPr id="50187" name="Picture 11" descr="селькупы-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38800" y="3581400"/>
            <a:ext cx="35052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ru-RU" sz="4000" b="1"/>
              <a:t>Хакасия - </a:t>
            </a:r>
            <a:r>
              <a:rPr lang="ru-RU" sz="3600" b="1"/>
              <a:t>хакасы</a:t>
            </a:r>
            <a:r>
              <a:rPr lang="ru-RU" sz="4000" b="1"/>
              <a:t> </a:t>
            </a:r>
            <a:r>
              <a:rPr lang="ru-RU" sz="1800"/>
              <a:t>(Восточная Сибирь)</a:t>
            </a:r>
            <a:endParaRPr lang="ru-RU" sz="4000" b="1"/>
          </a:p>
        </p:txBody>
      </p:sp>
      <p:pic>
        <p:nvPicPr>
          <p:cNvPr id="52232" name="Picture 8" descr="285910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1371600"/>
            <a:ext cx="3652838" cy="4800600"/>
          </a:xfrm>
          <a:noFill/>
          <a:ln/>
        </p:spPr>
      </p:pic>
      <p:pic>
        <p:nvPicPr>
          <p:cNvPr id="52233" name="Picture 9" descr="Хакасы1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19800" y="914400"/>
            <a:ext cx="3124200" cy="2590800"/>
          </a:xfrm>
          <a:noFill/>
          <a:ln/>
        </p:spPr>
      </p:pic>
      <p:pic>
        <p:nvPicPr>
          <p:cNvPr id="52234" name="Picture 10" descr="hakas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324600" y="3429000"/>
            <a:ext cx="2819400" cy="2209800"/>
          </a:xfrm>
          <a:noFill/>
          <a:ln/>
        </p:spPr>
      </p:pic>
      <p:pic>
        <p:nvPicPr>
          <p:cNvPr id="52235" name="Picture 11" descr="1cbe901351ec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9800" y="914400"/>
            <a:ext cx="3124200" cy="3657600"/>
          </a:xfrm>
          <a:prstGeom prst="rect">
            <a:avLst/>
          </a:prstGeom>
          <a:noFill/>
        </p:spPr>
      </p:pic>
      <p:pic>
        <p:nvPicPr>
          <p:cNvPr id="52236" name="Picture 12" descr="хакасские юрты-деревянные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57800" y="4572000"/>
            <a:ext cx="38862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3" name="Picture 11" descr="тувинцы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1219200"/>
            <a:ext cx="1600200" cy="1828800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Тыва - </a:t>
            </a:r>
            <a:r>
              <a:rPr lang="ru-RU" sz="3600" b="1"/>
              <a:t>тувинцы</a:t>
            </a:r>
            <a:endParaRPr lang="ru-RU" b="1"/>
          </a:p>
        </p:txBody>
      </p:sp>
      <p:pic>
        <p:nvPicPr>
          <p:cNvPr id="54280" name="Picture 8" descr="тувинцы4"/>
          <p:cNvPicPr>
            <a:picLocks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9600" y="1600200"/>
            <a:ext cx="3409950" cy="4495800"/>
          </a:xfrm>
          <a:noFill/>
          <a:ln/>
        </p:spPr>
      </p:pic>
      <p:pic>
        <p:nvPicPr>
          <p:cNvPr id="54281" name="Picture 9" descr="тувинцы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91200" y="990600"/>
            <a:ext cx="3200400" cy="3657600"/>
          </a:xfrm>
          <a:noFill/>
          <a:ln/>
        </p:spPr>
      </p:pic>
      <p:pic>
        <p:nvPicPr>
          <p:cNvPr id="54282" name="Picture 10" descr="тувинцы3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876800" y="4648200"/>
            <a:ext cx="4267200" cy="2209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r"/>
            <a:r>
              <a:rPr lang="ru-RU" b="1"/>
              <a:t>Юкагиры     </a:t>
            </a:r>
            <a:r>
              <a:rPr lang="ru-RU" sz="2000"/>
              <a:t>(Саха – Якутия)</a:t>
            </a:r>
            <a:endParaRPr lang="ru-RU" b="1"/>
          </a:p>
        </p:txBody>
      </p:sp>
      <p:pic>
        <p:nvPicPr>
          <p:cNvPr id="56329" name="Picture 9" descr="юкагиры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28600"/>
            <a:ext cx="3124200" cy="3810000"/>
          </a:xfrm>
          <a:noFill/>
          <a:ln/>
        </p:spPr>
      </p:pic>
      <p:pic>
        <p:nvPicPr>
          <p:cNvPr id="56330" name="Picture 10" descr="юкагиры-4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4038600"/>
            <a:ext cx="4000500" cy="2819400"/>
          </a:xfrm>
          <a:noFill/>
          <a:ln/>
        </p:spPr>
      </p:pic>
      <p:pic>
        <p:nvPicPr>
          <p:cNvPr id="56331" name="Picture 11" descr="юкагиры-2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191000" y="990600"/>
            <a:ext cx="2438400" cy="3581400"/>
          </a:xfrm>
          <a:noFill/>
          <a:ln/>
        </p:spPr>
      </p:pic>
      <p:pic>
        <p:nvPicPr>
          <p:cNvPr id="56332" name="Picture 12" descr="юкагиры-3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096000" y="3581400"/>
            <a:ext cx="3048000" cy="3276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ru-RU" sz="4000" b="1"/>
              <a:t>Эвены       </a:t>
            </a:r>
            <a:r>
              <a:rPr lang="ru-RU" sz="1800"/>
              <a:t>(Саха – Якутия)</a:t>
            </a:r>
            <a:endParaRPr lang="ru-RU" sz="4000" b="1"/>
          </a:p>
        </p:txBody>
      </p:sp>
      <p:pic>
        <p:nvPicPr>
          <p:cNvPr id="58377" name="Picture 9" descr="эвены-1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5800" y="762000"/>
            <a:ext cx="2568575" cy="3024188"/>
          </a:xfrm>
          <a:noFill/>
          <a:ln/>
        </p:spPr>
      </p:pic>
      <p:pic>
        <p:nvPicPr>
          <p:cNvPr id="58379" name="Picture 11" descr="ЭВЕНКИ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09600" y="3938588"/>
            <a:ext cx="3190875" cy="2538412"/>
          </a:xfrm>
          <a:noFill/>
          <a:ln/>
        </p:spPr>
      </p:pic>
      <p:pic>
        <p:nvPicPr>
          <p:cNvPr id="58380" name="Picture 12" descr="evenki2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49800" y="1143000"/>
            <a:ext cx="4165600" cy="2643188"/>
          </a:xfrm>
          <a:noFill/>
          <a:ln/>
        </p:spPr>
      </p:pic>
      <p:pic>
        <p:nvPicPr>
          <p:cNvPr id="58381" name="Picture 13" descr="evenki_big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800600" y="3938588"/>
            <a:ext cx="4114800" cy="24622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31" name="Picture 15" descr="якуты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6600" y="3429000"/>
            <a:ext cx="2057400" cy="2011363"/>
          </a:xfrm>
          <a:prstGeom prst="rect">
            <a:avLst/>
          </a:prstGeom>
          <a:noFill/>
        </p:spPr>
      </p:pic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ru-RU" sz="4000" b="1"/>
              <a:t>Якуты       </a:t>
            </a:r>
            <a:r>
              <a:rPr lang="ru-RU" sz="1800" b="1"/>
              <a:t>(Саха – Якутия)</a:t>
            </a:r>
            <a:endParaRPr lang="ru-RU" sz="4000" b="1"/>
          </a:p>
        </p:txBody>
      </p:sp>
      <p:pic>
        <p:nvPicPr>
          <p:cNvPr id="60424" name="Picture 8" descr="287720"/>
          <p:cNvPicPr>
            <a:picLocks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3886200" cy="4572000"/>
          </a:xfrm>
          <a:noFill/>
          <a:ln/>
        </p:spPr>
      </p:pic>
      <p:pic>
        <p:nvPicPr>
          <p:cNvPr id="60425" name="Picture 9" descr="12895363821900878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5000" y="990600"/>
            <a:ext cx="3429000" cy="2514600"/>
          </a:xfrm>
          <a:noFill/>
          <a:ln/>
        </p:spPr>
      </p:pic>
      <p:pic>
        <p:nvPicPr>
          <p:cNvPr id="60426" name="Picture 10" descr="0bbda681dc6c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5334000" y="3505200"/>
            <a:ext cx="3810000" cy="3124200"/>
          </a:xfrm>
          <a:noFill/>
          <a:ln/>
        </p:spPr>
      </p:pic>
      <p:pic>
        <p:nvPicPr>
          <p:cNvPr id="60427" name="Picture 11" descr="якуты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724400"/>
            <a:ext cx="2362200" cy="2133600"/>
          </a:xfrm>
          <a:prstGeom prst="rect">
            <a:avLst/>
          </a:prstGeom>
          <a:noFill/>
        </p:spPr>
      </p:pic>
      <p:pic>
        <p:nvPicPr>
          <p:cNvPr id="60428" name="Picture 12" descr="якуты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38400" y="4724400"/>
            <a:ext cx="2895600" cy="2133600"/>
          </a:xfrm>
          <a:prstGeom prst="rect">
            <a:avLst/>
          </a:prstGeom>
          <a:noFill/>
        </p:spPr>
      </p:pic>
      <p:pic>
        <p:nvPicPr>
          <p:cNvPr id="60430" name="Picture 14" descr="yakuty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724400"/>
            <a:ext cx="53340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 b="1"/>
              <a:t>Иркутская область</a:t>
            </a:r>
          </a:p>
        </p:txBody>
      </p:sp>
      <p:pic>
        <p:nvPicPr>
          <p:cNvPr id="19462" name="Picture 6" descr="map_irobl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28800" y="1066800"/>
            <a:ext cx="5334000" cy="5791200"/>
          </a:xfrm>
          <a:noFill/>
          <a:ln/>
        </p:spPr>
      </p:pic>
      <p:pic>
        <p:nvPicPr>
          <p:cNvPr id="19463" name="Picture 7" descr="s98704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914400"/>
            <a:ext cx="3124200" cy="2286000"/>
          </a:xfrm>
          <a:prstGeom prst="rect">
            <a:avLst/>
          </a:prstGeom>
          <a:noFill/>
        </p:spPr>
      </p:pic>
      <p:pic>
        <p:nvPicPr>
          <p:cNvPr id="19464" name="Picture 8" descr="Irkutsk_Kreml_169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0200" y="4724400"/>
            <a:ext cx="3505200" cy="1917700"/>
          </a:xfrm>
          <a:prstGeom prst="rect">
            <a:avLst/>
          </a:prstGeom>
          <a:noFill/>
        </p:spPr>
      </p:pic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74625" y="3421063"/>
            <a:ext cx="2339975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Иркутский острог</a:t>
            </a:r>
          </a:p>
          <a:p>
            <a:pPr>
              <a:spcBef>
                <a:spcPct val="50000"/>
              </a:spcBef>
            </a:pPr>
            <a:r>
              <a:rPr lang="ru-RU" b="1"/>
              <a:t>      1661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Бабр</a:t>
            </a:r>
          </a:p>
        </p:txBody>
      </p:sp>
      <p:pic>
        <p:nvPicPr>
          <p:cNvPr id="23559" name="Picture 7" descr="irkutsk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524000"/>
            <a:ext cx="3505200" cy="4495800"/>
          </a:xfrm>
          <a:noFill/>
          <a:ln/>
        </p:spPr>
      </p:pic>
      <p:pic>
        <p:nvPicPr>
          <p:cNvPr id="23560" name="Picture 8" descr="irkut97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29200" y="1524000"/>
            <a:ext cx="3505200" cy="4572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r"/>
            <a:r>
              <a:rPr lang="ru-RU" b="1"/>
              <a:t>Эвенки      </a:t>
            </a:r>
            <a:r>
              <a:rPr lang="ru-RU" sz="2000" b="1"/>
              <a:t>(Иркутская обл.)</a:t>
            </a:r>
            <a:endParaRPr lang="ru-RU" b="1"/>
          </a:p>
        </p:txBody>
      </p:sp>
      <p:pic>
        <p:nvPicPr>
          <p:cNvPr id="62473" name="Picture 9" descr="bevenk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3276600" cy="3786188"/>
          </a:xfrm>
          <a:noFill/>
          <a:ln/>
        </p:spPr>
      </p:pic>
      <p:pic>
        <p:nvPicPr>
          <p:cNvPr id="62474" name="Picture 10" descr="148-stojbiwe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4800" y="3938588"/>
            <a:ext cx="4114800" cy="2919412"/>
          </a:xfrm>
          <a:noFill/>
          <a:ln/>
        </p:spPr>
      </p:pic>
      <p:pic>
        <p:nvPicPr>
          <p:cNvPr id="62475" name="Picture 11" descr="эвенки1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162800" y="990600"/>
            <a:ext cx="1295400" cy="2590800"/>
          </a:xfrm>
          <a:noFill/>
          <a:ln/>
        </p:spPr>
      </p:pic>
      <p:pic>
        <p:nvPicPr>
          <p:cNvPr id="62476" name="Picture 12" descr="эвенки-4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172200" y="3581400"/>
            <a:ext cx="2667000" cy="3276600"/>
          </a:xfrm>
          <a:noFill/>
          <a:ln/>
        </p:spPr>
      </p:pic>
      <p:pic>
        <p:nvPicPr>
          <p:cNvPr id="62477" name="Picture 13" descr="эвенки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19800" y="990600"/>
            <a:ext cx="2895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429000" y="4953000"/>
            <a:ext cx="4114800" cy="685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17" name="Picture 5" descr="3"/>
          <p:cNvPicPr>
            <a:picLocks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50825" y="6400800"/>
            <a:ext cx="3635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>
                <a:solidFill>
                  <a:schemeClr val="bg1"/>
                </a:solidFill>
              </a:rPr>
              <a:t>Библиотекари: Береснева Т.В., Субботина Т.Е.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Тофалария – тофы </a:t>
            </a:r>
            <a:r>
              <a:rPr lang="ru-RU" sz="2000" b="1"/>
              <a:t>(Иркутская обл.)</a:t>
            </a:r>
            <a:endParaRPr lang="ru-RU" b="1"/>
          </a:p>
        </p:txBody>
      </p:sp>
      <p:pic>
        <p:nvPicPr>
          <p:cNvPr id="66571" name="Picture 11" descr="ТОФАЛАРЫ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990600"/>
            <a:ext cx="3276600" cy="2819400"/>
          </a:xfrm>
          <a:noFill/>
          <a:ln/>
        </p:spPr>
      </p:pic>
      <p:pic>
        <p:nvPicPr>
          <p:cNvPr id="66572" name="Picture 12" descr="1181998280_pochemune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4191000"/>
            <a:ext cx="3352800" cy="2667000"/>
          </a:xfrm>
          <a:noFill/>
          <a:ln/>
        </p:spPr>
      </p:pic>
      <p:pic>
        <p:nvPicPr>
          <p:cNvPr id="66573" name="Picture 13" descr="ТОФАЛАРЫ-3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91200" y="3810000"/>
            <a:ext cx="2667000" cy="2895600"/>
          </a:xfrm>
          <a:noFill/>
          <a:ln/>
        </p:spPr>
      </p:pic>
      <p:pic>
        <p:nvPicPr>
          <p:cNvPr id="66574" name="Picture 14" descr="ТОФАЛАРЫ-1"/>
          <p:cNvPicPr>
            <a:picLocks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4191000"/>
            <a:ext cx="3657600" cy="2667000"/>
          </a:xfrm>
          <a:noFill/>
          <a:ln/>
        </p:spPr>
      </p:pic>
      <p:pic>
        <p:nvPicPr>
          <p:cNvPr id="66575" name="Picture 15" descr="ТОФАЛАРЫ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62600" y="3810000"/>
            <a:ext cx="3048000" cy="3048000"/>
          </a:xfrm>
          <a:prstGeom prst="rect">
            <a:avLst/>
          </a:prstGeom>
          <a:noFill/>
        </p:spPr>
      </p:pic>
      <p:pic>
        <p:nvPicPr>
          <p:cNvPr id="66576" name="Picture 16" descr="ЧУМ ТОФАЛАРОВ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0" y="914400"/>
            <a:ext cx="2357438" cy="2743200"/>
          </a:xfrm>
          <a:prstGeom prst="rect">
            <a:avLst/>
          </a:prstGeom>
          <a:noFill/>
        </p:spPr>
      </p:pic>
      <p:pic>
        <p:nvPicPr>
          <p:cNvPr id="66578" name="Picture 18" descr="culture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990600"/>
            <a:ext cx="32766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Bur5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04800" y="0"/>
            <a:ext cx="839470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                  «Как гласит преданье,</a:t>
            </a:r>
            <a:br>
              <a:rPr lang="ru-RU" b="1"/>
            </a:br>
            <a:r>
              <a:rPr lang="ru-RU" b="1"/>
              <a:t>                    Триста лет назад</a:t>
            </a:r>
            <a:br>
              <a:rPr lang="ru-RU" b="1"/>
            </a:br>
            <a:r>
              <a:rPr lang="ru-RU" b="1"/>
              <a:t>                    Встретились в Сибири                  </a:t>
            </a:r>
            <a:br>
              <a:rPr lang="ru-RU" b="1"/>
            </a:br>
            <a:r>
              <a:rPr lang="ru-RU" b="1"/>
              <a:t>                    Русский и бурят.</a:t>
            </a:r>
            <a:br>
              <a:rPr lang="ru-RU" b="1"/>
            </a:br>
            <a:r>
              <a:rPr lang="ru-RU" b="1"/>
              <a:t>                    Русский земледелец</a:t>
            </a:r>
            <a:br>
              <a:rPr lang="ru-RU" b="1"/>
            </a:br>
            <a:r>
              <a:rPr lang="ru-RU" b="1"/>
              <a:t>                    Возле Ангары</a:t>
            </a:r>
            <a:br>
              <a:rPr lang="ru-RU" b="1"/>
            </a:br>
            <a:r>
              <a:rPr lang="ru-RU" b="1"/>
              <a:t>                    Ковырял лопатой</a:t>
            </a:r>
            <a:br>
              <a:rPr lang="ru-RU" b="1"/>
            </a:br>
            <a:r>
              <a:rPr lang="ru-RU" b="1"/>
              <a:t>                    Кочки да бугры.</a:t>
            </a:r>
            <a:br>
              <a:rPr lang="ru-RU" b="1"/>
            </a:br>
            <a:r>
              <a:rPr lang="ru-RU" b="1"/>
              <a:t>                    Пас бурят отару</a:t>
            </a:r>
            <a:br>
              <a:rPr lang="ru-RU" b="1"/>
            </a:br>
            <a:r>
              <a:rPr lang="ru-RU" b="1"/>
              <a:t>                    Где-то в стороне.</a:t>
            </a:r>
            <a:br>
              <a:rPr lang="ru-RU" b="1"/>
            </a:br>
            <a:r>
              <a:rPr lang="ru-RU" b="1"/>
              <a:t>                    И к нему подъехал </a:t>
            </a:r>
            <a:br>
              <a:rPr lang="ru-RU" b="1"/>
            </a:br>
            <a:r>
              <a:rPr lang="ru-RU" b="1"/>
              <a:t>                    Русский на коне.</a:t>
            </a:r>
            <a:br>
              <a:rPr lang="ru-RU" b="1"/>
            </a:br>
            <a:r>
              <a:rPr lang="ru-RU" b="1"/>
              <a:t>                    «Сайнбайну-у!» - гортанно</a:t>
            </a:r>
            <a:br>
              <a:rPr lang="ru-RU" b="1"/>
            </a:br>
            <a:r>
              <a:rPr lang="ru-RU" b="1"/>
              <a:t>                    Прокричал бурят.</a:t>
            </a:r>
            <a:br>
              <a:rPr lang="ru-RU" b="1"/>
            </a:br>
            <a:r>
              <a:rPr lang="ru-RU" b="1"/>
              <a:t>                    Это означало:</a:t>
            </a:r>
            <a:br>
              <a:rPr lang="ru-RU" b="1"/>
            </a:br>
            <a:r>
              <a:rPr lang="ru-RU" b="1"/>
              <a:t>                    «Здравствуй, русский брат!»</a:t>
            </a:r>
            <a:br>
              <a:rPr lang="ru-RU" b="1"/>
            </a:br>
            <a:r>
              <a:rPr lang="ru-RU" b="1"/>
              <a:t>                    Русский улыбнулся</a:t>
            </a:r>
            <a:br>
              <a:rPr lang="ru-RU" b="1"/>
            </a:br>
            <a:r>
              <a:rPr lang="ru-RU" b="1"/>
              <a:t>                    И сказал: «Привет!»</a:t>
            </a:r>
            <a:br>
              <a:rPr lang="ru-RU" b="1"/>
            </a:br>
            <a:r>
              <a:rPr lang="ru-RU" b="1"/>
              <a:t>                    С незнакомым другом</a:t>
            </a:r>
            <a:br>
              <a:rPr lang="ru-RU" b="1"/>
            </a:br>
            <a:r>
              <a:rPr lang="ru-RU" b="1"/>
              <a:t>                    Разделил обед.</a:t>
            </a:r>
            <a:br>
              <a:rPr lang="ru-RU" b="1"/>
            </a:br>
            <a:r>
              <a:rPr lang="ru-RU" b="1"/>
              <a:t>                    С той поры частенько</a:t>
            </a:r>
            <a:br>
              <a:rPr lang="ru-RU" b="1"/>
            </a:br>
            <a:r>
              <a:rPr lang="ru-RU" b="1"/>
              <a:t>                    Виделись они:</a:t>
            </a:r>
            <a:br>
              <a:rPr lang="ru-RU" b="1"/>
            </a:br>
            <a:r>
              <a:rPr lang="ru-RU" b="1"/>
              <a:t>                    Ближе у обоих не было родни.»       </a:t>
            </a:r>
            <a:br>
              <a:rPr lang="ru-RU" b="1"/>
            </a:br>
            <a:r>
              <a:rPr lang="ru-RU" b="1"/>
              <a:t>                                    Цыден-Жап Жимбиев  (пер.с бурятского Г. Граубин)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Буряты</a:t>
            </a:r>
          </a:p>
        </p:txBody>
      </p:sp>
      <p:pic>
        <p:nvPicPr>
          <p:cNvPr id="68615" name="Picture 7" descr="buryaty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066800"/>
            <a:ext cx="4343400" cy="5791200"/>
          </a:xfrm>
          <a:noFill/>
          <a:ln/>
        </p:spPr>
      </p:pic>
      <p:pic>
        <p:nvPicPr>
          <p:cNvPr id="68618" name="Picture 10" descr="torguud428x600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53013" y="1600200"/>
            <a:ext cx="322897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/>
              <a:t>Сагаалган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672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/>
              <a:t>  САГААЛГАН </a:t>
            </a:r>
          </a:p>
          <a:p>
            <a:pPr>
              <a:buFontTx/>
              <a:buNone/>
            </a:pPr>
            <a:r>
              <a:rPr lang="ru-RU" sz="2800" b="1"/>
              <a:t>(Белый месяц) – </a:t>
            </a:r>
          </a:p>
          <a:p>
            <a:pPr>
              <a:buFontTx/>
              <a:buNone/>
            </a:pPr>
            <a:endParaRPr lang="ru-RU" sz="2800" b="1"/>
          </a:p>
          <a:p>
            <a:pPr>
              <a:buFontTx/>
              <a:buNone/>
            </a:pPr>
            <a:r>
              <a:rPr lang="ru-RU" sz="2800" b="1"/>
              <a:t>праздник  Нового года</a:t>
            </a:r>
          </a:p>
          <a:p>
            <a:pPr>
              <a:buFontTx/>
              <a:buNone/>
            </a:pPr>
            <a:endParaRPr lang="ru-RU" sz="2800" b="1"/>
          </a:p>
          <a:p>
            <a:pPr>
              <a:buFontTx/>
              <a:buNone/>
            </a:pPr>
            <a:r>
              <a:rPr lang="ru-RU" sz="2800" b="1"/>
              <a:t>Он наступает в первое</a:t>
            </a:r>
          </a:p>
          <a:p>
            <a:pPr>
              <a:buFontTx/>
              <a:buNone/>
            </a:pPr>
            <a:r>
              <a:rPr lang="ru-RU" sz="2800" b="1"/>
              <a:t>весеннее новолуние.</a:t>
            </a:r>
          </a:p>
        </p:txBody>
      </p:sp>
      <p:pic>
        <p:nvPicPr>
          <p:cNvPr id="70663" name="Picture 7" descr="Bur2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981200"/>
            <a:ext cx="4495800" cy="3429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СУРХАРБАН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6482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/>
              <a:t>В разгар лета буряты</a:t>
            </a:r>
          </a:p>
          <a:p>
            <a:pPr>
              <a:buFontTx/>
              <a:buNone/>
            </a:pPr>
            <a:r>
              <a:rPr lang="ru-RU" sz="2800" b="1"/>
              <a:t>отмечают Сурхарбан.</a:t>
            </a:r>
          </a:p>
          <a:p>
            <a:pPr>
              <a:buFontTx/>
              <a:buNone/>
            </a:pPr>
            <a:endParaRPr lang="ru-RU" sz="2800" b="1"/>
          </a:p>
          <a:p>
            <a:pPr>
              <a:buFontTx/>
              <a:buNone/>
            </a:pPr>
            <a:r>
              <a:rPr lang="ru-RU" sz="2000" b="1"/>
              <a:t>В этот день лучшие спортсмены</a:t>
            </a:r>
          </a:p>
          <a:p>
            <a:pPr>
              <a:buFontTx/>
              <a:buNone/>
            </a:pPr>
            <a:r>
              <a:rPr lang="ru-RU" sz="2000" b="1"/>
              <a:t>соревнуются в меткости, стреляя</a:t>
            </a:r>
          </a:p>
          <a:p>
            <a:pPr>
              <a:buFontTx/>
              <a:buNone/>
            </a:pPr>
            <a:r>
              <a:rPr lang="ru-RU" sz="2000" b="1"/>
              <a:t>из лука по войлочным шарам –</a:t>
            </a:r>
          </a:p>
          <a:p>
            <a:pPr>
              <a:buFontTx/>
              <a:buNone/>
            </a:pPr>
            <a:r>
              <a:rPr lang="ru-RU" sz="2000" b="1"/>
              <a:t>мишеням (сур - шар, харбан –</a:t>
            </a:r>
          </a:p>
          <a:p>
            <a:pPr>
              <a:buFontTx/>
              <a:buNone/>
            </a:pPr>
            <a:r>
              <a:rPr lang="ru-RU" sz="2000" b="1"/>
              <a:t>стрелять);</a:t>
            </a:r>
          </a:p>
          <a:p>
            <a:pPr>
              <a:buFontTx/>
              <a:buNone/>
            </a:pPr>
            <a:r>
              <a:rPr lang="ru-RU" sz="2000" b="1"/>
              <a:t>Устраиваются конные скачки;</a:t>
            </a:r>
          </a:p>
          <a:p>
            <a:pPr>
              <a:buFontTx/>
              <a:buNone/>
            </a:pPr>
            <a:r>
              <a:rPr lang="ru-RU" sz="2000" b="1"/>
              <a:t>Богатыри соревнуются в </a:t>
            </a:r>
          </a:p>
          <a:p>
            <a:pPr>
              <a:buFontTx/>
              <a:buNone/>
            </a:pPr>
            <a:r>
              <a:rPr lang="ru-RU" sz="2000" b="1"/>
              <a:t>национальной борьбе.</a:t>
            </a:r>
          </a:p>
        </p:txBody>
      </p:sp>
      <p:pic>
        <p:nvPicPr>
          <p:cNvPr id="72712" name="Picture 8" descr="БУРЯТЫ-СКАЧКИ-3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30763" y="1600200"/>
            <a:ext cx="3671887" cy="2185988"/>
          </a:xfrm>
          <a:noFill/>
          <a:ln/>
        </p:spPr>
      </p:pic>
      <p:pic>
        <p:nvPicPr>
          <p:cNvPr id="72713" name="Picture 9" descr="буряты3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76800" y="3938588"/>
            <a:ext cx="3657600" cy="2614612"/>
          </a:xfrm>
          <a:noFill/>
          <a:ln/>
        </p:spPr>
      </p:pic>
      <p:pic>
        <p:nvPicPr>
          <p:cNvPr id="72714" name="Picture 10" descr="1борьб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0600" y="1371600"/>
            <a:ext cx="37338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СУРХАРБАН</a:t>
            </a:r>
          </a:p>
        </p:txBody>
      </p:sp>
      <p:pic>
        <p:nvPicPr>
          <p:cNvPr id="74760" name="Picture 8" descr="БУРЯТЫ-БОРЬБА-4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905000"/>
            <a:ext cx="4495800" cy="3810000"/>
          </a:xfrm>
          <a:noFill/>
          <a:ln/>
        </p:spPr>
      </p:pic>
      <p:pic>
        <p:nvPicPr>
          <p:cNvPr id="74761" name="Picture 9" descr="БУРЯТЫ-СТРЕЛЬБА-1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24438" y="1066800"/>
            <a:ext cx="4119562" cy="2819400"/>
          </a:xfrm>
          <a:noFill/>
          <a:ln/>
        </p:spPr>
      </p:pic>
      <p:pic>
        <p:nvPicPr>
          <p:cNvPr id="74762" name="Picture 10" descr="1скачки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029200" y="3938588"/>
            <a:ext cx="4114800" cy="26146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 descr="2 тува"/>
          <p:cNvPicPr>
            <a:picLocks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876800" cy="3886200"/>
          </a:xfrm>
          <a:noFill/>
          <a:ln/>
        </p:spPr>
      </p:pic>
      <p:pic>
        <p:nvPicPr>
          <p:cNvPr id="76807" name="Picture 7" descr="сэргэ-коновяз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0"/>
            <a:ext cx="4343400" cy="3886200"/>
          </a:xfrm>
          <a:prstGeom prst="rect">
            <a:avLst/>
          </a:prstGeom>
          <a:noFill/>
        </p:spPr>
      </p:pic>
      <p:pic>
        <p:nvPicPr>
          <p:cNvPr id="76809" name="Picture 9" descr="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0750" y="3810000"/>
            <a:ext cx="4762500" cy="3048000"/>
          </a:xfrm>
          <a:prstGeom prst="rect">
            <a:avLst/>
          </a:prstGeom>
          <a:noFill/>
        </p:spPr>
      </p:pic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6553200" y="3421063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СЭРГЭ</a:t>
            </a:r>
            <a:r>
              <a:rPr lang="ru-RU" b="1">
                <a:solidFill>
                  <a:schemeClr val="bg1"/>
                </a:solidFill>
              </a:rPr>
              <a:t> - коновязь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-92075" y="3998913"/>
            <a:ext cx="222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-92075" y="3998913"/>
            <a:ext cx="2301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-92075" y="3922713"/>
            <a:ext cx="2225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6815" name="Text Box 15"/>
          <p:cNvSpPr txBox="1">
            <a:spLocks noChangeArrowheads="1"/>
          </p:cNvSpPr>
          <p:nvPr/>
        </p:nvSpPr>
        <p:spPr bwMode="auto">
          <a:xfrm>
            <a:off x="228600" y="4267200"/>
            <a:ext cx="2286000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Конь для</a:t>
            </a:r>
          </a:p>
          <a:p>
            <a:pPr>
              <a:spcBef>
                <a:spcPct val="50000"/>
              </a:spcBef>
            </a:pPr>
            <a:r>
              <a:rPr lang="ru-RU" b="1"/>
              <a:t>бурята – это</a:t>
            </a:r>
          </a:p>
          <a:p>
            <a:pPr>
              <a:spcBef>
                <a:spcPct val="50000"/>
              </a:spcBef>
            </a:pPr>
            <a:r>
              <a:rPr lang="ru-RU" b="1"/>
              <a:t>друг, богатство,</a:t>
            </a:r>
          </a:p>
          <a:p>
            <a:pPr>
              <a:spcBef>
                <a:spcPct val="50000"/>
              </a:spcBef>
            </a:pPr>
            <a:r>
              <a:rPr lang="ru-RU" b="1"/>
              <a:t>оружие, радость</a:t>
            </a:r>
          </a:p>
          <a:p>
            <a:pPr>
              <a:spcBef>
                <a:spcPct val="50000"/>
              </a:spcBef>
            </a:pPr>
            <a:r>
              <a:rPr lang="ru-RU" b="1"/>
              <a:t>и гордость.</a:t>
            </a:r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6781800" y="4335463"/>
            <a:ext cx="23622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О лошадях</a:t>
            </a:r>
          </a:p>
          <a:p>
            <a:pPr>
              <a:spcBef>
                <a:spcPct val="50000"/>
              </a:spcBef>
            </a:pPr>
            <a:r>
              <a:rPr lang="ru-RU" b="1"/>
              <a:t>буряты знают всё.</a:t>
            </a:r>
          </a:p>
          <a:p>
            <a:pPr>
              <a:spcBef>
                <a:spcPct val="50000"/>
              </a:spcBef>
            </a:pPr>
            <a:r>
              <a:rPr lang="ru-RU" b="1"/>
              <a:t>  Любят их и </a:t>
            </a:r>
          </a:p>
          <a:p>
            <a:pPr>
              <a:spcBef>
                <a:spcPct val="50000"/>
              </a:spcBef>
            </a:pPr>
            <a:r>
              <a:rPr lang="ru-RU" b="1"/>
              <a:t>  ценят.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«ГЭСЭР» -  бурятский героический эпос 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b="1"/>
              <a:t>     ГЭСЭР – </a:t>
            </a:r>
          </a:p>
          <a:p>
            <a:pPr>
              <a:buFontTx/>
              <a:buNone/>
            </a:pPr>
            <a:r>
              <a:rPr lang="ru-RU" sz="2800" b="1"/>
              <a:t>самый почитаемый</a:t>
            </a:r>
          </a:p>
          <a:p>
            <a:pPr>
              <a:buFontTx/>
              <a:buNone/>
            </a:pPr>
            <a:r>
              <a:rPr lang="ru-RU" sz="2800" b="1"/>
              <a:t>бурятами сказочный</a:t>
            </a:r>
          </a:p>
          <a:p>
            <a:pPr>
              <a:buFontTx/>
              <a:buNone/>
            </a:pPr>
            <a:r>
              <a:rPr lang="ru-RU" sz="2800" b="1"/>
              <a:t>герой.</a:t>
            </a:r>
          </a:p>
          <a:p>
            <a:pPr>
              <a:buFontTx/>
              <a:buNone/>
            </a:pPr>
            <a:r>
              <a:rPr lang="ru-RU" sz="2800" b="1"/>
              <a:t>Он спустился с неба</a:t>
            </a:r>
          </a:p>
          <a:p>
            <a:pPr>
              <a:buFontTx/>
              <a:buNone/>
            </a:pPr>
            <a:r>
              <a:rPr lang="ru-RU" sz="2800" b="1"/>
              <a:t>на землю, чтобы</a:t>
            </a:r>
          </a:p>
          <a:p>
            <a:pPr>
              <a:buFontTx/>
              <a:buNone/>
            </a:pPr>
            <a:r>
              <a:rPr lang="ru-RU" sz="2800" b="1"/>
              <a:t>помогать людям.</a:t>
            </a:r>
          </a:p>
        </p:txBody>
      </p:sp>
      <p:pic>
        <p:nvPicPr>
          <p:cNvPr id="78861" name="Picture 13" descr="geser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53000" y="1447800"/>
            <a:ext cx="3962400" cy="5257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r"/>
            <a:r>
              <a:rPr lang="ru-RU" b="1"/>
              <a:t>ЮРТА – </a:t>
            </a:r>
            <a:r>
              <a:rPr lang="ru-RU" sz="2800" b="1"/>
              <a:t>жилище бурят</a:t>
            </a:r>
            <a:endParaRPr lang="ru-RU" b="1"/>
          </a:p>
        </p:txBody>
      </p:sp>
      <p:pic>
        <p:nvPicPr>
          <p:cNvPr id="80902" name="Picture 6" descr="boz_yi3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62000" y="1295400"/>
            <a:ext cx="7543800" cy="4953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4000" b="1"/>
              <a:t>ЮРТА</a:t>
            </a:r>
          </a:p>
        </p:txBody>
      </p:sp>
      <p:pic>
        <p:nvPicPr>
          <p:cNvPr id="82952" name="Picture 8" descr="жилище бурят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" y="2347913"/>
            <a:ext cx="3657600" cy="2833687"/>
          </a:xfrm>
          <a:noFill/>
          <a:ln/>
        </p:spPr>
      </p:pic>
      <p:pic>
        <p:nvPicPr>
          <p:cNvPr id="82953" name="Picture 9" descr="0_5d6e2_d185f03f_XXL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495800" y="990600"/>
            <a:ext cx="4648200" cy="2795588"/>
          </a:xfrm>
          <a:noFill/>
          <a:ln/>
        </p:spPr>
      </p:pic>
      <p:pic>
        <p:nvPicPr>
          <p:cNvPr id="82954" name="Picture 10" descr="юрта2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572000" y="3938588"/>
            <a:ext cx="4572000" cy="2767012"/>
          </a:xfrm>
          <a:noFill/>
          <a:ln/>
        </p:spPr>
      </p:pic>
      <p:pic>
        <p:nvPicPr>
          <p:cNvPr id="82955" name="Picture 11" descr="юрта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2362200"/>
            <a:ext cx="40386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4000" b="1">
                <a:latin typeface="Arial Black" pitchFamily="34" charset="0"/>
              </a:rPr>
              <a:t>Россия</a:t>
            </a:r>
          </a:p>
        </p:txBody>
      </p:sp>
      <p:pic>
        <p:nvPicPr>
          <p:cNvPr id="15366" name="Picture 6" descr="81644135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838200"/>
            <a:ext cx="9144000" cy="6019800"/>
          </a:xfrm>
          <a:noFill/>
          <a:ln/>
        </p:spPr>
      </p:pic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-53975" y="6629400"/>
            <a:ext cx="2416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 flipV="1">
            <a:off x="-92075" y="6583363"/>
            <a:ext cx="2987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endParaRPr lang="ru-RU" sz="900"/>
          </a:p>
        </p:txBody>
      </p:sp>
      <p:pic>
        <p:nvPicPr>
          <p:cNvPr id="15369" name="Picture 9" descr="hakasiua-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0400" y="5029200"/>
            <a:ext cx="2133600" cy="1828800"/>
          </a:xfrm>
          <a:prstGeom prst="rect">
            <a:avLst/>
          </a:prstGeom>
          <a:noFill/>
        </p:spPr>
      </p:pic>
      <p:pic>
        <p:nvPicPr>
          <p:cNvPr id="15370" name="Picture 10" descr="эвенкия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5800" y="5791200"/>
            <a:ext cx="2514600" cy="1066800"/>
          </a:xfrm>
          <a:prstGeom prst="rect">
            <a:avLst/>
          </a:prstGeom>
          <a:noFill/>
        </p:spPr>
      </p:pic>
      <p:pic>
        <p:nvPicPr>
          <p:cNvPr id="15371" name="Picture 11" descr="08c8f793e7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25146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9" name="Ансамбль _Улаалзай_ - Качугский Ёхор - YouTube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36" fill="hold"/>
                                        <p:tgtEl>
                                          <p:spTgt spid="136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19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6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6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19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9" name="Picture 5" descr="БУРЯТЫ"/>
          <p:cNvPicPr>
            <a:picLocks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0" y="1295400"/>
            <a:ext cx="5334000" cy="4800600"/>
          </a:xfrm>
          <a:noFill/>
          <a:ln/>
        </p:spPr>
      </p:pic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228600" y="1219200"/>
            <a:ext cx="33528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« А над юртой восьмистенной</a:t>
            </a:r>
          </a:p>
          <a:p>
            <a:r>
              <a:rPr lang="ru-RU" b="1"/>
              <a:t>Золотится луч по скату</a:t>
            </a:r>
          </a:p>
          <a:p>
            <a:r>
              <a:rPr lang="ru-RU" b="1"/>
              <a:t>Не спеша старик согбенный</a:t>
            </a:r>
          </a:p>
          <a:p>
            <a:r>
              <a:rPr lang="ru-RU" b="1"/>
              <a:t>Нам рассказывает сказку.</a:t>
            </a:r>
          </a:p>
          <a:p>
            <a:r>
              <a:rPr lang="ru-RU" b="1"/>
              <a:t>Как в семье простой и бедной</a:t>
            </a:r>
          </a:p>
          <a:p>
            <a:r>
              <a:rPr lang="ru-RU" b="1"/>
              <a:t>Смелый воин вырастает,</a:t>
            </a:r>
          </a:p>
          <a:p>
            <a:r>
              <a:rPr lang="ru-RU" b="1"/>
              <a:t>И врагов земли рассветной</a:t>
            </a:r>
          </a:p>
          <a:p>
            <a:r>
              <a:rPr lang="ru-RU" b="1"/>
              <a:t>Он бесстрашно побеждает.</a:t>
            </a:r>
          </a:p>
          <a:p>
            <a:r>
              <a:rPr lang="ru-RU" b="1"/>
              <a:t>Мы сидим, в душе ликуя,</a:t>
            </a:r>
          </a:p>
          <a:p>
            <a:r>
              <a:rPr lang="ru-RU" b="1"/>
              <a:t>Всё за правду принимаем.</a:t>
            </a:r>
          </a:p>
          <a:p>
            <a:r>
              <a:rPr lang="ru-RU" b="1"/>
              <a:t>На всю жизнь свою земную</a:t>
            </a:r>
          </a:p>
          <a:p>
            <a:r>
              <a:rPr lang="ru-RU" b="1"/>
              <a:t>Сказку ту запоминаем.»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sz="4000" b="1"/>
              <a:t>Василий Стародумов</a:t>
            </a:r>
            <a:br>
              <a:rPr lang="ru-RU" sz="4000" b="1"/>
            </a:br>
            <a:r>
              <a:rPr lang="ru-RU" sz="2000" b="1"/>
              <a:t>(1908 – 1996)</a:t>
            </a:r>
            <a:endParaRPr lang="ru-RU" sz="4000" b="1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482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800"/>
              <a:t> </a:t>
            </a:r>
            <a:r>
              <a:rPr lang="ru-RU" sz="2000" b="1"/>
              <a:t>Кто не любит сказки?</a:t>
            </a:r>
          </a:p>
          <a:p>
            <a:pPr>
              <a:buFontTx/>
              <a:buNone/>
            </a:pPr>
            <a:endParaRPr lang="ru-RU" sz="2000" b="1"/>
          </a:p>
          <a:p>
            <a:pPr>
              <a:buFontTx/>
              <a:buNone/>
            </a:pPr>
            <a:r>
              <a:rPr lang="ru-RU" sz="2000" b="1"/>
              <a:t>Жил – был в Сибири писатель – </a:t>
            </a:r>
          </a:p>
          <a:p>
            <a:pPr>
              <a:buFontTx/>
              <a:buNone/>
            </a:pPr>
            <a:r>
              <a:rPr lang="ru-RU" sz="2000" b="1"/>
              <a:t>сказочник Василий Стародумов.</a:t>
            </a:r>
          </a:p>
          <a:p>
            <a:pPr>
              <a:buFontTx/>
              <a:buNone/>
            </a:pPr>
            <a:endParaRPr lang="ru-RU" sz="2000" b="1"/>
          </a:p>
          <a:p>
            <a:pPr>
              <a:buFontTx/>
              <a:buNone/>
            </a:pPr>
            <a:r>
              <a:rPr lang="ru-RU" sz="2000" b="1"/>
              <a:t>Все его сказки – о нашей сибирской</a:t>
            </a:r>
          </a:p>
          <a:p>
            <a:pPr>
              <a:buFontTx/>
              <a:buNone/>
            </a:pPr>
            <a:r>
              <a:rPr lang="ru-RU" sz="2000" b="1"/>
              <a:t>природе, о животных, о людях </a:t>
            </a:r>
          </a:p>
          <a:p>
            <a:pPr>
              <a:buFontTx/>
              <a:buNone/>
            </a:pPr>
            <a:r>
              <a:rPr lang="ru-RU" sz="2000" b="1"/>
              <a:t>добрых и злых, о быте и обычаях</a:t>
            </a:r>
          </a:p>
          <a:p>
            <a:pPr>
              <a:buFontTx/>
              <a:buNone/>
            </a:pPr>
            <a:r>
              <a:rPr lang="ru-RU" sz="2000" b="1"/>
              <a:t>бурятского народа.  </a:t>
            </a:r>
            <a:endParaRPr lang="ru-RU" sz="2000"/>
          </a:p>
        </p:txBody>
      </p:sp>
      <p:pic>
        <p:nvPicPr>
          <p:cNvPr id="120839" name="Picture 7" descr="Изображение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562600" y="1752600"/>
            <a:ext cx="3124200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/>
              <a:t> «Ангарские         «Омулёвая</a:t>
            </a:r>
            <a:br>
              <a:rPr lang="ru-RU" sz="4000" b="1"/>
            </a:br>
            <a:r>
              <a:rPr lang="ru-RU" sz="4000" b="1"/>
              <a:t>     бусы»                   бочка»</a:t>
            </a:r>
          </a:p>
        </p:txBody>
      </p:sp>
      <p:pic>
        <p:nvPicPr>
          <p:cNvPr id="122887" name="Picture 7" descr="Изображение 004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53000" y="1600200"/>
            <a:ext cx="3429000" cy="4525963"/>
          </a:xfrm>
          <a:noFill/>
          <a:ln/>
        </p:spPr>
      </p:pic>
      <p:pic>
        <p:nvPicPr>
          <p:cNvPr id="122888" name="Picture 8" descr="Изображение 020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7200" y="1676400"/>
            <a:ext cx="322897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Легенды и сказки</a:t>
            </a:r>
          </a:p>
        </p:txBody>
      </p:sp>
      <p:pic>
        <p:nvPicPr>
          <p:cNvPr id="86023" name="Picture 7" descr="Изображение 008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29200" y="1219200"/>
            <a:ext cx="3582988" cy="4830763"/>
          </a:xfrm>
          <a:noFill/>
          <a:ln/>
        </p:spPr>
      </p:pic>
      <p:pic>
        <p:nvPicPr>
          <p:cNvPr id="86025" name="Picture 9" descr="Изображение 01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3400" y="1219200"/>
            <a:ext cx="3581400" cy="4876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Изображение 062"/>
          <p:cNvPicPr>
            <a:picLocks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400" b="1"/>
              <a:t>Книги для детей 10 – 12 лет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838200"/>
            <a:ext cx="8229600" cy="2947988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b="1"/>
              <a:t>     Вечной мечтой народа является победа добра над злом. В сказках всегда торжествует добро. Герой сказки обязательно выходит победителем, его борьба вызывает восхищение.</a:t>
            </a:r>
          </a:p>
          <a:p>
            <a:pPr>
              <a:buFontTx/>
              <a:buNone/>
            </a:pPr>
            <a:r>
              <a:rPr lang="ru-RU" sz="2000" b="1"/>
              <a:t>          Жизнь сказки очень сложная. Возникнув, она живёт веками, переходит из уст в уста, из поколения в поколение.</a:t>
            </a:r>
          </a:p>
          <a:p>
            <a:pPr>
              <a:buFontTx/>
              <a:buNone/>
            </a:pPr>
            <a:r>
              <a:rPr lang="ru-RU" sz="2000" b="1"/>
              <a:t>          У бурят бытуют героические сказки, волшебно-фантастические, бытовые, сатирические, сказки в виде легенд и преданий и сказочный эпос о животном мире. </a:t>
            </a:r>
          </a:p>
        </p:txBody>
      </p:sp>
      <p:pic>
        <p:nvPicPr>
          <p:cNvPr id="91140" name="Picture 4" descr="Изображение 00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47800" y="3938588"/>
            <a:ext cx="6400800" cy="24622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«Храбрый козлёнок Бабана»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600" b="1"/>
              <a:t>84(2Рос.Бур)      Абидуев Б.</a:t>
            </a:r>
          </a:p>
          <a:p>
            <a:pPr>
              <a:buFontTx/>
              <a:buNone/>
            </a:pPr>
            <a:r>
              <a:rPr lang="ru-RU" sz="1600" b="1"/>
              <a:t>    А 15               Храбрый козлёнок</a:t>
            </a:r>
          </a:p>
          <a:p>
            <a:pPr>
              <a:buFontTx/>
              <a:buNone/>
            </a:pPr>
            <a:r>
              <a:rPr lang="ru-RU" sz="1600" b="1"/>
              <a:t>                        Бабана </a:t>
            </a:r>
            <a:r>
              <a:rPr lang="en-US" sz="1600" b="1"/>
              <a:t>[</a:t>
            </a:r>
            <a:r>
              <a:rPr lang="ru-RU" sz="1600" b="1"/>
              <a:t>Текст</a:t>
            </a:r>
            <a:r>
              <a:rPr lang="en-US" sz="1600" b="1"/>
              <a:t>]</a:t>
            </a:r>
            <a:r>
              <a:rPr lang="ru-RU" sz="1600" b="1"/>
              <a:t>:пер.с бу-</a:t>
            </a:r>
          </a:p>
          <a:p>
            <a:pPr>
              <a:buFontTx/>
              <a:buNone/>
            </a:pPr>
            <a:r>
              <a:rPr lang="ru-RU" sz="1600" b="1"/>
              <a:t>                  рят.Н.Дамдинова /Б.Абидуев.-</a:t>
            </a:r>
          </a:p>
          <a:p>
            <a:pPr>
              <a:buFontTx/>
              <a:buNone/>
            </a:pPr>
            <a:r>
              <a:rPr lang="ru-RU" sz="1600" b="1"/>
              <a:t>                 Улан-Удэ:Бурят.кн.изд-во,</a:t>
            </a:r>
          </a:p>
          <a:p>
            <a:pPr>
              <a:buFontTx/>
              <a:buNone/>
            </a:pPr>
            <a:r>
              <a:rPr lang="ru-RU" sz="1600" b="1"/>
              <a:t>                 1985.- 8с.</a:t>
            </a:r>
          </a:p>
          <a:p>
            <a:pPr>
              <a:buFontTx/>
              <a:buNone/>
            </a:pPr>
            <a:endParaRPr lang="ru-RU" sz="1600" b="1"/>
          </a:p>
          <a:p>
            <a:pPr>
              <a:buFontTx/>
              <a:buNone/>
            </a:pPr>
            <a:r>
              <a:rPr lang="ru-RU" sz="1600" b="1"/>
              <a:t>        Сказку? Детям перед сном?</a:t>
            </a:r>
          </a:p>
          <a:p>
            <a:pPr>
              <a:buFontTx/>
              <a:buNone/>
            </a:pPr>
            <a:r>
              <a:rPr lang="ru-RU" sz="1600" b="1"/>
              <a:t>        Дайте вспомню… Вот она.</a:t>
            </a:r>
          </a:p>
          <a:p>
            <a:pPr>
              <a:buFontTx/>
              <a:buNone/>
            </a:pPr>
            <a:endParaRPr lang="ru-RU" sz="1600" b="1"/>
          </a:p>
          <a:p>
            <a:pPr>
              <a:buFontTx/>
              <a:buNone/>
            </a:pPr>
            <a:r>
              <a:rPr lang="ru-RU" sz="1600" b="1"/>
              <a:t>       В старину в краю лесном</a:t>
            </a:r>
          </a:p>
          <a:p>
            <a:pPr>
              <a:buFontTx/>
              <a:buNone/>
            </a:pPr>
            <a:r>
              <a:rPr lang="ru-RU" sz="1600" b="1"/>
              <a:t>       Жил козлёнок Бабана.</a:t>
            </a:r>
          </a:p>
          <a:p>
            <a:pPr>
              <a:buFontTx/>
              <a:buNone/>
            </a:pPr>
            <a:r>
              <a:rPr lang="ru-RU" sz="1600" b="1"/>
              <a:t>       Жил, смешил народ кругом,</a:t>
            </a:r>
          </a:p>
          <a:p>
            <a:pPr>
              <a:buFontTx/>
              <a:buNone/>
            </a:pPr>
            <a:r>
              <a:rPr lang="ru-RU" sz="1600" b="1"/>
              <a:t>       Жил – на выдумки мастак.</a:t>
            </a:r>
          </a:p>
        </p:txBody>
      </p:sp>
      <p:pic>
        <p:nvPicPr>
          <p:cNvPr id="135172" name="Picture 4" descr="бабана-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24438" y="1295400"/>
            <a:ext cx="3662362" cy="4830763"/>
          </a:xfrm>
          <a:noFill/>
          <a:ln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«Байкала-озера сказки»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4495800" cy="51816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Байкала – озера сказки. </a:t>
            </a:r>
          </a:p>
          <a:p>
            <a:pPr>
              <a:buFontTx/>
              <a:buNone/>
            </a:pPr>
            <a:r>
              <a:rPr lang="ru-RU" sz="1400" b="1"/>
              <a:t>  Б 18             Сборник.Кн.1.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 Сост.</a:t>
            </a:r>
          </a:p>
          <a:p>
            <a:pPr>
              <a:buFontTx/>
              <a:buNone/>
            </a:pPr>
            <a:r>
              <a:rPr lang="ru-RU" sz="1400" b="1"/>
              <a:t>                       Н.И.Есипёнок.- Иркутск: Вост.-</a:t>
            </a:r>
          </a:p>
          <a:p>
            <a:pPr>
              <a:buFontTx/>
              <a:buNone/>
            </a:pPr>
            <a:r>
              <a:rPr lang="ru-RU" sz="1400" b="1"/>
              <a:t>                       Сиб.кн.изд.,1988.- 287с.:ил.</a:t>
            </a:r>
          </a:p>
          <a:p>
            <a:pPr>
              <a:buFontTx/>
              <a:buNone/>
            </a:pPr>
            <a:r>
              <a:rPr lang="ru-RU" sz="1400" b="1"/>
              <a:t>     Письменности у народов Сибири не было.</a:t>
            </a:r>
          </a:p>
          <a:p>
            <a:pPr>
              <a:buFontTx/>
              <a:buNone/>
            </a:pPr>
            <a:r>
              <a:rPr lang="ru-RU" sz="1400" b="1"/>
              <a:t>Слагались песни, былины, сказки, легенды,</a:t>
            </a:r>
          </a:p>
          <a:p>
            <a:pPr>
              <a:buFontTx/>
              <a:buNone/>
            </a:pPr>
            <a:r>
              <a:rPr lang="ru-RU" sz="1400" b="1"/>
              <a:t>мифы и предания. Эти творения – бесценное</a:t>
            </a:r>
          </a:p>
          <a:p>
            <a:pPr>
              <a:buFontTx/>
              <a:buNone/>
            </a:pPr>
            <a:r>
              <a:rPr lang="ru-RU" sz="1400" b="1"/>
              <a:t>наследство сибирских народов. Большая часть</a:t>
            </a:r>
          </a:p>
          <a:p>
            <a:pPr>
              <a:buFontTx/>
              <a:buNone/>
            </a:pPr>
            <a:r>
              <a:rPr lang="ru-RU" sz="1400" b="1"/>
              <a:t>сказок сборника – бурятские, эвенкийские и </a:t>
            </a:r>
          </a:p>
          <a:p>
            <a:pPr>
              <a:buFontTx/>
              <a:buNone/>
            </a:pPr>
            <a:r>
              <a:rPr lang="ru-RU" sz="1400" b="1"/>
              <a:t>тофаларские – творчество народов, которые </a:t>
            </a:r>
          </a:p>
          <a:p>
            <a:pPr>
              <a:buFontTx/>
              <a:buNone/>
            </a:pPr>
            <a:r>
              <a:rPr lang="ru-RU" sz="1400" b="1"/>
              <a:t>издавна живут в непосредственной близости </a:t>
            </a:r>
          </a:p>
          <a:p>
            <a:pPr>
              <a:buFontTx/>
              <a:buNone/>
            </a:pPr>
            <a:r>
              <a:rPr lang="ru-RU" sz="1400" b="1"/>
              <a:t>от Байкала. В книгу вошли сказки и предания,</a:t>
            </a:r>
          </a:p>
          <a:p>
            <a:pPr>
              <a:buFontTx/>
              <a:buNone/>
            </a:pPr>
            <a:r>
              <a:rPr lang="ru-RU" sz="1400" b="1"/>
              <a:t>связанные с Байкалом; героические сказки,</a:t>
            </a:r>
          </a:p>
          <a:p>
            <a:pPr>
              <a:buFontTx/>
              <a:buNone/>
            </a:pPr>
            <a:r>
              <a:rPr lang="ru-RU" sz="1400" b="1"/>
              <a:t>воспевающие смелость, мужество и доброту</a:t>
            </a:r>
          </a:p>
          <a:p>
            <a:pPr>
              <a:buFontTx/>
              <a:buNone/>
            </a:pPr>
            <a:r>
              <a:rPr lang="ru-RU" sz="1400" b="1"/>
              <a:t>народных героев – богатырей, а также </a:t>
            </a:r>
          </a:p>
          <a:p>
            <a:pPr>
              <a:buFontTx/>
              <a:buNone/>
            </a:pPr>
            <a:r>
              <a:rPr lang="ru-RU" sz="1400" b="1"/>
              <a:t>топонимические легенды о чудесном </a:t>
            </a:r>
          </a:p>
          <a:p>
            <a:pPr>
              <a:buFontTx/>
              <a:buNone/>
            </a:pPr>
            <a:r>
              <a:rPr lang="ru-RU" sz="1400" b="1"/>
              <a:t>происхождении рек, озёр, гор, впадин.               </a:t>
            </a:r>
          </a:p>
        </p:txBody>
      </p:sp>
      <p:pic>
        <p:nvPicPr>
          <p:cNvPr id="93188" name="Picture 4" descr="Изображение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49838" y="1600200"/>
            <a:ext cx="32353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«Байкала-озера сказки»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495800" cy="52578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Байкала – озера сказки.</a:t>
            </a:r>
          </a:p>
          <a:p>
            <a:pPr>
              <a:buFontTx/>
              <a:buNone/>
            </a:pPr>
            <a:r>
              <a:rPr lang="ru-RU" sz="1400" b="1"/>
              <a:t>  Б 18               Сборник.Кн.2.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 Сост.</a:t>
            </a:r>
          </a:p>
          <a:p>
            <a:pPr>
              <a:buFontTx/>
              <a:buNone/>
            </a:pPr>
            <a:r>
              <a:rPr lang="ru-RU" sz="1400" b="1"/>
              <a:t>                     Н.И.Есипёнок. – Иркутск: Вост.-</a:t>
            </a:r>
          </a:p>
          <a:p>
            <a:pPr>
              <a:buFontTx/>
              <a:buNone/>
            </a:pPr>
            <a:r>
              <a:rPr lang="ru-RU" sz="1400" b="1"/>
              <a:t>                    Сиб.кн.изд.,1988.- 319с.:ил.</a:t>
            </a:r>
          </a:p>
          <a:p>
            <a:pPr>
              <a:buFontTx/>
              <a:buNone/>
            </a:pPr>
            <a:r>
              <a:rPr lang="ru-RU" sz="1400" b="1"/>
              <a:t>     Во второй том включены сказки о животных-</a:t>
            </a:r>
          </a:p>
          <a:p>
            <a:pPr>
              <a:buFontTx/>
              <a:buNone/>
            </a:pPr>
            <a:r>
              <a:rPr lang="ru-RU" sz="1400" b="1"/>
              <a:t>«Небесные олени»; социально-бытовые </a:t>
            </a:r>
          </a:p>
          <a:p>
            <a:pPr>
              <a:buFontTx/>
              <a:buNone/>
            </a:pPr>
            <a:r>
              <a:rPr lang="ru-RU" sz="1400" b="1"/>
              <a:t>«Счастье и горе», и сегодняшние, современные</a:t>
            </a:r>
          </a:p>
          <a:p>
            <a:pPr>
              <a:buFontTx/>
              <a:buNone/>
            </a:pPr>
            <a:r>
              <a:rPr lang="ru-RU" sz="1400" b="1"/>
              <a:t> сказки «Солнце Подлеморья».</a:t>
            </a:r>
          </a:p>
          <a:p>
            <a:pPr>
              <a:buFontTx/>
              <a:buNone/>
            </a:pPr>
            <a:r>
              <a:rPr lang="ru-RU" sz="1400" b="1"/>
              <a:t>В сказках о животных героями являются сибир-</a:t>
            </a:r>
          </a:p>
          <a:p>
            <a:pPr>
              <a:buFontTx/>
              <a:buNone/>
            </a:pPr>
            <a:r>
              <a:rPr lang="ru-RU" sz="1400" b="1"/>
              <a:t>ские звери и птицы, рыбы и насекомые,</a:t>
            </a:r>
          </a:p>
          <a:p>
            <a:pPr>
              <a:buFontTx/>
              <a:buNone/>
            </a:pPr>
            <a:r>
              <a:rPr lang="ru-RU" sz="1400" b="1"/>
              <a:t>наделённые человеческими качествами. Это го-</a:t>
            </a:r>
          </a:p>
          <a:p>
            <a:pPr>
              <a:buFontTx/>
              <a:buNone/>
            </a:pPr>
            <a:r>
              <a:rPr lang="ru-RU" sz="1400" b="1"/>
              <a:t>ворит о близости людей давних времён к при-</a:t>
            </a:r>
          </a:p>
          <a:p>
            <a:pPr>
              <a:buFontTx/>
              <a:buNone/>
            </a:pPr>
            <a:r>
              <a:rPr lang="ru-RU" sz="1400" b="1"/>
              <a:t>роде, об их неотделимости от неё и огромном к </a:t>
            </a:r>
          </a:p>
          <a:p>
            <a:pPr>
              <a:buFontTx/>
              <a:buNone/>
            </a:pPr>
            <a:r>
              <a:rPr lang="ru-RU" sz="1400" b="1"/>
              <a:t>ней уважении. В сказках о животных превозно-</a:t>
            </a:r>
          </a:p>
          <a:p>
            <a:pPr>
              <a:buFontTx/>
              <a:buNone/>
            </a:pPr>
            <a:r>
              <a:rPr lang="ru-RU" sz="1400" b="1"/>
              <a:t>сятся лучшие человеческие качества – доброта,</a:t>
            </a:r>
          </a:p>
          <a:p>
            <a:pPr>
              <a:buFontTx/>
              <a:buNone/>
            </a:pPr>
            <a:r>
              <a:rPr lang="ru-RU" sz="1400" b="1"/>
              <a:t>справедливость, честность, трудолюбие,</a:t>
            </a:r>
          </a:p>
          <a:p>
            <a:pPr>
              <a:buFontTx/>
              <a:buNone/>
            </a:pPr>
            <a:r>
              <a:rPr lang="ru-RU" sz="1400" b="1"/>
              <a:t>смелость. И осуждаются жестокость, лень,</a:t>
            </a:r>
          </a:p>
          <a:p>
            <a:pPr>
              <a:buFontTx/>
              <a:buNone/>
            </a:pPr>
            <a:r>
              <a:rPr lang="ru-RU" sz="1400" b="1"/>
              <a:t>трусость, хвастливость.</a:t>
            </a:r>
          </a:p>
        </p:txBody>
      </p:sp>
      <p:pic>
        <p:nvPicPr>
          <p:cNvPr id="94212" name="Picture 4" descr="Изображение 00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81588" y="1600200"/>
            <a:ext cx="317023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 b="1"/>
              <a:t>Восточная Сибирь</a:t>
            </a:r>
          </a:p>
        </p:txBody>
      </p:sp>
      <p:pic>
        <p:nvPicPr>
          <p:cNvPr id="139270" name="Picture 6" descr="Изображение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00200" y="914400"/>
            <a:ext cx="5867400" cy="5943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«Ворон Кутха»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       Ворон Кутха: Сказки </a:t>
            </a:r>
          </a:p>
          <a:p>
            <a:pPr>
              <a:buFontTx/>
              <a:buNone/>
            </a:pPr>
            <a:r>
              <a:rPr lang="ru-RU" sz="1400" b="1"/>
              <a:t>  В 75                  народов Сибири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.-</a:t>
            </a:r>
          </a:p>
          <a:p>
            <a:pPr>
              <a:buFontTx/>
              <a:buNone/>
            </a:pPr>
            <a:r>
              <a:rPr lang="ru-RU" sz="1400" b="1"/>
              <a:t>                         М.:Малыш,1974.- 80с.:ил.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С далёкого побережья студёных север-</a:t>
            </a:r>
          </a:p>
          <a:p>
            <a:pPr>
              <a:buFontTx/>
              <a:buNone/>
            </a:pPr>
            <a:r>
              <a:rPr lang="ru-RU" sz="1400" b="1"/>
              <a:t>ных морей, с широких просторов тундры,</a:t>
            </a:r>
          </a:p>
          <a:p>
            <a:pPr>
              <a:buFontTx/>
              <a:buNone/>
            </a:pPr>
            <a:r>
              <a:rPr lang="ru-RU" sz="1400" b="1"/>
              <a:t>из дремучей тайги, с берегов могучих</a:t>
            </a:r>
          </a:p>
          <a:p>
            <a:pPr>
              <a:buFontTx/>
              <a:buNone/>
            </a:pPr>
            <a:r>
              <a:rPr lang="ru-RU" sz="1400" b="1"/>
              <a:t>полноводных сибирских рек пришли эти</a:t>
            </a:r>
          </a:p>
          <a:p>
            <a:pPr>
              <a:buFontTx/>
              <a:buNone/>
            </a:pPr>
            <a:r>
              <a:rPr lang="ru-RU" sz="1400" b="1"/>
              <a:t>сказки с необыкновенными героями –</a:t>
            </a:r>
          </a:p>
          <a:p>
            <a:pPr>
              <a:buFontTx/>
              <a:buNone/>
            </a:pPr>
            <a:r>
              <a:rPr lang="ru-RU" sz="1400" b="1"/>
              <a:t>животными.</a:t>
            </a:r>
          </a:p>
          <a:p>
            <a:pPr>
              <a:buFontTx/>
              <a:buNone/>
            </a:pPr>
            <a:r>
              <a:rPr lang="ru-RU" sz="1400" b="1"/>
              <a:t>Так уж хитро сказка устроена, что слуша-</a:t>
            </a:r>
          </a:p>
          <a:p>
            <a:pPr>
              <a:buFontTx/>
              <a:buNone/>
            </a:pPr>
            <a:r>
              <a:rPr lang="ru-RU" sz="1400" b="1"/>
              <a:t>ешь эти забавные невероятные истории</a:t>
            </a:r>
          </a:p>
          <a:p>
            <a:pPr>
              <a:buFontTx/>
              <a:buNone/>
            </a:pPr>
            <a:r>
              <a:rPr lang="ru-RU" sz="1400" b="1"/>
              <a:t>про птиц и зверей, а понимаешь – про </a:t>
            </a:r>
          </a:p>
          <a:p>
            <a:pPr>
              <a:buFontTx/>
              <a:buNone/>
            </a:pPr>
            <a:r>
              <a:rPr lang="ru-RU" sz="1400" b="1"/>
              <a:t>людей это.</a:t>
            </a:r>
          </a:p>
          <a:p>
            <a:pPr>
              <a:buFontTx/>
              <a:buNone/>
            </a:pPr>
            <a:r>
              <a:rPr lang="ru-RU" sz="1400" b="1"/>
              <a:t>Бережно передавались сказки из поколе-</a:t>
            </a:r>
          </a:p>
          <a:p>
            <a:pPr>
              <a:buFontTx/>
              <a:buNone/>
            </a:pPr>
            <a:r>
              <a:rPr lang="ru-RU" sz="1400" b="1"/>
              <a:t>ния в поколение. Не затерялись.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95236" name="Picture 4" descr="Изображение 046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646238"/>
            <a:ext cx="4038600" cy="44338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«Девица Хонхинур»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600" b="1"/>
              <a:t>84.2(2Рос)     Девица Хонхинур:</a:t>
            </a:r>
          </a:p>
          <a:p>
            <a:pPr>
              <a:buFontTx/>
              <a:buNone/>
            </a:pPr>
            <a:r>
              <a:rPr lang="ru-RU" sz="1600" b="1"/>
              <a:t>  Д 26           бурятские народные </a:t>
            </a:r>
          </a:p>
          <a:p>
            <a:pPr>
              <a:buFontTx/>
              <a:buNone/>
            </a:pPr>
            <a:r>
              <a:rPr lang="ru-RU" sz="1600" b="1"/>
              <a:t>                    сказки </a:t>
            </a:r>
            <a:r>
              <a:rPr lang="en-US" sz="1600" b="1"/>
              <a:t>[</a:t>
            </a:r>
            <a:r>
              <a:rPr lang="ru-RU" sz="1600" b="1"/>
              <a:t>Текст</a:t>
            </a:r>
            <a:r>
              <a:rPr lang="en-US" sz="1600" b="1"/>
              <a:t>]</a:t>
            </a:r>
            <a:r>
              <a:rPr lang="ru-RU" sz="1600" b="1"/>
              <a:t>.- М.:Малыш,</a:t>
            </a:r>
          </a:p>
          <a:p>
            <a:pPr>
              <a:buFontTx/>
              <a:buNone/>
            </a:pPr>
            <a:r>
              <a:rPr lang="ru-RU" sz="1600" b="1"/>
              <a:t>                    1991.- 26с.:ил.</a:t>
            </a:r>
          </a:p>
          <a:p>
            <a:pPr>
              <a:buFontTx/>
              <a:buNone/>
            </a:pPr>
            <a:endParaRPr lang="ru-RU" sz="1600" b="1"/>
          </a:p>
          <a:p>
            <a:pPr>
              <a:buFontTx/>
              <a:buNone/>
            </a:pPr>
            <a:r>
              <a:rPr lang="ru-RU" sz="1600" b="1"/>
              <a:t>     Сказки про бабушку с внучкой,</a:t>
            </a:r>
          </a:p>
          <a:p>
            <a:pPr>
              <a:buFontTx/>
              <a:buNone/>
            </a:pPr>
            <a:r>
              <a:rPr lang="ru-RU" sz="1600" b="1"/>
              <a:t>      про младшего брата, умеющего играть</a:t>
            </a:r>
          </a:p>
          <a:p>
            <a:pPr>
              <a:buFontTx/>
              <a:buNone/>
            </a:pPr>
            <a:r>
              <a:rPr lang="ru-RU" sz="1600" b="1"/>
              <a:t>      на хуре,                                          про сороку и глупого волка,</a:t>
            </a:r>
          </a:p>
          <a:p>
            <a:pPr>
              <a:buFontTx/>
              <a:buNone/>
            </a:pPr>
            <a:r>
              <a:rPr lang="ru-RU" sz="1600" b="1"/>
              <a:t>      жадную лисицу и девицу.           </a:t>
            </a:r>
          </a:p>
        </p:txBody>
      </p:sp>
      <p:pic>
        <p:nvPicPr>
          <p:cNvPr id="96260" name="Picture 4" descr="Изображение 01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230813" y="1600200"/>
            <a:ext cx="3532187" cy="5029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«Кто самый сильный?»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84.2(2Рос)          Кто самый сильный?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К 87           Сказки народов Сибири.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          </a:t>
            </a:r>
            <a:r>
              <a:rPr lang="en-US" sz="1600" b="1"/>
              <a:t>[</a:t>
            </a:r>
            <a:r>
              <a:rPr lang="ru-RU" sz="1600" b="1"/>
              <a:t>Текст</a:t>
            </a:r>
            <a:r>
              <a:rPr lang="en-US" sz="1600" b="1"/>
              <a:t>]</a:t>
            </a:r>
            <a:r>
              <a:rPr lang="ru-RU" sz="1600" b="1"/>
              <a:t> /Сост. В.В.Петрович.-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          Иркутск: Вост.- Сиб.кн.изд.,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          1975. – 32с.: ил.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16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Любят пошутить эвенки,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Любят свой край буряты,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 Любят и сказки рассказывать. </a:t>
            </a:r>
            <a:endParaRPr lang="ru-RU" sz="900" b="1"/>
          </a:p>
          <a:p>
            <a:pPr>
              <a:lnSpc>
                <a:spcPct val="90000"/>
              </a:lnSpc>
              <a:buFontTx/>
              <a:buNone/>
            </a:pPr>
            <a:endParaRPr lang="ru-RU" sz="16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Эвенкийские сказки  «А где тот олень?», «Собаки и человек»; </a:t>
            </a:r>
            <a:endParaRPr lang="ru-RU" sz="800" b="1"/>
          </a:p>
          <a:p>
            <a:pPr>
              <a:lnSpc>
                <a:spcPct val="90000"/>
              </a:lnSpc>
              <a:buFontTx/>
              <a:buNone/>
            </a:pPr>
            <a:endParaRPr lang="ru-RU" sz="16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Бурятская: «Богатырь Байкал».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600" b="1"/>
              <a:t>     </a:t>
            </a:r>
          </a:p>
        </p:txBody>
      </p:sp>
      <p:pic>
        <p:nvPicPr>
          <p:cNvPr id="97284" name="Picture 4" descr="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99025" y="1600200"/>
            <a:ext cx="353695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 Сказки народов Сибири»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Сказки народов Сибири:</a:t>
            </a:r>
          </a:p>
          <a:p>
            <a:pPr>
              <a:buFontTx/>
              <a:buNone/>
            </a:pPr>
            <a:r>
              <a:rPr lang="ru-RU" sz="1400" b="1"/>
              <a:t>  С 42          Сборник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/сост.Г.А.Смирнова.-</a:t>
            </a:r>
          </a:p>
          <a:p>
            <a:pPr>
              <a:buFontTx/>
              <a:buNone/>
            </a:pPr>
            <a:r>
              <a:rPr lang="ru-RU" sz="1400" b="1"/>
              <a:t>                    Красноярск:Витал,1992.-207с.:ил.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Почему звери друг от друга отличаются и </a:t>
            </a:r>
          </a:p>
          <a:p>
            <a:pPr>
              <a:buFontTx/>
              <a:buNone/>
            </a:pPr>
            <a:r>
              <a:rPr lang="ru-RU" sz="1400" b="1"/>
              <a:t>отчего Ворон – чёрный, а не белый?</a:t>
            </a:r>
          </a:p>
          <a:p>
            <a:pPr>
              <a:buFontTx/>
              <a:buNone/>
            </a:pPr>
            <a:r>
              <a:rPr lang="ru-RU" sz="1400" b="1"/>
              <a:t>Почему Львы не живут теперь в Сибири, а у </a:t>
            </a:r>
          </a:p>
          <a:p>
            <a:pPr>
              <a:buFontTx/>
              <a:buNone/>
            </a:pPr>
            <a:r>
              <a:rPr lang="ru-RU" sz="1400" b="1"/>
              <a:t>Медведя нет большого пальца?</a:t>
            </a:r>
          </a:p>
          <a:p>
            <a:pPr>
              <a:buFontTx/>
              <a:buNone/>
            </a:pPr>
            <a:r>
              <a:rPr lang="ru-RU" sz="1400" b="1"/>
              <a:t>Какой костёр разжёг в небе Сокол, как Муравей</a:t>
            </a:r>
          </a:p>
          <a:p>
            <a:pPr>
              <a:buFontTx/>
              <a:buNone/>
            </a:pPr>
            <a:r>
              <a:rPr lang="ru-RU" sz="1400" b="1"/>
              <a:t>к лягушке в гости ходил, а маленький Комарик</a:t>
            </a:r>
          </a:p>
          <a:p>
            <a:pPr>
              <a:buFontTx/>
              <a:buNone/>
            </a:pPr>
            <a:r>
              <a:rPr lang="ru-RU" sz="1400" b="1"/>
              <a:t>победил злого духа Чучунну?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В этой книге собраны сказки коренных наро-</a:t>
            </a:r>
          </a:p>
          <a:p>
            <a:pPr>
              <a:buFontTx/>
              <a:buNone/>
            </a:pPr>
            <a:r>
              <a:rPr lang="ru-RU" sz="1400" b="1"/>
              <a:t>дов Сибири. Некоторые из этих народов</a:t>
            </a:r>
          </a:p>
          <a:p>
            <a:pPr>
              <a:buFontTx/>
              <a:buNone/>
            </a:pPr>
            <a:r>
              <a:rPr lang="ru-RU" sz="1400" b="1"/>
              <a:t>крайне малочисленны. Тем важнее  донести</a:t>
            </a:r>
          </a:p>
          <a:p>
            <a:pPr>
              <a:buFontTx/>
              <a:buNone/>
            </a:pPr>
            <a:r>
              <a:rPr lang="ru-RU" sz="1400" b="1"/>
              <a:t>их богатое устное творчество до следующих</a:t>
            </a:r>
          </a:p>
          <a:p>
            <a:pPr>
              <a:buFontTx/>
              <a:buNone/>
            </a:pPr>
            <a:r>
              <a:rPr lang="ru-RU" sz="1400" b="1"/>
              <a:t>поколений.</a:t>
            </a:r>
          </a:p>
        </p:txBody>
      </p:sp>
      <p:pic>
        <p:nvPicPr>
          <p:cNvPr id="98308" name="Picture 4" descr="Изображение 05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02200" y="1600200"/>
            <a:ext cx="353060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«Сын Могучего Ерынсея»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  Сын Могучего Ерэнсея.</a:t>
            </a:r>
          </a:p>
          <a:p>
            <a:pPr>
              <a:buFontTx/>
              <a:buNone/>
            </a:pPr>
            <a:r>
              <a:rPr lang="ru-RU" sz="1400" b="1"/>
              <a:t>  С 95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 – Улан-Удэ: Бурят.</a:t>
            </a:r>
          </a:p>
          <a:p>
            <a:pPr>
              <a:buFontTx/>
              <a:buNone/>
            </a:pPr>
            <a:r>
              <a:rPr lang="ru-RU" sz="1400" b="1"/>
              <a:t>                        кн.изд., 1982.- 88с.: 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       Эта книга расскажет как Хан-хан</a:t>
            </a:r>
          </a:p>
          <a:p>
            <a:pPr>
              <a:buFontTx/>
              <a:buNone/>
            </a:pPr>
            <a:r>
              <a:rPr lang="ru-RU" sz="1400" b="1"/>
              <a:t>Согто – сын Могучего Ерэнсея поклялся</a:t>
            </a:r>
          </a:p>
          <a:p>
            <a:pPr>
              <a:buFontTx/>
              <a:buNone/>
            </a:pPr>
            <a:r>
              <a:rPr lang="ru-RU" sz="1400" b="1"/>
              <a:t>освободить родную землю от чудовищ –</a:t>
            </a:r>
          </a:p>
          <a:p>
            <a:pPr>
              <a:buFontTx/>
              <a:buNone/>
            </a:pPr>
            <a:r>
              <a:rPr lang="ru-RU" sz="1400" b="1"/>
              <a:t>Мангадхаев и отомстить за смерть отца.</a:t>
            </a:r>
          </a:p>
          <a:p>
            <a:pPr>
              <a:buFontTx/>
              <a:buNone/>
            </a:pPr>
            <a:r>
              <a:rPr lang="ru-RU" sz="1400" b="1"/>
              <a:t>Как родная земля – и люди, и звери, и </a:t>
            </a:r>
          </a:p>
          <a:p>
            <a:pPr>
              <a:buFontTx/>
              <a:buNone/>
            </a:pPr>
            <a:r>
              <a:rPr lang="ru-RU" sz="1400" b="1"/>
              <a:t>птицы -  помогала герою в битве за правду,</a:t>
            </a:r>
          </a:p>
          <a:p>
            <a:pPr>
              <a:buFontTx/>
              <a:buNone/>
            </a:pPr>
            <a:r>
              <a:rPr lang="ru-RU" sz="1400" b="1"/>
              <a:t>за счастливую жизнь народа и за светлую</a:t>
            </a:r>
          </a:p>
          <a:p>
            <a:pPr>
              <a:buFontTx/>
              <a:buNone/>
            </a:pPr>
            <a:r>
              <a:rPr lang="ru-RU" sz="1400" b="1"/>
              <a:t>радость Агуногон, его дорогой сестрицы.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99332" name="Picture 4" descr="Изображение 016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233988" y="1600200"/>
            <a:ext cx="286543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«Сказки»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>
              <a:buFontTx/>
              <a:buNone/>
            </a:pPr>
            <a:r>
              <a:rPr lang="ru-RU" sz="1600" b="1"/>
              <a:t>84.2(2Рос)     Тороев А.</a:t>
            </a:r>
          </a:p>
          <a:p>
            <a:pPr>
              <a:buFontTx/>
              <a:buNone/>
            </a:pPr>
            <a:r>
              <a:rPr lang="ru-RU" sz="1600" b="1"/>
              <a:t>  Т 61           Сказки </a:t>
            </a:r>
            <a:r>
              <a:rPr lang="en-US" sz="1600" b="1"/>
              <a:t>[</a:t>
            </a:r>
            <a:r>
              <a:rPr lang="ru-RU" sz="1600" b="1"/>
              <a:t>Текст</a:t>
            </a:r>
            <a:r>
              <a:rPr lang="en-US" sz="1600" b="1"/>
              <a:t>]</a:t>
            </a:r>
            <a:r>
              <a:rPr lang="ru-RU" sz="1600" b="1"/>
              <a:t> / А.Тороев.-</a:t>
            </a:r>
          </a:p>
          <a:p>
            <a:pPr>
              <a:buFontTx/>
              <a:buNone/>
            </a:pPr>
            <a:r>
              <a:rPr lang="ru-RU" sz="1600" b="1"/>
              <a:t>                    Иркутск: Вост.-Сиб.кн. изд., 1967.- 52с.:ил.</a:t>
            </a:r>
          </a:p>
          <a:p>
            <a:pPr>
              <a:buFontTx/>
              <a:buNone/>
            </a:pPr>
            <a:endParaRPr lang="ru-RU" sz="1600" b="1"/>
          </a:p>
          <a:p>
            <a:pPr>
              <a:buFontTx/>
              <a:buNone/>
            </a:pPr>
            <a:r>
              <a:rPr lang="ru-RU" sz="1600" b="1"/>
              <a:t>     Волки, мыши, змеи – они заполнили страницы книги бурятского сказочника.</a:t>
            </a:r>
          </a:p>
          <a:p>
            <a:pPr>
              <a:buFontTx/>
              <a:buNone/>
            </a:pPr>
            <a:r>
              <a:rPr lang="ru-RU" sz="1600" b="1"/>
              <a:t>И как всегда бывает в сказках – </a:t>
            </a:r>
          </a:p>
          <a:p>
            <a:pPr>
              <a:buFontTx/>
              <a:buNone/>
            </a:pPr>
            <a:r>
              <a:rPr lang="ru-RU" sz="1600" b="1"/>
              <a:t>человек, медведь, лисица могут тоже</a:t>
            </a:r>
          </a:p>
          <a:p>
            <a:pPr>
              <a:buFontTx/>
              <a:buNone/>
            </a:pPr>
            <a:r>
              <a:rPr lang="ru-RU" sz="1600" b="1"/>
              <a:t>подружиться.</a:t>
            </a:r>
          </a:p>
          <a:p>
            <a:pPr>
              <a:buFontTx/>
              <a:buNone/>
            </a:pPr>
            <a:endParaRPr lang="ru-RU" sz="1600" b="1"/>
          </a:p>
        </p:txBody>
      </p:sp>
      <p:pic>
        <p:nvPicPr>
          <p:cNvPr id="100356" name="Picture 4" descr="Изображение 04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84738" y="1600200"/>
            <a:ext cx="35655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«Хвастун, который хотел быть самым хитрым»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Хвастун, который хотел быть</a:t>
            </a:r>
          </a:p>
          <a:p>
            <a:pPr>
              <a:buFontTx/>
              <a:buNone/>
            </a:pPr>
            <a:r>
              <a:rPr lang="ru-RU" sz="1400" b="1"/>
              <a:t>  Х 42            самым хитрым. Сказки </a:t>
            </a:r>
          </a:p>
          <a:p>
            <a:pPr>
              <a:buFontTx/>
              <a:buNone/>
            </a:pPr>
            <a:r>
              <a:rPr lang="ru-RU" sz="1400" b="1"/>
              <a:t>                     Сибири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 Сост. В.П.Вла-</a:t>
            </a:r>
          </a:p>
          <a:p>
            <a:pPr>
              <a:buFontTx/>
              <a:buNone/>
            </a:pPr>
            <a:r>
              <a:rPr lang="ru-RU" sz="1400" b="1"/>
              <a:t>                    димирцев.- Иркутск: Вост.-Сиб.</a:t>
            </a:r>
          </a:p>
          <a:p>
            <a:pPr>
              <a:buFontTx/>
              <a:buNone/>
            </a:pPr>
            <a:r>
              <a:rPr lang="ru-RU" sz="1400" b="1"/>
              <a:t>                   кн.изд.,1976.- 40с.: ил.</a:t>
            </a:r>
          </a:p>
          <a:p>
            <a:pPr>
              <a:buFontTx/>
              <a:buNone/>
            </a:pPr>
            <a:r>
              <a:rPr lang="ru-RU" sz="1400" b="1"/>
              <a:t>     Хвастун, который хотел быть самым</a:t>
            </a:r>
          </a:p>
          <a:p>
            <a:pPr>
              <a:buFontTx/>
              <a:buNone/>
            </a:pPr>
            <a:r>
              <a:rPr lang="ru-RU" sz="1400" b="1"/>
              <a:t>хитрым, за своё хвастовство потерял </a:t>
            </a:r>
          </a:p>
          <a:p>
            <a:pPr>
              <a:buFontTx/>
              <a:buNone/>
            </a:pPr>
            <a:r>
              <a:rPr lang="ru-RU" sz="1400" b="1"/>
              <a:t>оленей.</a:t>
            </a:r>
          </a:p>
          <a:p>
            <a:pPr>
              <a:buFontTx/>
              <a:buNone/>
            </a:pPr>
            <a:r>
              <a:rPr lang="ru-RU" sz="1400" b="1"/>
              <a:t>     А охотник вернул птичкам пуночкам их</a:t>
            </a:r>
          </a:p>
          <a:p>
            <a:pPr>
              <a:buFontTx/>
              <a:buNone/>
            </a:pPr>
            <a:r>
              <a:rPr lang="ru-RU" sz="1400" b="1"/>
              <a:t>песенку.</a:t>
            </a:r>
          </a:p>
          <a:p>
            <a:pPr>
              <a:buFontTx/>
              <a:buNone/>
            </a:pPr>
            <a:r>
              <a:rPr lang="ru-RU" sz="1400" b="1"/>
              <a:t>     Почему карась плоский,</a:t>
            </a:r>
          </a:p>
          <a:p>
            <a:pPr>
              <a:buFontTx/>
              <a:buNone/>
            </a:pPr>
            <a:r>
              <a:rPr lang="ru-RU" sz="1400" b="1"/>
              <a:t>а бурундук – полосатый.</a:t>
            </a:r>
          </a:p>
          <a:p>
            <a:pPr>
              <a:buFontTx/>
              <a:buNone/>
            </a:pPr>
            <a:r>
              <a:rPr lang="ru-RU" sz="1400" b="1"/>
              <a:t>     Народы Сибири: чукчи, эвенки, </a:t>
            </a:r>
          </a:p>
          <a:p>
            <a:pPr>
              <a:buFontTx/>
              <a:buNone/>
            </a:pPr>
            <a:r>
              <a:rPr lang="ru-RU" sz="1400" b="1"/>
              <a:t>тувинцы, буряты, эскимосы, коряки</a:t>
            </a:r>
          </a:p>
          <a:p>
            <a:pPr>
              <a:buFontTx/>
              <a:buNone/>
            </a:pPr>
            <a:r>
              <a:rPr lang="ru-RU" sz="1400" b="1"/>
              <a:t>рассказывают свои сказки.</a:t>
            </a:r>
          </a:p>
        </p:txBody>
      </p:sp>
      <p:pic>
        <p:nvPicPr>
          <p:cNvPr id="101380" name="Picture 4" descr="Изображение 06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65675" y="1600200"/>
            <a:ext cx="380365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 b="1"/>
              <a:t>«Три молодца, три мудреца»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4495800" cy="49831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Шадаев А.И.</a:t>
            </a:r>
          </a:p>
          <a:p>
            <a:pPr>
              <a:buFontTx/>
              <a:buNone/>
            </a:pPr>
            <a:r>
              <a:rPr lang="ru-RU" sz="1400" b="1"/>
              <a:t> Ш 16          Три молодца, три мудреца: Сказки </a:t>
            </a:r>
            <a:endParaRPr lang="en-US" sz="1400" b="1"/>
          </a:p>
          <a:p>
            <a:pPr>
              <a:buFontTx/>
              <a:buNone/>
            </a:pPr>
            <a:r>
              <a:rPr lang="en-US" sz="1400" b="1"/>
              <a:t>                   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 А.И.Шадаев.-Улан-Удэ:    Бурят.кн.изд., 1985. - 32с.: 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Сказки по-бурятски – улигеры. Их переска-</a:t>
            </a:r>
          </a:p>
          <a:p>
            <a:pPr>
              <a:buFontTx/>
              <a:buNone/>
            </a:pPr>
            <a:r>
              <a:rPr lang="ru-RU" sz="1400" b="1"/>
              <a:t>зал бурятский писатель Аполлон Шадаев,</a:t>
            </a:r>
          </a:p>
          <a:p>
            <a:pPr>
              <a:buFontTx/>
              <a:buNone/>
            </a:pPr>
            <a:r>
              <a:rPr lang="ru-RU" sz="1400" b="1"/>
              <a:t>сохранив все достоинства – прелесть меткого</a:t>
            </a:r>
          </a:p>
          <a:p>
            <a:pPr>
              <a:buFontTx/>
              <a:buNone/>
            </a:pPr>
            <a:r>
              <a:rPr lang="ru-RU" sz="1400" b="1"/>
              <a:t>слова, свободу вымысла, юмор, народный</a:t>
            </a:r>
          </a:p>
          <a:p>
            <a:pPr>
              <a:buFontTx/>
              <a:buNone/>
            </a:pPr>
            <a:r>
              <a:rPr lang="ru-RU" sz="1400" b="1"/>
              <a:t>дух, народный образ жизни.</a:t>
            </a:r>
          </a:p>
          <a:p>
            <a:pPr>
              <a:buFontTx/>
              <a:buNone/>
            </a:pPr>
            <a:r>
              <a:rPr lang="ru-RU" sz="1400" b="1"/>
              <a:t>Героями сказок чаще всего бывают трудолюби-</a:t>
            </a:r>
          </a:p>
          <a:p>
            <a:pPr>
              <a:buFontTx/>
              <a:buNone/>
            </a:pPr>
            <a:r>
              <a:rPr lang="ru-RU" sz="1400" b="1"/>
              <a:t>вые, стойкие в жизни, смекалистые, умные и</a:t>
            </a:r>
          </a:p>
          <a:p>
            <a:pPr>
              <a:buFontTx/>
              <a:buNone/>
            </a:pPr>
            <a:r>
              <a:rPr lang="ru-RU" sz="1400" b="1"/>
              <a:t>весёлые на миру, простые сельские жители.</a:t>
            </a:r>
          </a:p>
          <a:p>
            <a:pPr>
              <a:buFontTx/>
              <a:buNone/>
            </a:pPr>
            <a:r>
              <a:rPr lang="ru-RU" sz="1400" b="1"/>
              <a:t> </a:t>
            </a:r>
          </a:p>
          <a:p>
            <a:pPr>
              <a:buFontTx/>
              <a:buNone/>
            </a:pPr>
            <a:r>
              <a:rPr lang="ru-RU" sz="1400" b="1"/>
              <a:t> </a:t>
            </a:r>
          </a:p>
        </p:txBody>
      </p:sp>
      <p:pic>
        <p:nvPicPr>
          <p:cNvPr id="102404" name="Picture 4" descr="Изображение 03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00638" y="1600200"/>
            <a:ext cx="313213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400" b="1"/>
              <a:t>Книги для детей 13 – 14 лет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229600" cy="2795588"/>
          </a:xfrm>
        </p:spPr>
        <p:txBody>
          <a:bodyPr/>
          <a:lstStyle/>
          <a:p>
            <a:pPr>
              <a:buFontTx/>
              <a:buNone/>
            </a:pPr>
            <a:r>
              <a:rPr lang="ru-RU" sz="1600"/>
              <a:t>           </a:t>
            </a:r>
            <a:r>
              <a:rPr lang="ru-RU" sz="1600" b="1"/>
              <a:t>Едва ли не самым прекрасным в духовной жизни народностей Севера, Сибири и Дальнего Востока являются их мифы, легенды, предания.</a:t>
            </a:r>
          </a:p>
          <a:p>
            <a:pPr>
              <a:buFontTx/>
              <a:buNone/>
            </a:pPr>
            <a:r>
              <a:rPr lang="ru-RU" sz="1600" b="1"/>
              <a:t>           В поэтических сказаниях раскрываются думы, чаяния, устремления народов, их прошлое и настоящее. В них можно найти многое из того, что безвозвратно кануло в Лету.</a:t>
            </a:r>
          </a:p>
          <a:p>
            <a:pPr>
              <a:buFontTx/>
              <a:buNone/>
            </a:pPr>
            <a:r>
              <a:rPr lang="ru-RU" sz="1600" b="1"/>
              <a:t>           В фольклоре всех народов даётся попытка объяснить происхождение человека, племён, земли, мироздания.</a:t>
            </a:r>
          </a:p>
          <a:p>
            <a:pPr>
              <a:buFontTx/>
              <a:buNone/>
            </a:pPr>
            <a:r>
              <a:rPr lang="ru-RU" sz="1600" b="1"/>
              <a:t>           Фольклор является летописью бесписьменных народов. Надо быть благодарными тому, что память наших предков сохранила и передала из поколения в поколение события вековой давности и донесла до нас. </a:t>
            </a:r>
          </a:p>
        </p:txBody>
      </p:sp>
      <p:pic>
        <p:nvPicPr>
          <p:cNvPr id="103428" name="Picture 4" descr="Изображение 038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81200" y="3938588"/>
            <a:ext cx="5410200" cy="25384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«Анталогия </a:t>
            </a:r>
            <a:r>
              <a:rPr lang="ru-RU" sz="2800" b="1"/>
              <a:t>фольклора народностей Сибири, Севера и Дальнего Востока»</a:t>
            </a:r>
            <a:endParaRPr lang="ru-RU" sz="4000" b="1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572000" cy="47244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Анталогия фольклора народностей</a:t>
            </a:r>
          </a:p>
          <a:p>
            <a:pPr>
              <a:buFontTx/>
              <a:buNone/>
            </a:pPr>
            <a:r>
              <a:rPr lang="ru-RU" sz="1400" b="1"/>
              <a:t>  А 72            Сибири, Севера и Дальнего Востока</a:t>
            </a:r>
          </a:p>
          <a:p>
            <a:pPr>
              <a:buFontTx/>
              <a:buNone/>
            </a:pPr>
            <a:r>
              <a:rPr lang="ru-RU" sz="1400" b="1"/>
              <a:t>    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/сост.В.М.Санги.-Красноярск:</a:t>
            </a:r>
          </a:p>
          <a:p>
            <a:pPr>
              <a:buFontTx/>
              <a:buNone/>
            </a:pPr>
            <a:r>
              <a:rPr lang="ru-RU" sz="1400" b="1"/>
              <a:t>                    кн.изд-во,1989.-490с.:ил.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В сборник вошли предания, легенды, мифы,</a:t>
            </a:r>
          </a:p>
          <a:p>
            <a:pPr>
              <a:buFontTx/>
              <a:buNone/>
            </a:pPr>
            <a:r>
              <a:rPr lang="ru-RU" sz="1400" b="1"/>
              <a:t>песни, благопожелания, рассказывающие о </a:t>
            </a:r>
          </a:p>
          <a:p>
            <a:pPr>
              <a:buFontTx/>
              <a:buNone/>
            </a:pPr>
            <a:r>
              <a:rPr lang="ru-RU" sz="1400" b="1"/>
              <a:t>жизни, истории, традициях народностей, насе-</a:t>
            </a:r>
          </a:p>
          <a:p>
            <a:pPr>
              <a:buFontTx/>
              <a:buNone/>
            </a:pPr>
            <a:r>
              <a:rPr lang="ru-RU" sz="1400" b="1"/>
              <a:t>ляющих берега Ледовитого океана, Сибири,</a:t>
            </a:r>
          </a:p>
          <a:p>
            <a:pPr>
              <a:buFontTx/>
              <a:buNone/>
            </a:pPr>
            <a:r>
              <a:rPr lang="ru-RU" sz="1400" b="1"/>
              <a:t>Дальнего Востока.</a:t>
            </a:r>
          </a:p>
          <a:p>
            <a:pPr>
              <a:buFontTx/>
              <a:buNone/>
            </a:pPr>
            <a:r>
              <a:rPr lang="ru-RU" sz="1400" b="1"/>
              <a:t>В легендах и преданиях воспевается ум и </a:t>
            </a:r>
          </a:p>
          <a:p>
            <a:pPr>
              <a:buFontTx/>
              <a:buNone/>
            </a:pPr>
            <a:r>
              <a:rPr lang="ru-RU" sz="1400" b="1"/>
              <a:t>честность человека, его стремление к добру;</a:t>
            </a:r>
          </a:p>
          <a:p>
            <a:pPr>
              <a:buFontTx/>
              <a:buNone/>
            </a:pPr>
            <a:r>
              <a:rPr lang="ru-RU" sz="1400" b="1"/>
              <a:t>зло высмеивается и наказывается. Делается </a:t>
            </a:r>
          </a:p>
          <a:p>
            <a:pPr>
              <a:buFontTx/>
              <a:buNone/>
            </a:pPr>
            <a:r>
              <a:rPr lang="ru-RU" sz="1400" b="1"/>
              <a:t>Попытка объяснить происхождение человека,</a:t>
            </a:r>
          </a:p>
          <a:p>
            <a:pPr>
              <a:buFontTx/>
              <a:buNone/>
            </a:pPr>
            <a:r>
              <a:rPr lang="ru-RU" sz="1400" b="1"/>
              <a:t>земли. Память сохранила сведения о событиях</a:t>
            </a:r>
          </a:p>
          <a:p>
            <a:pPr>
              <a:buFontTx/>
              <a:buNone/>
            </a:pPr>
            <a:r>
              <a:rPr lang="ru-RU" sz="1400" b="1"/>
              <a:t>вековой давности, народная мудрость учит</a:t>
            </a:r>
          </a:p>
          <a:p>
            <a:pPr>
              <a:buFontTx/>
              <a:buNone/>
            </a:pPr>
            <a:r>
              <a:rPr lang="ru-RU" sz="1400" b="1"/>
              <a:t>думать о завтрашнем дне, быть добрым и </a:t>
            </a:r>
          </a:p>
          <a:p>
            <a:pPr>
              <a:buFontTx/>
              <a:buNone/>
            </a:pPr>
            <a:r>
              <a:rPr lang="ru-RU" sz="1400" b="1"/>
              <a:t>бережливым по отношению к земле. </a:t>
            </a:r>
          </a:p>
        </p:txBody>
      </p:sp>
      <p:pic>
        <p:nvPicPr>
          <p:cNvPr id="104452" name="Picture 4" descr="Изображение 06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49850" y="1600200"/>
            <a:ext cx="303530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ru-RU" sz="2800" b="1"/>
              <a:t> </a:t>
            </a:r>
            <a:r>
              <a:rPr lang="ru-RU" sz="4000" b="1"/>
              <a:t>Энцы     </a:t>
            </a:r>
            <a:r>
              <a:rPr lang="ru-RU" sz="2000"/>
              <a:t>(Красноярский Край)</a:t>
            </a:r>
            <a:endParaRPr lang="ru-RU" sz="4000" b="1"/>
          </a:p>
        </p:txBody>
      </p:sp>
      <p:pic>
        <p:nvPicPr>
          <p:cNvPr id="37897" name="Picture 9" descr="энцы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143000"/>
            <a:ext cx="3821113" cy="5562600"/>
          </a:xfrm>
          <a:noFill/>
          <a:ln/>
        </p:spPr>
      </p:pic>
      <p:pic>
        <p:nvPicPr>
          <p:cNvPr id="37898" name="Picture 10" descr="энцы-1"/>
          <p:cNvPicPr>
            <a:picLocks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67200" y="1981200"/>
            <a:ext cx="4876800" cy="3810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4000" b="1"/>
              <a:t>«Бокту-Кириш и Бора-Шээлей»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191000" cy="47545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Бокту-Кириш и Бора-Шээлей:</a:t>
            </a:r>
          </a:p>
          <a:p>
            <a:pPr>
              <a:buFontTx/>
              <a:buNone/>
            </a:pPr>
            <a:r>
              <a:rPr lang="ru-RU" sz="1400" b="1"/>
              <a:t>  Б 78             Тувинское сказание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 –</a:t>
            </a:r>
          </a:p>
          <a:p>
            <a:pPr>
              <a:buFontTx/>
              <a:buNone/>
            </a:pPr>
            <a:r>
              <a:rPr lang="ru-RU" sz="1400" b="1"/>
              <a:t>                 Кызыл:Тувкнигоиздат,1973.-185с.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Героический эпос тувинцев посвящён </a:t>
            </a:r>
          </a:p>
          <a:p>
            <a:pPr>
              <a:buFontTx/>
              <a:buNone/>
            </a:pPr>
            <a:r>
              <a:rPr lang="ru-RU" sz="1400" b="1"/>
              <a:t>Бокту-Кириша, его сестры Бора-Шээлей</a:t>
            </a:r>
          </a:p>
          <a:p>
            <a:pPr>
              <a:buFontTx/>
              <a:buNone/>
            </a:pPr>
            <a:r>
              <a:rPr lang="ru-RU" sz="1400" b="1"/>
              <a:t>и сына Бокту-Кириша   Хаа-Ченгей.</a:t>
            </a:r>
          </a:p>
          <a:p>
            <a:pPr>
              <a:buFontTx/>
              <a:buNone/>
            </a:pPr>
            <a:r>
              <a:rPr lang="ru-RU" sz="1400" b="1"/>
              <a:t>Тувинцы – древние жители Азии. Их пред-</a:t>
            </a:r>
          </a:p>
          <a:p>
            <a:pPr>
              <a:buFontTx/>
              <a:buNone/>
            </a:pPr>
            <a:r>
              <a:rPr lang="ru-RU" sz="1400" b="1"/>
              <a:t>ки кочевали со своим скотом, охотились на</a:t>
            </a:r>
          </a:p>
          <a:p>
            <a:pPr>
              <a:buFontTx/>
              <a:buNone/>
            </a:pPr>
            <a:r>
              <a:rPr lang="ru-RU" sz="1400" b="1"/>
              <a:t>зверя в Саянах. Обрабатывали плодород-</a:t>
            </a:r>
          </a:p>
          <a:p>
            <a:pPr>
              <a:buFontTx/>
              <a:buNone/>
            </a:pPr>
            <a:r>
              <a:rPr lang="ru-RU" sz="1400" b="1"/>
              <a:t>ную почву. Их мастера с большим искус-</a:t>
            </a:r>
          </a:p>
          <a:p>
            <a:pPr>
              <a:buFontTx/>
              <a:buNone/>
            </a:pPr>
            <a:r>
              <a:rPr lang="ru-RU" sz="1400" b="1"/>
              <a:t>ством изготавливали различные изделия из</a:t>
            </a:r>
          </a:p>
          <a:p>
            <a:pPr>
              <a:buFontTx/>
              <a:buNone/>
            </a:pPr>
            <a:r>
              <a:rPr lang="ru-RU" sz="1400" b="1"/>
              <a:t>дерева,кожи, железа, меди, олова, серебра и</a:t>
            </a:r>
          </a:p>
          <a:p>
            <a:pPr>
              <a:buFontTx/>
              <a:buNone/>
            </a:pPr>
            <a:r>
              <a:rPr lang="ru-RU" sz="1400" b="1"/>
              <a:t>золота.</a:t>
            </a:r>
          </a:p>
          <a:p>
            <a:pPr>
              <a:buFontTx/>
              <a:buNone/>
            </a:pPr>
            <a:r>
              <a:rPr lang="ru-RU" sz="1400" b="1"/>
              <a:t>     Основное содержание сказаний –</a:t>
            </a:r>
          </a:p>
          <a:p>
            <a:pPr>
              <a:buFontTx/>
              <a:buNone/>
            </a:pPr>
            <a:r>
              <a:rPr lang="ru-RU" sz="1400" b="1"/>
              <a:t>богатырские подвиги героя, борьба, </a:t>
            </a:r>
          </a:p>
          <a:p>
            <a:pPr>
              <a:buFontTx/>
              <a:buNone/>
            </a:pPr>
            <a:r>
              <a:rPr lang="ru-RU" sz="1400" b="1"/>
              <a:t>которую он ведёт с врагами, ханами-</a:t>
            </a:r>
          </a:p>
          <a:p>
            <a:pPr>
              <a:buFontTx/>
              <a:buNone/>
            </a:pPr>
            <a:r>
              <a:rPr lang="ru-RU" sz="1400" b="1"/>
              <a:t>захватчиками. </a:t>
            </a:r>
          </a:p>
        </p:txBody>
      </p:sp>
      <p:pic>
        <p:nvPicPr>
          <p:cNvPr id="105476" name="Picture 4" descr="Изображение 04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79963" y="1600200"/>
            <a:ext cx="377507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3600" b="1">
                <a:latin typeface="Arial Black" pitchFamily="34" charset="0"/>
              </a:rPr>
              <a:t>«Бурятские народные сказки»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4038600" cy="55626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Бурятские народные сказки</a:t>
            </a:r>
          </a:p>
          <a:p>
            <a:pPr>
              <a:buFontTx/>
              <a:buNone/>
            </a:pPr>
            <a:r>
              <a:rPr lang="ru-RU" sz="1400" b="1"/>
              <a:t>  Б 91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.-М.:Современник,1990.-</a:t>
            </a:r>
          </a:p>
          <a:p>
            <a:pPr>
              <a:buFontTx/>
              <a:buNone/>
            </a:pPr>
            <a:r>
              <a:rPr lang="ru-RU" sz="1400" b="1"/>
              <a:t>                    383с.:ил.</a:t>
            </a:r>
          </a:p>
          <a:p>
            <a:pPr>
              <a:buFontTx/>
              <a:buNone/>
            </a:pPr>
            <a:r>
              <a:rPr lang="ru-RU" sz="1400" b="1"/>
              <a:t>« А над юртой восьмистенной</a:t>
            </a:r>
          </a:p>
          <a:p>
            <a:pPr>
              <a:buFontTx/>
              <a:buNone/>
            </a:pPr>
            <a:r>
              <a:rPr lang="ru-RU" sz="1400" b="1"/>
              <a:t>Золотится луч по скату</a:t>
            </a:r>
          </a:p>
          <a:p>
            <a:pPr>
              <a:buFontTx/>
              <a:buNone/>
            </a:pPr>
            <a:r>
              <a:rPr lang="ru-RU" sz="1400" b="1"/>
              <a:t>Не спеша старик согбенный</a:t>
            </a:r>
          </a:p>
          <a:p>
            <a:pPr>
              <a:buFontTx/>
              <a:buNone/>
            </a:pPr>
            <a:r>
              <a:rPr lang="ru-RU" sz="1400" b="1"/>
              <a:t>Нам рассказывает сказку.</a:t>
            </a:r>
          </a:p>
          <a:p>
            <a:pPr>
              <a:buFontTx/>
              <a:buNone/>
            </a:pPr>
            <a:r>
              <a:rPr lang="ru-RU" sz="1400" b="1"/>
              <a:t>Как в семье простой и бедной</a:t>
            </a:r>
          </a:p>
          <a:p>
            <a:pPr>
              <a:buFontTx/>
              <a:buNone/>
            </a:pPr>
            <a:r>
              <a:rPr lang="ru-RU" sz="1400" b="1"/>
              <a:t>Смелый воин вырастает,</a:t>
            </a:r>
          </a:p>
          <a:p>
            <a:pPr>
              <a:buFontTx/>
              <a:buNone/>
            </a:pPr>
            <a:r>
              <a:rPr lang="ru-RU" sz="1400" b="1"/>
              <a:t>И врагов земли рассветной</a:t>
            </a:r>
          </a:p>
          <a:p>
            <a:pPr>
              <a:buFontTx/>
              <a:buNone/>
            </a:pPr>
            <a:r>
              <a:rPr lang="ru-RU" sz="1400" b="1"/>
              <a:t>Он бесстрашно побеждает.</a:t>
            </a:r>
          </a:p>
          <a:p>
            <a:pPr>
              <a:buFontTx/>
              <a:buNone/>
            </a:pPr>
            <a:r>
              <a:rPr lang="ru-RU" sz="1400" b="1"/>
              <a:t>Мы сидим, в душе ликуя,</a:t>
            </a:r>
          </a:p>
          <a:p>
            <a:pPr>
              <a:buFontTx/>
              <a:buNone/>
            </a:pPr>
            <a:r>
              <a:rPr lang="ru-RU" sz="1400" b="1"/>
              <a:t>Всё за правду принимаем.</a:t>
            </a:r>
          </a:p>
          <a:p>
            <a:pPr>
              <a:buFontTx/>
              <a:buNone/>
            </a:pPr>
            <a:r>
              <a:rPr lang="ru-RU" sz="1400" b="1"/>
              <a:t>На всю жизнь свою земную</a:t>
            </a:r>
          </a:p>
          <a:p>
            <a:pPr>
              <a:buFontTx/>
              <a:buNone/>
            </a:pPr>
            <a:r>
              <a:rPr lang="ru-RU" sz="1400" b="1"/>
              <a:t>Сказку ту запоминаем,</a:t>
            </a:r>
          </a:p>
          <a:p>
            <a:pPr>
              <a:buFontTx/>
              <a:buNone/>
            </a:pPr>
            <a:r>
              <a:rPr lang="ru-RU" sz="1400" b="1"/>
              <a:t>Словно нам она открыла</a:t>
            </a:r>
          </a:p>
          <a:p>
            <a:pPr>
              <a:buFontTx/>
              <a:buNone/>
            </a:pPr>
            <a:r>
              <a:rPr lang="ru-RU" sz="1400" b="1"/>
              <a:t>Веру в суть добра и света.</a:t>
            </a:r>
          </a:p>
          <a:p>
            <a:pPr>
              <a:buFontTx/>
              <a:buNone/>
            </a:pPr>
            <a:r>
              <a:rPr lang="ru-RU" sz="1400" b="1"/>
              <a:t>Как давно всё это было,</a:t>
            </a:r>
          </a:p>
          <a:p>
            <a:pPr>
              <a:buFontTx/>
              <a:buNone/>
            </a:pPr>
            <a:r>
              <a:rPr lang="ru-RU" sz="1400" b="1"/>
              <a:t>Как чудесно было это.»</a:t>
            </a:r>
          </a:p>
          <a:p>
            <a:pPr>
              <a:buFontTx/>
              <a:buNone/>
            </a:pPr>
            <a:r>
              <a:rPr lang="ru-RU" sz="1400" b="1"/>
              <a:t>                                Борис Сыренов.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06500" name="Picture 4" descr="Изображение 02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51438" y="1600200"/>
            <a:ext cx="303053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«Вещее Волшебное слово»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4191000" cy="5486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84.2(2Рос)     Вещее Волшебное слово: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В 40           бурятские улигеры и сказки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.-</a:t>
            </a:r>
            <a:r>
              <a:rPr lang="en-US" sz="1400" b="1"/>
              <a:t> </a:t>
            </a:r>
            <a:r>
              <a:rPr lang="ru-RU" sz="1400" b="1"/>
              <a:t>Улан – Удэ:Бурят.кн.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                изд-во,1973.-172с.:ил.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Русскими словами поведует книга о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бурятском богатырском сказании – улигере.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О победе добра над злом, об отваге и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мужестве храброго Аламжи Мэргэна. О его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преданной бесстрашной сестрице Агу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Гоохон, которая, для спасения брата, совер-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шила подвиги, достойные отважного батора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Как повелось исстари, раскроем книгу боль-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шим пальцем правой руки. Оживают карти-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ны правдивых легенд:великий Гэсэр встаёт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защитником народа,его могучая сила и свет-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лый ум несут людям радость исчастье.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Когда Гэсэр рядом,не страшны чёрные бе-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ды,перед ним бессильны коварные,злые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чудовища.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Улигер «Абай Гэсэр»-поэтическое произве-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дение, а эта книга-попытка прозаического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перессказа улигера.</a:t>
            </a:r>
          </a:p>
        </p:txBody>
      </p:sp>
      <p:pic>
        <p:nvPicPr>
          <p:cNvPr id="107524" name="Picture 4" descr="Изображение 03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52975" y="1600200"/>
            <a:ext cx="382905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«Сибирские сказы»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 Галкин В.С.</a:t>
            </a:r>
          </a:p>
          <a:p>
            <a:pPr>
              <a:buFontTx/>
              <a:buNone/>
            </a:pPr>
            <a:r>
              <a:rPr lang="ru-RU" sz="1400" b="1"/>
              <a:t>  Г 16                Сибирские сказы.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</a:t>
            </a:r>
          </a:p>
          <a:p>
            <a:pPr>
              <a:buFontTx/>
              <a:buNone/>
            </a:pPr>
            <a:r>
              <a:rPr lang="ru-RU" sz="1400" b="1"/>
              <a:t>                        В.С.Галкин. – Новосибирск: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</a:t>
            </a:r>
            <a:r>
              <a:rPr lang="ru-RU" sz="1600" b="1"/>
              <a:t>Сказки – продолжение русского сибирского фольклора со свойственной этому виду литературы простотой и ясностью вымысла, со стремлением возвысить добро, утвердить справедливость, покарать зло.</a:t>
            </a:r>
          </a:p>
        </p:txBody>
      </p:sp>
      <p:pic>
        <p:nvPicPr>
          <p:cNvPr id="108548" name="Picture 4" descr="Изображение 029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32350" y="1600200"/>
            <a:ext cx="367030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«Гэсэр»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5257800" cy="5410200"/>
          </a:xfrm>
        </p:spPr>
        <p:txBody>
          <a:bodyPr/>
          <a:lstStyle/>
          <a:p>
            <a:pPr>
              <a:buFontTx/>
              <a:buNone/>
            </a:pPr>
            <a:r>
              <a:rPr lang="ru-RU" sz="1600" b="1"/>
              <a:t>84.2(2Рос)        Гэсэр. Бурятский героический                                                         </a:t>
            </a:r>
          </a:p>
          <a:p>
            <a:pPr>
              <a:buFontTx/>
              <a:buNone/>
            </a:pPr>
            <a:r>
              <a:rPr lang="ru-RU" sz="1600" b="1"/>
              <a:t>  Г 98                эпос.  </a:t>
            </a:r>
            <a:r>
              <a:rPr lang="en-US" sz="1600" b="1"/>
              <a:t>[</a:t>
            </a:r>
            <a:r>
              <a:rPr lang="ru-RU" sz="1600" b="1"/>
              <a:t>Текст</a:t>
            </a:r>
            <a:r>
              <a:rPr lang="en-US" sz="1600" b="1"/>
              <a:t>]</a:t>
            </a:r>
            <a:r>
              <a:rPr lang="ru-RU" sz="1600" b="1"/>
              <a:t>. -                                                             </a:t>
            </a:r>
          </a:p>
          <a:p>
            <a:pPr>
              <a:buFontTx/>
              <a:buNone/>
            </a:pPr>
            <a:r>
              <a:rPr lang="ru-RU" sz="1600" b="1"/>
              <a:t>                         М.: Современник, 1988.-</a:t>
            </a:r>
          </a:p>
          <a:p>
            <a:pPr>
              <a:buFontTx/>
              <a:buNone/>
            </a:pPr>
            <a:r>
              <a:rPr lang="ru-RU" sz="1600" b="1"/>
              <a:t>                         400с.: ил.</a:t>
            </a:r>
          </a:p>
          <a:p>
            <a:pPr>
              <a:buFontTx/>
              <a:buNone/>
            </a:pPr>
            <a:endParaRPr lang="ru-RU" sz="1600" b="1"/>
          </a:p>
          <a:p>
            <a:pPr>
              <a:buFontTx/>
              <a:buNone/>
            </a:pPr>
            <a:r>
              <a:rPr lang="ru-RU" sz="1400" b="1"/>
              <a:t>              </a:t>
            </a:r>
            <a:r>
              <a:rPr lang="ru-RU" sz="1600" b="1"/>
              <a:t>Улигер «Гэсэр» является венцом</a:t>
            </a:r>
          </a:p>
          <a:p>
            <a:pPr>
              <a:buFontTx/>
              <a:buNone/>
            </a:pPr>
            <a:r>
              <a:rPr lang="ru-RU" sz="1600" b="1"/>
              <a:t>поэтического и эпического творчества бурят.</a:t>
            </a:r>
          </a:p>
          <a:p>
            <a:pPr>
              <a:buFontTx/>
              <a:buNone/>
            </a:pPr>
            <a:r>
              <a:rPr lang="ru-RU" sz="1600" b="1"/>
              <a:t>И не только грандиозностью эпоса, огромным</a:t>
            </a:r>
          </a:p>
          <a:p>
            <a:pPr>
              <a:buFontTx/>
              <a:buNone/>
            </a:pPr>
            <a:r>
              <a:rPr lang="ru-RU" sz="1600" b="1"/>
              <a:t>количеством стихотворных строк. Богатырь</a:t>
            </a:r>
          </a:p>
          <a:p>
            <a:pPr>
              <a:buFontTx/>
              <a:buNone/>
            </a:pPr>
            <a:r>
              <a:rPr lang="ru-RU" sz="1600" b="1"/>
              <a:t>Гэсэр – самый почитаемый бурятским народом</a:t>
            </a:r>
          </a:p>
          <a:p>
            <a:pPr>
              <a:buFontTx/>
              <a:buNone/>
            </a:pPr>
            <a:r>
              <a:rPr lang="ru-RU" sz="1600" b="1"/>
              <a:t>сказочный богатырь.</a:t>
            </a:r>
          </a:p>
          <a:p>
            <a:pPr>
              <a:buFontTx/>
              <a:buNone/>
            </a:pPr>
            <a:r>
              <a:rPr lang="ru-RU" sz="1600" b="1"/>
              <a:t>Небожитель, спустившийся на землю и превра-</a:t>
            </a:r>
          </a:p>
          <a:p>
            <a:pPr>
              <a:buFontTx/>
              <a:buNone/>
            </a:pPr>
            <a:r>
              <a:rPr lang="ru-RU" sz="1600" b="1"/>
              <a:t>тившийся в человека, чтобы совершить подвиг </a:t>
            </a:r>
          </a:p>
          <a:p>
            <a:pPr>
              <a:buFontTx/>
              <a:buNone/>
            </a:pPr>
            <a:r>
              <a:rPr lang="ru-RU" sz="1600" b="1"/>
              <a:t>добра. Он должен победить чудовище, угрожаю-</a:t>
            </a:r>
          </a:p>
          <a:p>
            <a:pPr>
              <a:buFontTx/>
              <a:buNone/>
            </a:pPr>
            <a:r>
              <a:rPr lang="ru-RU" sz="1600" b="1"/>
              <a:t>щее роду человеческому.</a:t>
            </a:r>
          </a:p>
          <a:p>
            <a:pPr>
              <a:buFontTx/>
              <a:buNone/>
            </a:pPr>
            <a:r>
              <a:rPr lang="ru-RU" sz="1600" b="1"/>
              <a:t> </a:t>
            </a:r>
          </a:p>
          <a:p>
            <a:pPr>
              <a:buFontTx/>
              <a:buNone/>
            </a:pPr>
            <a:r>
              <a:rPr lang="ru-RU" sz="1400" b="1"/>
              <a:t> 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09572" name="Picture 4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00750" y="1752600"/>
            <a:ext cx="2838450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/>
              <a:t>«Не на небе – на земле»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724400" cy="49530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Не на небе – на земле: Русские</a:t>
            </a:r>
          </a:p>
          <a:p>
            <a:pPr>
              <a:buFontTx/>
              <a:buNone/>
            </a:pPr>
            <a:r>
              <a:rPr lang="ru-RU" sz="1400" b="1"/>
              <a:t>  Н 51            сказки Восточной Сибири.В 4 т.т.</a:t>
            </a:r>
          </a:p>
          <a:p>
            <a:pPr>
              <a:buFontTx/>
              <a:buNone/>
            </a:pPr>
            <a:r>
              <a:rPr lang="ru-RU" sz="1400" b="1"/>
              <a:t>     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/сост.Е.П.Шастина.- Иркутск:</a:t>
            </a:r>
          </a:p>
          <a:p>
            <a:pPr>
              <a:buFontTx/>
              <a:buNone/>
            </a:pPr>
            <a:r>
              <a:rPr lang="ru-RU" sz="1400" b="1"/>
              <a:t>                     Литера,1992.- 336с.:ил.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«Живите, люди русские, в ладу со своей</a:t>
            </a:r>
          </a:p>
          <a:p>
            <a:pPr>
              <a:buFontTx/>
              <a:buNone/>
            </a:pPr>
            <a:r>
              <a:rPr lang="ru-RU" sz="1400" b="1"/>
              <a:t>старой сказкой! Горе тому, у кого её не будет</a:t>
            </a:r>
          </a:p>
          <a:p>
            <a:pPr>
              <a:buFontTx/>
              <a:buNone/>
            </a:pPr>
            <a:r>
              <a:rPr lang="ru-RU" sz="1400" b="1"/>
              <a:t>под старость»   Н.С. Лесков.</a:t>
            </a:r>
          </a:p>
          <a:p>
            <a:pPr>
              <a:buFontTx/>
              <a:buNone/>
            </a:pPr>
            <a:r>
              <a:rPr lang="ru-RU" sz="1400" b="1"/>
              <a:t>Давно, когда формировались сказочные сюже-</a:t>
            </a:r>
          </a:p>
          <a:p>
            <a:pPr>
              <a:buFontTx/>
              <a:buNone/>
            </a:pPr>
            <a:r>
              <a:rPr lang="ru-RU" sz="1400" b="1"/>
              <a:t>ты, люди жили родовым строем. Они полагали,</a:t>
            </a:r>
          </a:p>
          <a:p>
            <a:pPr>
              <a:buFontTx/>
              <a:buNone/>
            </a:pPr>
            <a:r>
              <a:rPr lang="ru-RU" sz="1400" b="1"/>
              <a:t>что все окружающие их звери, птицы, рыбы – </a:t>
            </a:r>
          </a:p>
          <a:p>
            <a:pPr>
              <a:buFontTx/>
              <a:buNone/>
            </a:pPr>
            <a:r>
              <a:rPr lang="ru-RU" sz="1400" b="1"/>
              <a:t>тоже люди, только в других одеждах. </a:t>
            </a:r>
          </a:p>
          <a:p>
            <a:pPr>
              <a:buFontTx/>
              <a:buNone/>
            </a:pPr>
            <a:r>
              <a:rPr lang="ru-RU" sz="1400" b="1"/>
              <a:t>У народов Сибири особым почитанием пользо-</a:t>
            </a:r>
          </a:p>
          <a:p>
            <a:pPr>
              <a:buFontTx/>
              <a:buNone/>
            </a:pPr>
            <a:r>
              <a:rPr lang="ru-RU" sz="1400" b="1"/>
              <a:t>вались Медведь, Лось, Горностай, Росомаха;</a:t>
            </a:r>
          </a:p>
          <a:p>
            <a:pPr>
              <a:buFontTx/>
              <a:buNone/>
            </a:pPr>
            <a:r>
              <a:rPr lang="ru-RU" sz="1400" b="1"/>
              <a:t>у  якутов – Орёл, Конь;  у  бурят – Лебедь.</a:t>
            </a:r>
          </a:p>
          <a:p>
            <a:pPr>
              <a:buFontTx/>
              <a:buNone/>
            </a:pPr>
            <a:r>
              <a:rPr lang="ru-RU" sz="1400" b="1"/>
              <a:t>Сказки – искусство народное, искусство древнее,</a:t>
            </a:r>
          </a:p>
          <a:p>
            <a:pPr>
              <a:buFontTx/>
              <a:buNone/>
            </a:pPr>
            <a:r>
              <a:rPr lang="ru-RU" sz="1400" b="1"/>
              <a:t>это памятники культуры, взглядов, обычаев на-</a:t>
            </a:r>
          </a:p>
          <a:p>
            <a:pPr>
              <a:buFontTx/>
              <a:buNone/>
            </a:pPr>
            <a:r>
              <a:rPr lang="ru-RU" sz="1400" b="1"/>
              <a:t>ших далёких предков. 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10596" name="Picture 4" descr="Изображение 05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76838" y="1600200"/>
            <a:ext cx="297973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«Небесная дева Лебедь»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4267200" cy="49069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Небесная дева лебедь:</a:t>
            </a:r>
          </a:p>
          <a:p>
            <a:pPr>
              <a:buFontTx/>
              <a:buNone/>
            </a:pPr>
            <a:r>
              <a:rPr lang="ru-RU" sz="1400" b="1"/>
              <a:t>  Н 39             Бурятские сказки, предания,</a:t>
            </a:r>
          </a:p>
          <a:p>
            <a:pPr>
              <a:buFontTx/>
              <a:buNone/>
            </a:pPr>
            <a:r>
              <a:rPr lang="ru-RU" sz="1400" b="1"/>
              <a:t>                      легенды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.- Иркутск: Вост.-</a:t>
            </a:r>
          </a:p>
          <a:p>
            <a:pPr>
              <a:buFontTx/>
              <a:buNone/>
            </a:pPr>
            <a:r>
              <a:rPr lang="ru-RU" sz="1400" b="1"/>
              <a:t>                    Сиб.кн.изд.,1992.- 368с.: ил.</a:t>
            </a:r>
          </a:p>
          <a:p>
            <a:pPr>
              <a:buFontTx/>
              <a:buNone/>
            </a:pPr>
            <a:r>
              <a:rPr lang="ru-RU" sz="1400" b="1"/>
              <a:t>        В самые древние времена сказка расска-</a:t>
            </a:r>
          </a:p>
          <a:p>
            <a:pPr>
              <a:buFontTx/>
              <a:buNone/>
            </a:pPr>
            <a:r>
              <a:rPr lang="ru-RU" sz="1400" b="1"/>
              <a:t>зывалась как миф. Миф и сказка отличаются</a:t>
            </a:r>
          </a:p>
          <a:p>
            <a:pPr>
              <a:buFontTx/>
              <a:buNone/>
            </a:pPr>
            <a:r>
              <a:rPr lang="ru-RU" sz="1400" b="1"/>
              <a:t>друг от друга своим назначением.</a:t>
            </a:r>
          </a:p>
          <a:p>
            <a:pPr>
              <a:buFontTx/>
              <a:buNone/>
            </a:pPr>
            <a:r>
              <a:rPr lang="ru-RU" sz="1400" b="1"/>
              <a:t>Сказка – вымысел ради урока добрым </a:t>
            </a:r>
          </a:p>
          <a:p>
            <a:pPr>
              <a:buFontTx/>
              <a:buNone/>
            </a:pPr>
            <a:r>
              <a:rPr lang="ru-RU" sz="1400" b="1"/>
              <a:t>молодцам.</a:t>
            </a:r>
          </a:p>
          <a:p>
            <a:pPr>
              <a:buFontTx/>
              <a:buNone/>
            </a:pPr>
            <a:r>
              <a:rPr lang="ru-RU" sz="1400" b="1"/>
              <a:t>Мифы – путеводители в жизни древнего </a:t>
            </a:r>
          </a:p>
          <a:p>
            <a:pPr>
              <a:buFontTx/>
              <a:buNone/>
            </a:pPr>
            <a:r>
              <a:rPr lang="ru-RU" sz="1400" b="1"/>
              <a:t>человека. Они объясняли мир, рассказывая</a:t>
            </a:r>
          </a:p>
          <a:p>
            <a:pPr>
              <a:buFontTx/>
              <a:buNone/>
            </a:pPr>
            <a:r>
              <a:rPr lang="ru-RU" sz="1400" b="1"/>
              <a:t>о его начале и устройстве, о богах, божест-</a:t>
            </a:r>
          </a:p>
          <a:p>
            <a:pPr>
              <a:buFontTx/>
              <a:buNone/>
            </a:pPr>
            <a:r>
              <a:rPr lang="ru-RU" sz="1400" b="1"/>
              <a:t>вах, духах, в реальное существование кото-</a:t>
            </a:r>
          </a:p>
          <a:p>
            <a:pPr>
              <a:buFontTx/>
              <a:buNone/>
            </a:pPr>
            <a:r>
              <a:rPr lang="ru-RU" sz="1400" b="1"/>
              <a:t>рых древние люди верили. </a:t>
            </a:r>
          </a:p>
          <a:p>
            <a:pPr>
              <a:buFontTx/>
              <a:buNone/>
            </a:pPr>
            <a:r>
              <a:rPr lang="ru-RU" sz="1400" b="1"/>
              <a:t>Предания и легенды восстанавливают</a:t>
            </a:r>
          </a:p>
          <a:p>
            <a:pPr>
              <a:buFontTx/>
              <a:buNone/>
            </a:pPr>
            <a:r>
              <a:rPr lang="ru-RU" sz="1400" b="1"/>
              <a:t>генеалогическое древо бурят до 20 колена,</a:t>
            </a:r>
          </a:p>
          <a:p>
            <a:pPr>
              <a:buFontTx/>
              <a:buNone/>
            </a:pPr>
            <a:r>
              <a:rPr lang="ru-RU" sz="1400" b="1"/>
              <a:t>они объясняли также «историю» конкретной</a:t>
            </a:r>
          </a:p>
          <a:p>
            <a:pPr>
              <a:buFontTx/>
              <a:buNone/>
            </a:pPr>
            <a:r>
              <a:rPr lang="ru-RU" sz="1400" b="1"/>
              <a:t>местности, гор, рек.</a:t>
            </a:r>
          </a:p>
          <a:p>
            <a:pPr>
              <a:buFontTx/>
              <a:buNone/>
            </a:pPr>
            <a:r>
              <a:rPr lang="ru-RU" sz="1400" b="1"/>
              <a:t>Предания – коллективная память народа.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11620" name="Picture 4" descr="Изображение 03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64100" y="1600200"/>
            <a:ext cx="3605213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«Русские сказки Восточной Сибири»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95800" cy="49530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Русские сказки Восточной </a:t>
            </a:r>
          </a:p>
          <a:p>
            <a:pPr>
              <a:buFontTx/>
              <a:buNone/>
            </a:pPr>
            <a:r>
              <a:rPr lang="ru-RU" sz="1400" b="1"/>
              <a:t>  Р 89           Сибири:Сказки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/сост.</a:t>
            </a:r>
          </a:p>
          <a:p>
            <a:pPr>
              <a:buFontTx/>
              <a:buNone/>
            </a:pPr>
            <a:r>
              <a:rPr lang="ru-RU" sz="1400" b="1"/>
              <a:t>                  Е.И.Шастина.- Иркутск:Вост.-Сиб.</a:t>
            </a:r>
          </a:p>
          <a:p>
            <a:pPr>
              <a:buFontTx/>
              <a:buNone/>
            </a:pPr>
            <a:r>
              <a:rPr lang="ru-RU" sz="1400" b="1"/>
              <a:t>                  кн.изд.,1985.-464с.:ил.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Устно-поэтическое творчество неотделимо</a:t>
            </a:r>
          </a:p>
          <a:p>
            <a:pPr>
              <a:buFontTx/>
              <a:buNone/>
            </a:pPr>
            <a:r>
              <a:rPr lang="ru-RU" sz="1400" b="1"/>
              <a:t>от истории. Поэтому и русская сказка пришла</a:t>
            </a:r>
          </a:p>
          <a:p>
            <a:pPr>
              <a:buFontTx/>
              <a:buNone/>
            </a:pPr>
            <a:r>
              <a:rPr lang="ru-RU" sz="1400" b="1"/>
              <a:t>в Сибирь с первыми землепроходцами и</a:t>
            </a:r>
          </a:p>
          <a:p>
            <a:pPr>
              <a:buFontTx/>
              <a:buNone/>
            </a:pPr>
            <a:r>
              <a:rPr lang="ru-RU" sz="1400" b="1"/>
              <a:t>засельниками. Сказка уступает место песне,</a:t>
            </a:r>
          </a:p>
          <a:p>
            <a:pPr>
              <a:buFontTx/>
              <a:buNone/>
            </a:pPr>
            <a:r>
              <a:rPr lang="ru-RU" sz="1400" b="1"/>
              <a:t>особенно обрядовой, народным поверьям, </a:t>
            </a:r>
          </a:p>
          <a:p>
            <a:pPr>
              <a:buFontTx/>
              <a:buNone/>
            </a:pPr>
            <a:r>
              <a:rPr lang="ru-RU" sz="1400" b="1"/>
              <a:t>приметам, обычаям.</a:t>
            </a:r>
          </a:p>
          <a:p>
            <a:pPr>
              <a:buFontTx/>
              <a:buNone/>
            </a:pPr>
            <a:r>
              <a:rPr lang="ru-RU" sz="1400" b="1"/>
              <a:t>Сказочное богатство Восточной Сибири</a:t>
            </a:r>
          </a:p>
          <a:p>
            <a:pPr>
              <a:buFontTx/>
              <a:buNone/>
            </a:pPr>
            <a:r>
              <a:rPr lang="ru-RU" sz="1400" b="1"/>
              <a:t>неисчерпаемо.</a:t>
            </a:r>
          </a:p>
          <a:p>
            <a:pPr>
              <a:buFontTx/>
              <a:buNone/>
            </a:pPr>
            <a:r>
              <a:rPr lang="ru-RU" sz="1400" b="1"/>
              <a:t>     В этой книге четыре раздела:</a:t>
            </a:r>
          </a:p>
          <a:p>
            <a:pPr>
              <a:buFontTx/>
              <a:buNone/>
            </a:pPr>
            <a:r>
              <a:rPr lang="ru-RU" sz="1400" b="1"/>
              <a:t>  Сказки Тункинской долины;</a:t>
            </a:r>
          </a:p>
          <a:p>
            <a:pPr>
              <a:buFontTx/>
              <a:buNone/>
            </a:pPr>
            <a:r>
              <a:rPr lang="ru-RU" sz="1400" b="1"/>
              <a:t>  Сказки Приленья;</a:t>
            </a:r>
          </a:p>
          <a:p>
            <a:pPr>
              <a:buFontTx/>
              <a:buNone/>
            </a:pPr>
            <a:r>
              <a:rPr lang="ru-RU" sz="1400" b="1"/>
              <a:t>  Сказки Забайкалья;</a:t>
            </a:r>
          </a:p>
          <a:p>
            <a:pPr>
              <a:buFontTx/>
              <a:buNone/>
            </a:pPr>
            <a:r>
              <a:rPr lang="ru-RU" sz="1400" b="1"/>
              <a:t>  Сказки Русского Устья.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12644" name="Picture 4" descr="Изображение 05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64138" y="1600200"/>
            <a:ext cx="30067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4000" b="1"/>
              <a:t>«Русские сказки Забайкалья»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Русские сказки Забайкалья:</a:t>
            </a:r>
          </a:p>
          <a:p>
            <a:pPr>
              <a:buFontTx/>
              <a:buNone/>
            </a:pPr>
            <a:r>
              <a:rPr lang="ru-RU" sz="1400" b="1"/>
              <a:t>  Р 89          Сборник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/сост.В.П.Зиновьева.-</a:t>
            </a:r>
          </a:p>
          <a:p>
            <a:pPr>
              <a:buFontTx/>
              <a:buNone/>
            </a:pPr>
            <a:r>
              <a:rPr lang="ru-RU" sz="1400" b="1"/>
              <a:t>                   Иркутск:Вост.-Сиб.кн.изд.,1989.-464с.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Забайкалье, в прошлом, - казачий край, и в</a:t>
            </a:r>
          </a:p>
          <a:p>
            <a:pPr>
              <a:buFontTx/>
              <a:buNone/>
            </a:pPr>
            <a:r>
              <a:rPr lang="ru-RU" sz="1400" b="1"/>
              <a:t>Сказках есть тому подтверждение. Сказки на-</a:t>
            </a:r>
          </a:p>
          <a:p>
            <a:pPr>
              <a:buFontTx/>
              <a:buNone/>
            </a:pPr>
            <a:r>
              <a:rPr lang="ru-RU" sz="1400" b="1"/>
              <a:t>Поминают о близости тайги: нередко герой – </a:t>
            </a:r>
          </a:p>
          <a:p>
            <a:pPr>
              <a:buFontTx/>
              <a:buNone/>
            </a:pPr>
            <a:r>
              <a:rPr lang="ru-RU" sz="1400" b="1"/>
              <a:t>Охотник, зверь – лесной- медведь, лось-соха-</a:t>
            </a:r>
          </a:p>
          <a:p>
            <a:pPr>
              <a:buFontTx/>
              <a:buNone/>
            </a:pPr>
            <a:r>
              <a:rPr lang="ru-RU" sz="1400" b="1"/>
              <a:t>Тый.</a:t>
            </a:r>
          </a:p>
          <a:p>
            <a:pPr>
              <a:buFontTx/>
              <a:buNone/>
            </a:pPr>
            <a:r>
              <a:rPr lang="ru-RU" sz="1400" b="1"/>
              <a:t>Сказки – один из старейших жанров фолькло-</a:t>
            </a:r>
          </a:p>
          <a:p>
            <a:pPr>
              <a:buFontTx/>
              <a:buNone/>
            </a:pPr>
            <a:r>
              <a:rPr lang="ru-RU" sz="1400" b="1"/>
              <a:t>Ра. Но они – не отзвуки седой старины, а без-</a:t>
            </a:r>
          </a:p>
          <a:p>
            <a:pPr>
              <a:buFontTx/>
              <a:buNone/>
            </a:pPr>
            <a:r>
              <a:rPr lang="ru-RU" sz="1400" b="1"/>
              <a:t>Брежный мир фантазии, остроумия. Сказка </a:t>
            </a:r>
          </a:p>
          <a:p>
            <a:pPr>
              <a:buFontTx/>
              <a:buNone/>
            </a:pPr>
            <a:r>
              <a:rPr lang="ru-RU" sz="1400" b="1"/>
              <a:t>Утверждает мир справедливых отношений.</a:t>
            </a:r>
          </a:p>
          <a:p>
            <a:pPr>
              <a:buFontTx/>
              <a:buNone/>
            </a:pPr>
            <a:r>
              <a:rPr lang="ru-RU" sz="1400" b="1"/>
              <a:t>Одна из основных идейных формул сказки –</a:t>
            </a:r>
          </a:p>
          <a:p>
            <a:pPr>
              <a:buFontTx/>
              <a:buNone/>
            </a:pPr>
            <a:r>
              <a:rPr lang="ru-RU" sz="1400" b="1"/>
              <a:t> «Что посеешь, то и пожнёшь».</a:t>
            </a:r>
          </a:p>
        </p:txBody>
      </p:sp>
      <p:pic>
        <p:nvPicPr>
          <p:cNvPr id="113668" name="Picture 4" descr="7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22838" y="1600200"/>
            <a:ext cx="34893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«Сибирские сказания»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648200" cy="48307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84.2(2Рос)        Сибирские сказания: Сборник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С 34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/сост.Е.И.Шастина.-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                   М.:Современник,1991.-461с.:ил.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1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В книгу вошли стихотворные произведения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малых эпических форм – сказания якутов,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манси, бурят, эвенов, хакасов.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Поэтические сказания, богатырские поэмы и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исторические песни всегда исполнялись устно.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По-бурятски ‚сказание’ – улигер.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Бурятское героическое сказание «Алтан Шагай»-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одно из самых популярных. Алтан Шагай и его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сын Албат Мэргэн одержимы идеей испытать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судьбу до конца, пройти свой земной путь с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честью, принести своему народу благоденствие.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Для этого стоит жить, стоит сражаться, стоит и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умирать – даже не однажды.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400" b="1"/>
              <a:t>                   </a:t>
            </a:r>
          </a:p>
        </p:txBody>
      </p:sp>
      <p:pic>
        <p:nvPicPr>
          <p:cNvPr id="114692" name="Picture 4" descr="Изображение 03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84750" y="1600200"/>
            <a:ext cx="3365500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algn="r"/>
            <a:r>
              <a:rPr lang="ru-RU" sz="4000" b="1"/>
              <a:t>Эвенки    </a:t>
            </a:r>
            <a:r>
              <a:rPr lang="ru-RU" sz="2000"/>
              <a:t>(Красноярский Край)</a:t>
            </a:r>
            <a:endParaRPr lang="ru-RU" sz="4000" b="1"/>
          </a:p>
        </p:txBody>
      </p:sp>
      <p:pic>
        <p:nvPicPr>
          <p:cNvPr id="40968" name="Picture 8" descr="сиб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1219200"/>
            <a:ext cx="3976688" cy="4953000"/>
          </a:xfrm>
          <a:noFill/>
          <a:ln/>
        </p:spPr>
      </p:pic>
      <p:pic>
        <p:nvPicPr>
          <p:cNvPr id="40970" name="Picture 10" descr="эвенки-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00600" y="990600"/>
            <a:ext cx="3733800" cy="2795588"/>
          </a:xfrm>
          <a:noFill/>
          <a:ln/>
        </p:spPr>
      </p:pic>
      <p:pic>
        <p:nvPicPr>
          <p:cNvPr id="40971" name="Picture 11" descr="эвены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76800" y="3938588"/>
            <a:ext cx="3810000" cy="24622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/>
              <a:t>«Сказание о просторе»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4419600" cy="46021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Сказание о просторе: Сказки </a:t>
            </a:r>
          </a:p>
          <a:p>
            <a:pPr>
              <a:buFontTx/>
              <a:buNone/>
            </a:pPr>
            <a:r>
              <a:rPr lang="ru-RU" sz="1400" b="1"/>
              <a:t>  С 42          народов Бурятии, Горного Алтая,</a:t>
            </a:r>
          </a:p>
          <a:p>
            <a:pPr>
              <a:buFontTx/>
              <a:buNone/>
            </a:pPr>
            <a:r>
              <a:rPr lang="ru-RU" sz="1400" b="1"/>
              <a:t>                   Калмыкии, Тувы, Хакасии, Якутии и</a:t>
            </a:r>
          </a:p>
          <a:p>
            <a:pPr>
              <a:buFontTx/>
              <a:buNone/>
            </a:pPr>
            <a:r>
              <a:rPr lang="ru-RU" sz="1400" b="1"/>
              <a:t>                   малых народов Сибири – долган, то-</a:t>
            </a:r>
          </a:p>
          <a:p>
            <a:pPr>
              <a:buFontTx/>
              <a:buNone/>
            </a:pPr>
            <a:r>
              <a:rPr lang="ru-RU" sz="1400" b="1"/>
              <a:t>                   фаларов и шорцев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 сост.</a:t>
            </a:r>
          </a:p>
          <a:p>
            <a:pPr>
              <a:buFontTx/>
              <a:buNone/>
            </a:pPr>
            <a:r>
              <a:rPr lang="ru-RU" sz="1400" b="1"/>
              <a:t>                  Ч.М.Таксами.- Л.:Лениздат,1988.-383с.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Как утверждают бурятские сказки, богатство</a:t>
            </a:r>
          </a:p>
          <a:p>
            <a:pPr>
              <a:buFontTx/>
              <a:buNone/>
            </a:pPr>
            <a:r>
              <a:rPr lang="ru-RU" sz="1400" b="1"/>
              <a:t>человеку приносит труд, но ещё богаче делает</a:t>
            </a:r>
          </a:p>
          <a:p>
            <a:pPr>
              <a:buFontTx/>
              <a:buNone/>
            </a:pPr>
            <a:r>
              <a:rPr lang="ru-RU" sz="1400" b="1"/>
              <a:t>человека его ум, душевная щедрость, жизне-</a:t>
            </a:r>
          </a:p>
          <a:p>
            <a:pPr>
              <a:buFontTx/>
              <a:buNone/>
            </a:pPr>
            <a:r>
              <a:rPr lang="ru-RU" sz="1400" b="1"/>
              <a:t>любие, весёлая и озорная шутка.</a:t>
            </a:r>
          </a:p>
          <a:p>
            <a:pPr>
              <a:buFontTx/>
              <a:buNone/>
            </a:pPr>
            <a:r>
              <a:rPr lang="ru-RU" sz="1400" b="1"/>
              <a:t>     Алтайские сказки учат: «Хорошие дела не</a:t>
            </a:r>
          </a:p>
          <a:p>
            <a:pPr>
              <a:buFontTx/>
              <a:buNone/>
            </a:pPr>
            <a:r>
              <a:rPr lang="ru-RU" sz="1400" b="1"/>
              <a:t>забываются, добрые дела вечно в памяти».</a:t>
            </a:r>
          </a:p>
          <a:p>
            <a:pPr>
              <a:buFontTx/>
              <a:buNone/>
            </a:pPr>
            <a:r>
              <a:rPr lang="ru-RU" sz="1400" b="1"/>
              <a:t>     Якутская мудрость гласит: «Доброе сердце</a:t>
            </a:r>
          </a:p>
          <a:p>
            <a:pPr>
              <a:buFontTx/>
              <a:buNone/>
            </a:pPr>
            <a:r>
              <a:rPr lang="ru-RU" sz="1400" b="1"/>
              <a:t>да умелые руки – самое большое богатство».</a:t>
            </a:r>
          </a:p>
        </p:txBody>
      </p:sp>
      <p:pic>
        <p:nvPicPr>
          <p:cNvPr id="115716" name="Picture 4" descr="Изображение 06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95888" y="1600200"/>
            <a:ext cx="29432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4000" b="1"/>
              <a:t>«Сказки Дмитрия Асламова»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672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Сказки Дмитрия Асламова:</a:t>
            </a:r>
          </a:p>
          <a:p>
            <a:pPr>
              <a:buFontTx/>
              <a:buNone/>
            </a:pPr>
            <a:r>
              <a:rPr lang="ru-RU" sz="1400" b="1"/>
              <a:t>  С 42            Сборник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/сост.Е.И.Шас-</a:t>
            </a:r>
          </a:p>
          <a:p>
            <a:pPr>
              <a:buFontTx/>
              <a:buNone/>
            </a:pPr>
            <a:r>
              <a:rPr lang="ru-RU" sz="1400" b="1"/>
              <a:t>                    тина.- Иркутск:Вост.-Сиб.кн.изд.,</a:t>
            </a:r>
          </a:p>
          <a:p>
            <a:pPr>
              <a:buFontTx/>
              <a:buNone/>
            </a:pPr>
            <a:r>
              <a:rPr lang="ru-RU" sz="1400" b="1"/>
              <a:t>                   1991.- 256с.: 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Тункинский сказочник рассказывает сказ-</a:t>
            </a:r>
          </a:p>
          <a:p>
            <a:pPr>
              <a:buFontTx/>
              <a:buNone/>
            </a:pPr>
            <a:r>
              <a:rPr lang="ru-RU" sz="1400" b="1"/>
              <a:t>ки на диалекте Тункинской Долины, раполо-</a:t>
            </a:r>
          </a:p>
          <a:p>
            <a:pPr>
              <a:buFontTx/>
              <a:buNone/>
            </a:pPr>
            <a:r>
              <a:rPr lang="ru-RU" sz="1400" b="1"/>
              <a:t>женной в долине Иркута, где издавна жили</a:t>
            </a:r>
          </a:p>
          <a:p>
            <a:pPr>
              <a:buFontTx/>
              <a:buNone/>
            </a:pPr>
            <a:r>
              <a:rPr lang="ru-RU" sz="1400" b="1"/>
              <a:t>Буряты и русские.</a:t>
            </a:r>
          </a:p>
          <a:p>
            <a:pPr>
              <a:buFontTx/>
              <a:buNone/>
            </a:pPr>
            <a:r>
              <a:rPr lang="ru-RU" sz="1400" b="1"/>
              <a:t>Почти все его сказки снабжены эпиграфами.</a:t>
            </a:r>
          </a:p>
          <a:p>
            <a:pPr>
              <a:buFontTx/>
              <a:buNone/>
            </a:pPr>
            <a:r>
              <a:rPr lang="ru-RU" sz="1400" b="1"/>
              <a:t>Вот один из них:</a:t>
            </a:r>
          </a:p>
          <a:p>
            <a:pPr>
              <a:buFontTx/>
              <a:buNone/>
            </a:pPr>
            <a:r>
              <a:rPr lang="ru-RU" sz="1400" b="1"/>
              <a:t>«Надоедница ета сказка – два раза её </a:t>
            </a:r>
          </a:p>
          <a:p>
            <a:pPr>
              <a:buFontTx/>
              <a:buNone/>
            </a:pPr>
            <a:r>
              <a:rPr lang="ru-RU" sz="1400" b="1"/>
              <a:t>Говоришь, а иначе нельзя. Красива она».         </a:t>
            </a:r>
          </a:p>
        </p:txBody>
      </p:sp>
      <p:pic>
        <p:nvPicPr>
          <p:cNvPr id="116740" name="Picture 4" descr="Изображение 03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32363" y="1600200"/>
            <a:ext cx="3468687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/>
              <a:t>«Сказки народов Сибири»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Сказки народов Сибири </a:t>
            </a:r>
            <a:endParaRPr lang="en-US" sz="1400" b="1"/>
          </a:p>
          <a:p>
            <a:pPr>
              <a:buFontTx/>
              <a:buNone/>
            </a:pPr>
            <a:r>
              <a:rPr lang="en-US" sz="1400" b="1"/>
              <a:t>  C 42            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/сост.Э.Падерина,</a:t>
            </a:r>
          </a:p>
          <a:p>
            <a:pPr>
              <a:buFontTx/>
              <a:buNone/>
            </a:pPr>
            <a:r>
              <a:rPr lang="ru-RU" sz="1400" b="1"/>
              <a:t>                     А.Плитченко.- Новосибирск:</a:t>
            </a:r>
          </a:p>
          <a:p>
            <a:pPr>
              <a:buFontTx/>
              <a:buNone/>
            </a:pPr>
            <a:r>
              <a:rPr lang="ru-RU" sz="1400" b="1"/>
              <a:t>                    Зап.-Сиб.кн.изд.,1984.-232с.:ил.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</a:t>
            </a:r>
            <a:r>
              <a:rPr lang="en-US" sz="1400" b="1"/>
              <a:t>  </a:t>
            </a:r>
            <a:r>
              <a:rPr lang="ru-RU" sz="1400" b="1"/>
              <a:t>14 народностей Сибири собрали в </a:t>
            </a:r>
          </a:p>
          <a:p>
            <a:pPr>
              <a:buFontTx/>
              <a:buNone/>
            </a:pPr>
            <a:r>
              <a:rPr lang="ru-RU" sz="1400" b="1"/>
              <a:t>книге свои сказки. Сказки бытовые,</a:t>
            </a:r>
          </a:p>
          <a:p>
            <a:pPr>
              <a:buFontTx/>
              <a:buNone/>
            </a:pPr>
            <a:r>
              <a:rPr lang="ru-RU" sz="1400" b="1"/>
              <a:t>волшебные, о животных переплетаются </a:t>
            </a:r>
          </a:p>
          <a:p>
            <a:pPr>
              <a:buFontTx/>
              <a:buNone/>
            </a:pPr>
            <a:r>
              <a:rPr lang="ru-RU" sz="1400" b="1"/>
              <a:t>между собой и, как ласковый ветерок,</a:t>
            </a:r>
          </a:p>
          <a:p>
            <a:pPr>
              <a:buFontTx/>
              <a:buNone/>
            </a:pPr>
            <a:r>
              <a:rPr lang="ru-RU" sz="1400" b="1"/>
              <a:t>переносят нас из тайги в степь, из яранги </a:t>
            </a:r>
          </a:p>
          <a:p>
            <a:pPr>
              <a:buFontTx/>
              <a:buNone/>
            </a:pPr>
            <a:r>
              <a:rPr lang="ru-RU" sz="1400" b="1"/>
              <a:t>к юрте и чуму.</a:t>
            </a:r>
          </a:p>
        </p:txBody>
      </p:sp>
      <p:pic>
        <p:nvPicPr>
          <p:cNvPr id="117764" name="Picture 4" descr="Изображение 06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651000"/>
            <a:ext cx="4038600" cy="44243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4000" b="1"/>
              <a:t>«Сказки </a:t>
            </a:r>
            <a:r>
              <a:rPr lang="ru-RU" sz="3200" b="1"/>
              <a:t>и</a:t>
            </a:r>
            <a:r>
              <a:rPr lang="ru-RU" sz="4000" b="1"/>
              <a:t> </a:t>
            </a:r>
            <a:r>
              <a:rPr lang="ru-RU" sz="2800" b="1"/>
              <a:t>сказочники </a:t>
            </a:r>
            <a:r>
              <a:rPr lang="ru-RU" sz="4000" b="1"/>
              <a:t>Лены-реки»</a:t>
            </a:r>
            <a:r>
              <a:rPr lang="ru-RU" sz="3200" b="1"/>
              <a:t> 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67200" cy="4724400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  Шастина Е.И.</a:t>
            </a:r>
          </a:p>
          <a:p>
            <a:pPr>
              <a:buFontTx/>
              <a:buNone/>
            </a:pPr>
            <a:r>
              <a:rPr lang="ru-RU" sz="1400" b="1"/>
              <a:t>  Ш 27              Сказки Ленских берегов.</a:t>
            </a:r>
          </a:p>
          <a:p>
            <a:pPr>
              <a:buFontTx/>
              <a:buNone/>
            </a:pPr>
            <a:r>
              <a:rPr lang="ru-RU" sz="1400" b="1"/>
              <a:t>      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 /Е.И.Шастина.- Иркутск:</a:t>
            </a:r>
          </a:p>
          <a:p>
            <a:pPr>
              <a:buFontTx/>
              <a:buNone/>
            </a:pPr>
            <a:r>
              <a:rPr lang="ru-RU" sz="1400" b="1"/>
              <a:t>                    Вост.-Сиб.кн.изд.,1971.-166с.:ил.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       Более четырёхсот лет прошло с тех </a:t>
            </a:r>
          </a:p>
          <a:p>
            <a:pPr>
              <a:buFontTx/>
              <a:buNone/>
            </a:pPr>
            <a:r>
              <a:rPr lang="ru-RU" sz="1400" b="1"/>
              <a:t>пор, как в суровые приленские земли</a:t>
            </a:r>
          </a:p>
          <a:p>
            <a:pPr>
              <a:buFontTx/>
              <a:buNone/>
            </a:pPr>
            <a:r>
              <a:rPr lang="ru-RU" sz="1400" b="1"/>
              <a:t>пришли «охочие хлебопашцы» да «воль-</a:t>
            </a:r>
          </a:p>
          <a:p>
            <a:pPr>
              <a:buFontTx/>
              <a:buNone/>
            </a:pPr>
            <a:r>
              <a:rPr lang="ru-RU" sz="1400" b="1"/>
              <a:t>ные гулящие люди».</a:t>
            </a:r>
          </a:p>
          <a:p>
            <a:pPr>
              <a:buFontTx/>
              <a:buNone/>
            </a:pPr>
            <a:r>
              <a:rPr lang="ru-RU" sz="1400" b="1"/>
              <a:t>И из того далёкого прошлого входят в</a:t>
            </a:r>
          </a:p>
          <a:p>
            <a:pPr>
              <a:buFontTx/>
              <a:buNone/>
            </a:pPr>
            <a:r>
              <a:rPr lang="ru-RU" sz="1400" b="1"/>
              <a:t>волшебные сказки персонажи и мотивы,</a:t>
            </a:r>
          </a:p>
          <a:p>
            <a:pPr>
              <a:buFontTx/>
              <a:buNone/>
            </a:pPr>
            <a:r>
              <a:rPr lang="ru-RU" sz="1400" b="1"/>
              <a:t>связывающие традиции с сегодняшним </a:t>
            </a:r>
          </a:p>
          <a:p>
            <a:pPr>
              <a:buFontTx/>
              <a:buNone/>
            </a:pPr>
            <a:r>
              <a:rPr lang="ru-RU" sz="1400" b="1"/>
              <a:t>днём. В сказках есть не только фантасти-</a:t>
            </a:r>
          </a:p>
          <a:p>
            <a:pPr>
              <a:buFontTx/>
              <a:buNone/>
            </a:pPr>
            <a:r>
              <a:rPr lang="ru-RU" sz="1400" b="1"/>
              <a:t>ческие герои. В них живут и обыкновенные</a:t>
            </a:r>
          </a:p>
          <a:p>
            <a:pPr>
              <a:buFontTx/>
              <a:buNone/>
            </a:pPr>
            <a:r>
              <a:rPr lang="ru-RU" sz="1400" b="1"/>
              <a:t>люди. </a:t>
            </a:r>
          </a:p>
          <a:p>
            <a:pPr>
              <a:buFontTx/>
              <a:buNone/>
            </a:pPr>
            <a:r>
              <a:rPr lang="ru-RU" sz="1400" b="1"/>
              <a:t>Сказка – творчество народное. Её создавал </a:t>
            </a:r>
          </a:p>
          <a:p>
            <a:pPr>
              <a:buFontTx/>
              <a:buNone/>
            </a:pPr>
            <a:r>
              <a:rPr lang="ru-RU" sz="1400" b="1"/>
              <a:t>не один человек, не только сказочник, но и</a:t>
            </a:r>
          </a:p>
          <a:p>
            <a:pPr>
              <a:buFontTx/>
              <a:buNone/>
            </a:pPr>
            <a:r>
              <a:rPr lang="ru-RU" sz="1400" b="1"/>
              <a:t>слушатель.</a:t>
            </a:r>
          </a:p>
          <a:p>
            <a:pPr>
              <a:buFontTx/>
              <a:buNone/>
            </a:pPr>
            <a:endParaRPr lang="ru-RU" sz="1400" b="1"/>
          </a:p>
        </p:txBody>
      </p:sp>
      <p:pic>
        <p:nvPicPr>
          <p:cNvPr id="118788" name="Picture 4" descr="7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202238" y="1600200"/>
            <a:ext cx="29305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4000" b="1"/>
              <a:t>«Сказки </a:t>
            </a:r>
            <a:r>
              <a:rPr lang="ru-RU" sz="2800" b="1"/>
              <a:t>и сказочники </a:t>
            </a:r>
            <a:r>
              <a:rPr lang="ru-RU" sz="4000" b="1"/>
              <a:t>Тофаларии»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267200" cy="4830763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b="1"/>
              <a:t>84.2(2Рос)         Шерхунаев Р.А.</a:t>
            </a:r>
          </a:p>
          <a:p>
            <a:pPr>
              <a:buFontTx/>
              <a:buNone/>
            </a:pPr>
            <a:r>
              <a:rPr lang="ru-RU" sz="1400" b="1"/>
              <a:t>  Ш 49           Сказки и сказочники Тофаларии</a:t>
            </a:r>
          </a:p>
          <a:p>
            <a:pPr>
              <a:buFontTx/>
              <a:buNone/>
            </a:pPr>
            <a:r>
              <a:rPr lang="ru-RU" sz="1400" b="1"/>
              <a:t>                     </a:t>
            </a:r>
            <a:r>
              <a:rPr lang="en-US" sz="1400" b="1"/>
              <a:t>[</a:t>
            </a:r>
            <a:r>
              <a:rPr lang="ru-RU" sz="1400" b="1"/>
              <a:t>Текст</a:t>
            </a:r>
            <a:r>
              <a:rPr lang="en-US" sz="1400" b="1"/>
              <a:t>]</a:t>
            </a:r>
            <a:r>
              <a:rPr lang="ru-RU" sz="1400" b="1"/>
              <a:t>.-Кызыл:Тувинское кн.изд.,</a:t>
            </a:r>
          </a:p>
          <a:p>
            <a:pPr>
              <a:buFontTx/>
              <a:buNone/>
            </a:pPr>
            <a:r>
              <a:rPr lang="ru-RU" sz="1400" b="1"/>
              <a:t>                     175.- 239с.: ил.</a:t>
            </a:r>
          </a:p>
          <a:p>
            <a:pPr>
              <a:buFontTx/>
              <a:buNone/>
            </a:pPr>
            <a:r>
              <a:rPr lang="ru-RU" sz="1400" b="1"/>
              <a:t>      «Чум обогревается теплом очага,</a:t>
            </a:r>
          </a:p>
          <a:p>
            <a:pPr>
              <a:buFontTx/>
              <a:buNone/>
            </a:pPr>
            <a:r>
              <a:rPr lang="ru-RU" sz="1400" b="1"/>
              <a:t>      а душа человека – песней и сказкой» -</a:t>
            </a:r>
          </a:p>
          <a:p>
            <a:pPr>
              <a:buFontTx/>
              <a:buNone/>
            </a:pPr>
            <a:r>
              <a:rPr lang="ru-RU" sz="1400" b="1"/>
              <a:t>старинная тофаларская пословица.</a:t>
            </a:r>
          </a:p>
          <a:p>
            <a:pPr>
              <a:buFontTx/>
              <a:buNone/>
            </a:pPr>
            <a:r>
              <a:rPr lang="ru-RU" sz="1400" b="1"/>
              <a:t>У тофаларов песня – любимый жанр народ-</a:t>
            </a:r>
          </a:p>
          <a:p>
            <a:pPr>
              <a:buFontTx/>
              <a:buNone/>
            </a:pPr>
            <a:r>
              <a:rPr lang="ru-RU" sz="1400" b="1"/>
              <a:t>ной поэзии. Поют все – мужчины и женщины,</a:t>
            </a:r>
          </a:p>
          <a:p>
            <a:pPr>
              <a:buFontTx/>
              <a:buNone/>
            </a:pPr>
            <a:r>
              <a:rPr lang="ru-RU" sz="1400" b="1"/>
              <a:t>старики и молодые, хором и соло. У тофов </a:t>
            </a:r>
          </a:p>
          <a:p>
            <a:pPr>
              <a:buFontTx/>
              <a:buNone/>
            </a:pPr>
            <a:r>
              <a:rPr lang="ru-RU" sz="1400" b="1"/>
              <a:t>на свадьбе каждый должен спеть свои луч-</a:t>
            </a:r>
          </a:p>
          <a:p>
            <a:pPr>
              <a:buFontTx/>
              <a:buNone/>
            </a:pPr>
            <a:r>
              <a:rPr lang="ru-RU" sz="1400" b="1"/>
              <a:t>шие песни, подарить молодым тепло своих</a:t>
            </a:r>
          </a:p>
          <a:p>
            <a:pPr>
              <a:buFontTx/>
              <a:buNone/>
            </a:pPr>
            <a:r>
              <a:rPr lang="ru-RU" sz="1400" b="1"/>
              <a:t>сердец.</a:t>
            </a:r>
          </a:p>
          <a:p>
            <a:pPr>
              <a:buFontTx/>
              <a:buNone/>
            </a:pPr>
            <a:r>
              <a:rPr lang="ru-RU" sz="1400" b="1"/>
              <a:t>    «Без крыльев птица не летает,  без песен народ не живёт» -  пословица тофов.</a:t>
            </a:r>
          </a:p>
          <a:p>
            <a:pPr>
              <a:buFontTx/>
              <a:buNone/>
            </a:pPr>
            <a:endParaRPr lang="ru-RU" sz="1400" b="1"/>
          </a:p>
          <a:p>
            <a:pPr>
              <a:buFontTx/>
              <a:buNone/>
            </a:pPr>
            <a:r>
              <a:rPr lang="ru-RU" sz="1400" b="1"/>
              <a:t>  «Тайгу не зная – заблудишься,</a:t>
            </a:r>
          </a:p>
          <a:p>
            <a:pPr>
              <a:buFontTx/>
              <a:buNone/>
            </a:pPr>
            <a:r>
              <a:rPr lang="ru-RU" sz="1400" b="1"/>
              <a:t>    прошлого не зная – споткнёшься».</a:t>
            </a:r>
          </a:p>
        </p:txBody>
      </p:sp>
      <p:pic>
        <p:nvPicPr>
          <p:cNvPr id="119812" name="Picture 4" descr="Изображение 04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14888" y="1600200"/>
            <a:ext cx="370522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0009-008-Vsemirnoe-nasledie-Rossi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3429000"/>
            <a:ext cx="7620000" cy="3276600"/>
          </a:xfrm>
        </p:spPr>
        <p:txBody>
          <a:bodyPr/>
          <a:lstStyle/>
          <a:p>
            <a:r>
              <a:rPr lang="ru-RU" sz="2800" b="1"/>
              <a:t>Тайге шуметь, Байкалу берег мыть, </a:t>
            </a:r>
            <a:r>
              <a:rPr lang="ru-RU" b="1"/>
              <a:t/>
            </a:r>
            <a:br>
              <a:rPr lang="ru-RU" b="1"/>
            </a:br>
            <a:r>
              <a:rPr lang="ru-RU" sz="2800" b="1"/>
              <a:t>Струиться солнцу в голубую вечность,</a:t>
            </a:r>
            <a:br>
              <a:rPr lang="ru-RU" sz="2800" b="1"/>
            </a:br>
            <a:r>
              <a:rPr lang="ru-RU" sz="2800" b="1"/>
              <a:t>А маленьким читателям прочесть</a:t>
            </a:r>
            <a:br>
              <a:rPr lang="ru-RU" sz="2800" b="1"/>
            </a:br>
            <a:r>
              <a:rPr lang="ru-RU" sz="2800" b="1"/>
              <a:t>Байкальских сказок ожерелье…</a:t>
            </a:r>
            <a:br>
              <a:rPr lang="ru-RU" sz="2800" b="1"/>
            </a:br>
            <a:r>
              <a:rPr lang="ru-RU" sz="2800" b="1"/>
              <a:t/>
            </a:r>
            <a:br>
              <a:rPr lang="ru-RU" sz="2800" b="1"/>
            </a:b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7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ru-RU" sz="4000" b="1"/>
              <a:t>Долганы   </a:t>
            </a:r>
            <a:r>
              <a:rPr lang="ru-RU" sz="2000"/>
              <a:t>(Красноярский Край)</a:t>
            </a:r>
            <a:endParaRPr lang="ru-RU" sz="4000" b="1"/>
          </a:p>
        </p:txBody>
      </p:sp>
      <p:pic>
        <p:nvPicPr>
          <p:cNvPr id="43021" name="Picture 13" descr="долганы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9600" y="1600200"/>
            <a:ext cx="3548063" cy="4572000"/>
          </a:xfrm>
          <a:noFill/>
          <a:ln/>
        </p:spPr>
      </p:pic>
      <p:pic>
        <p:nvPicPr>
          <p:cNvPr id="43022" name="Picture 14" descr="долганы-оленеводы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48200" y="1066800"/>
            <a:ext cx="4495800" cy="2719388"/>
          </a:xfrm>
          <a:noFill/>
          <a:ln/>
        </p:spPr>
      </p:pic>
      <p:pic>
        <p:nvPicPr>
          <p:cNvPr id="43023" name="Picture 15" descr="долганы-корен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648200" y="3938588"/>
            <a:ext cx="4495800" cy="27670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90" name="Picture 10" descr="нганасаны-3"/>
          <p:cNvPicPr>
            <a:picLocks noChangeAspect="1" noChangeArrowheads="1"/>
          </p:cNvPicPr>
          <p:nvPr>
            <p:ph sz="quarter" idx="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0" y="3938588"/>
            <a:ext cx="3200400" cy="2919412"/>
          </a:xfrm>
          <a:noFill/>
          <a:ln/>
        </p:spPr>
      </p:pic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4000" b="1"/>
              <a:t>Нганасаны</a:t>
            </a:r>
          </a:p>
        </p:txBody>
      </p:sp>
      <p:pic>
        <p:nvPicPr>
          <p:cNvPr id="46088" name="Picture 8" descr="нганасаны-6"/>
          <p:cNvPicPr>
            <a:picLocks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28600" y="1219200"/>
            <a:ext cx="3757613" cy="5105400"/>
          </a:xfrm>
          <a:noFill/>
          <a:ln/>
        </p:spPr>
      </p:pic>
      <p:pic>
        <p:nvPicPr>
          <p:cNvPr id="46089" name="Picture 9" descr="нганасаны-4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810000" y="3810000"/>
            <a:ext cx="3429000" cy="3048000"/>
          </a:xfrm>
          <a:noFill/>
          <a:ln/>
        </p:spPr>
      </p:pic>
      <p:pic>
        <p:nvPicPr>
          <p:cNvPr id="46091" name="Picture 11" descr="нганасаны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3600" y="0"/>
            <a:ext cx="32004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algn="r"/>
            <a:r>
              <a:rPr lang="ru-RU" sz="4000" b="1"/>
              <a:t>Кеты             </a:t>
            </a:r>
            <a:r>
              <a:rPr lang="ru-RU" sz="1800"/>
              <a:t>(Эвенкия)</a:t>
            </a:r>
            <a:endParaRPr lang="en-US" sz="4000" b="1"/>
          </a:p>
        </p:txBody>
      </p:sp>
      <p:pic>
        <p:nvPicPr>
          <p:cNvPr id="48136" name="Picture 8" descr="kety"/>
          <p:cNvPicPr>
            <a:picLocks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1447800"/>
            <a:ext cx="3405188" cy="4876800"/>
          </a:xfrm>
          <a:noFill/>
          <a:ln/>
        </p:spPr>
      </p:pic>
      <p:pic>
        <p:nvPicPr>
          <p:cNvPr id="48137" name="Picture 9" descr="кеты-1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00600" y="914400"/>
            <a:ext cx="3962400" cy="2871788"/>
          </a:xfrm>
          <a:noFill/>
          <a:ln/>
        </p:spPr>
      </p:pic>
      <p:pic>
        <p:nvPicPr>
          <p:cNvPr id="48138" name="Picture 10" descr="кеты-3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00600" y="3938588"/>
            <a:ext cx="4038600" cy="27670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1329</TotalTime>
  <Words>3385</Words>
  <Application>Microsoft Office PowerPoint</Application>
  <PresentationFormat>Экран (4:3)</PresentationFormat>
  <Paragraphs>548</Paragraphs>
  <Slides>65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8" baseType="lpstr">
      <vt:lpstr>Arial</vt:lpstr>
      <vt:lpstr>Arial Black</vt:lpstr>
      <vt:lpstr>Оформление по умолчанию</vt:lpstr>
      <vt:lpstr>Муниципальное общеобразовательное учреждение Гимназия № 1                                                                                                   Внеклассное чтение                                                             в 3-ем классе  Библиотечный урок:  этнографическое путешествие    «Кто живёт вокруг Байкала?»</vt:lpstr>
      <vt:lpstr>Слайд 2</vt:lpstr>
      <vt:lpstr>Россия</vt:lpstr>
      <vt:lpstr>Восточная Сибирь</vt:lpstr>
      <vt:lpstr> Энцы     (Красноярский Край)</vt:lpstr>
      <vt:lpstr>Эвенки    (Красноярский Край)</vt:lpstr>
      <vt:lpstr>Долганы   (Красноярский Край)</vt:lpstr>
      <vt:lpstr>Нганасаны</vt:lpstr>
      <vt:lpstr>Кеты             (Эвенкия)</vt:lpstr>
      <vt:lpstr>Селькупы        (Эвенкия)</vt:lpstr>
      <vt:lpstr>Хакасия - хакасы (Восточная Сибирь)</vt:lpstr>
      <vt:lpstr>Тыва - тувинцы</vt:lpstr>
      <vt:lpstr>Юкагиры     (Саха – Якутия)</vt:lpstr>
      <vt:lpstr>Эвены       (Саха – Якутия)</vt:lpstr>
      <vt:lpstr>Якуты       (Саха – Якутия)</vt:lpstr>
      <vt:lpstr>Слайд 16</vt:lpstr>
      <vt:lpstr>Иркутская область</vt:lpstr>
      <vt:lpstr>Бабр</vt:lpstr>
      <vt:lpstr>Эвенки      (Иркутская обл.)</vt:lpstr>
      <vt:lpstr>Тофалария – тофы (Иркутская обл.)</vt:lpstr>
      <vt:lpstr>Слайд 21</vt:lpstr>
      <vt:lpstr>Буряты</vt:lpstr>
      <vt:lpstr>Сагаалган</vt:lpstr>
      <vt:lpstr>СУРХАРБАН</vt:lpstr>
      <vt:lpstr>СУРХАРБАН</vt:lpstr>
      <vt:lpstr>Слайд 26</vt:lpstr>
      <vt:lpstr>«ГЭСЭР» -  бурятский героический эпос </vt:lpstr>
      <vt:lpstr>ЮРТА – жилище бурят</vt:lpstr>
      <vt:lpstr>ЮРТА</vt:lpstr>
      <vt:lpstr>Слайд 30</vt:lpstr>
      <vt:lpstr>Слайд 31</vt:lpstr>
      <vt:lpstr>Василий Стародумов (1908 – 1996)</vt:lpstr>
      <vt:lpstr> «Ангарские         «Омулёвая      бусы»                   бочка»</vt:lpstr>
      <vt:lpstr>Легенды и сказки</vt:lpstr>
      <vt:lpstr>Слайд 35</vt:lpstr>
      <vt:lpstr>Книги для детей 10 – 12 лет</vt:lpstr>
      <vt:lpstr>«Храбрый козлёнок Бабана»</vt:lpstr>
      <vt:lpstr>«Байкала-озера сказки»</vt:lpstr>
      <vt:lpstr>«Байкала-озера сказки»</vt:lpstr>
      <vt:lpstr>«Ворон Кутха»</vt:lpstr>
      <vt:lpstr>«Девица Хонхинур»</vt:lpstr>
      <vt:lpstr>«Кто самый сильный?»</vt:lpstr>
      <vt:lpstr>« Сказки народов Сибири»</vt:lpstr>
      <vt:lpstr>«Сын Могучего Ерынсея»</vt:lpstr>
      <vt:lpstr>«Сказки»</vt:lpstr>
      <vt:lpstr>«Хвастун, который хотел быть самым хитрым»</vt:lpstr>
      <vt:lpstr>«Три молодца, три мудреца»</vt:lpstr>
      <vt:lpstr>Книги для детей 13 – 14 лет</vt:lpstr>
      <vt:lpstr>«Анталогия фольклора народностей Сибири, Севера и Дальнего Востока»</vt:lpstr>
      <vt:lpstr>«Бокту-Кириш и Бора-Шээлей»</vt:lpstr>
      <vt:lpstr>«Бурятские народные сказки»</vt:lpstr>
      <vt:lpstr>«Вещее Волшебное слово»</vt:lpstr>
      <vt:lpstr>«Сибирские сказы»</vt:lpstr>
      <vt:lpstr>«Гэсэр»</vt:lpstr>
      <vt:lpstr>«Не на небе – на земле»</vt:lpstr>
      <vt:lpstr>«Небесная дева Лебедь»</vt:lpstr>
      <vt:lpstr>«Русские сказки Восточной Сибири»</vt:lpstr>
      <vt:lpstr>«Русские сказки Забайкалья»</vt:lpstr>
      <vt:lpstr>«Сибирские сказания»</vt:lpstr>
      <vt:lpstr>«Сказание о просторе»</vt:lpstr>
      <vt:lpstr>«Сказки Дмитрия Асламова»</vt:lpstr>
      <vt:lpstr>«Сказки народов Сибири»</vt:lpstr>
      <vt:lpstr>«Сказки и сказочники Лены-реки» </vt:lpstr>
      <vt:lpstr>«Сказки и сказочники Тофаларии»</vt:lpstr>
      <vt:lpstr>Тайге шуметь, Байкалу берег мыть,  Струиться солнцу в голубую вечность, А маленьким читателям прочесть Байкальских сказок ожерелье…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Дарёна</cp:lastModifiedBy>
  <cp:revision>128</cp:revision>
  <cp:lastPrinted>1601-01-01T00:00:00Z</cp:lastPrinted>
  <dcterms:created xsi:type="dcterms:W3CDTF">2011-10-29T15:23:59Z</dcterms:created>
  <dcterms:modified xsi:type="dcterms:W3CDTF">2012-08-09T09:15:52Z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