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63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69" autoAdjust="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BC691-7C33-4151-BDF1-B96633407161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C4FD5-8F31-490A-BD98-1576B6358F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C4FD5-8F31-490A-BD98-1576B6358F7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344D444-0007-498A-8E42-42797B852153}" type="datetime1">
              <a:rPr lang="ru-RU" smtClean="0"/>
              <a:t>28.01.2012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AF5DC-88A3-4AB5-BB18-AB9EA9EE614C}" type="datetime1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C6F7-20BB-4392-825A-2CC6DCFA7131}" type="datetime1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3E9F9A2-7D48-44DC-9DAE-B2352D05FD0C}" type="datetime1">
              <a:rPr lang="ru-RU" smtClean="0"/>
              <a:t>28.01.2012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1B29DAA-131C-4664-83D2-2395E79337FA}" type="datetime1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CF9C-A2FC-440A-ACC9-9AAC258C0B2C}" type="datetime1">
              <a:rPr lang="ru-RU" smtClean="0"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2E25-ACD7-49FB-A360-8F3ADC85A8C6}" type="datetime1">
              <a:rPr lang="ru-RU" smtClean="0"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6FD0A5-98A0-4441-B34E-CDD93929B11F}" type="datetime1">
              <a:rPr lang="ru-RU" smtClean="0"/>
              <a:t>28.01.2012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B70D-845C-4D79-80DE-0FD7D02AF573}" type="datetime1">
              <a:rPr lang="ru-RU" smtClean="0"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03F076-2C67-44D8-964B-046C3A950035}" type="datetime1">
              <a:rPr lang="ru-RU" smtClean="0"/>
              <a:t>28.01.2012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C87364-8900-405A-8365-921AFF54A47A}" type="datetime1">
              <a:rPr lang="ru-RU" smtClean="0"/>
              <a:t>28.01.2012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70D2859-F0A9-4805-B120-7369C1BE5912}" type="datetime1">
              <a:rPr lang="ru-RU" smtClean="0"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Качур Елена Андреевна 101-679-792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E74B745-B8CE-4073-B1B2-7ECA61969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 thruBlk="1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1.2.docx" TargetMode="External"/><Relationship Id="rId7" Type="http://schemas.openxmlformats.org/officeDocument/2006/relationships/image" Target="../media/image2.jpeg"/><Relationship Id="rId2" Type="http://schemas.openxmlformats.org/officeDocument/2006/relationships/hyperlink" Target="1.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1.5.docx" TargetMode="External"/><Relationship Id="rId5" Type="http://schemas.openxmlformats.org/officeDocument/2006/relationships/hyperlink" Target="1.4.docx" TargetMode="External"/><Relationship Id="rId4" Type="http://schemas.openxmlformats.org/officeDocument/2006/relationships/hyperlink" Target="1.3.doc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2.2.docx" TargetMode="External"/><Relationship Id="rId7" Type="http://schemas.openxmlformats.org/officeDocument/2006/relationships/image" Target="../media/image4.jpeg"/><Relationship Id="rId2" Type="http://schemas.openxmlformats.org/officeDocument/2006/relationships/hyperlink" Target="2.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2.5.docx" TargetMode="External"/><Relationship Id="rId5" Type="http://schemas.openxmlformats.org/officeDocument/2006/relationships/hyperlink" Target="2.4.docx" TargetMode="External"/><Relationship Id="rId10" Type="http://schemas.openxmlformats.org/officeDocument/2006/relationships/image" Target="../media/image7.png"/><Relationship Id="rId4" Type="http://schemas.openxmlformats.org/officeDocument/2006/relationships/hyperlink" Target="2.3.docx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3.2.docx" TargetMode="External"/><Relationship Id="rId7" Type="http://schemas.openxmlformats.org/officeDocument/2006/relationships/image" Target="../media/image8.png"/><Relationship Id="rId2" Type="http://schemas.openxmlformats.org/officeDocument/2006/relationships/hyperlink" Target="3.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3.5.docx" TargetMode="External"/><Relationship Id="rId5" Type="http://schemas.openxmlformats.org/officeDocument/2006/relationships/hyperlink" Target="3.4.docx" TargetMode="External"/><Relationship Id="rId4" Type="http://schemas.openxmlformats.org/officeDocument/2006/relationships/hyperlink" Target="3.3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4.2.docx" TargetMode="External"/><Relationship Id="rId7" Type="http://schemas.openxmlformats.org/officeDocument/2006/relationships/image" Target="../media/image10.png"/><Relationship Id="rId2" Type="http://schemas.openxmlformats.org/officeDocument/2006/relationships/hyperlink" Target="4.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4.5.docx" TargetMode="External"/><Relationship Id="rId5" Type="http://schemas.openxmlformats.org/officeDocument/2006/relationships/hyperlink" Target="4.4.docx" TargetMode="External"/><Relationship Id="rId4" Type="http://schemas.openxmlformats.org/officeDocument/2006/relationships/hyperlink" Target="4.3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5.2.docx" TargetMode="External"/><Relationship Id="rId7" Type="http://schemas.openxmlformats.org/officeDocument/2006/relationships/image" Target="../media/image11.png"/><Relationship Id="rId2" Type="http://schemas.openxmlformats.org/officeDocument/2006/relationships/hyperlink" Target="5.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5.5.docx" TargetMode="External"/><Relationship Id="rId5" Type="http://schemas.openxmlformats.org/officeDocument/2006/relationships/hyperlink" Target="5.4.docx" TargetMode="External"/><Relationship Id="rId4" Type="http://schemas.openxmlformats.org/officeDocument/2006/relationships/hyperlink" Target="5.3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428604"/>
            <a:ext cx="6172200" cy="1894362"/>
          </a:xfrm>
        </p:spPr>
        <p:txBody>
          <a:bodyPr/>
          <a:lstStyle/>
          <a:p>
            <a:pPr algn="ctr"/>
            <a:r>
              <a:rPr lang="ru-RU" sz="3600" dirty="0" smtClean="0"/>
              <a:t>Тема урока: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143116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Применение производной.</a:t>
            </a:r>
            <a:endParaRPr lang="ru-RU" sz="24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971800" y="4643446"/>
            <a:ext cx="6172200" cy="1371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Качур Елена Андреевна 101-679-792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6886596" cy="3698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Карточка №1.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94692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Задание 1.</a:t>
            </a:r>
          </a:p>
          <a:p>
            <a:r>
              <a:rPr lang="ru-RU" sz="1600" dirty="0"/>
              <a:t>На рисунке изображены график функции </a:t>
            </a:r>
            <a:r>
              <a:rPr lang="en-US" sz="1600" dirty="0"/>
              <a:t>y</a:t>
            </a:r>
            <a:r>
              <a:rPr lang="ru-RU" sz="1600" dirty="0"/>
              <a:t>=</a:t>
            </a:r>
            <a:r>
              <a:rPr lang="en-US" sz="1600" dirty="0"/>
              <a:t>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и касательная к нему в точке с абсциссой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/>
              <a:t>. Найдите значение производной функции </a:t>
            </a:r>
            <a:r>
              <a:rPr lang="en-US" sz="1600" dirty="0" smtClean="0"/>
              <a:t>y= 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в точке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 smtClean="0"/>
              <a:t>. </a:t>
            </a:r>
          </a:p>
          <a:p>
            <a:r>
              <a:rPr lang="ru-RU" sz="1600" dirty="0" smtClean="0">
                <a:hlinkClick r:id="rId2" action="ppaction://hlinkfile"/>
              </a:rPr>
              <a:t>Решение.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1,4</a:t>
            </a:r>
          </a:p>
          <a:p>
            <a:r>
              <a:rPr lang="ru-RU" sz="1600" b="1" dirty="0" smtClean="0"/>
              <a:t>Задание </a:t>
            </a:r>
            <a:r>
              <a:rPr lang="ru-RU" sz="1600" b="1" dirty="0"/>
              <a:t>2.</a:t>
            </a:r>
          </a:p>
          <a:p>
            <a:r>
              <a:rPr lang="ru-RU" sz="1600" dirty="0"/>
              <a:t>Найдите наибольшее значение функции </a:t>
            </a:r>
            <a:r>
              <a:rPr lang="en-US" sz="1600" dirty="0"/>
              <a:t>y</a:t>
            </a:r>
            <a:r>
              <a:rPr lang="ru-RU" sz="1600" dirty="0"/>
              <a:t>=</a:t>
            </a:r>
            <a:r>
              <a:rPr lang="en-US" sz="1600" dirty="0"/>
              <a:t>x</a:t>
            </a:r>
            <a:r>
              <a:rPr lang="ru-RU" sz="1600" baseline="30000" dirty="0"/>
              <a:t>3</a:t>
            </a:r>
            <a:r>
              <a:rPr lang="ru-RU" sz="1600" dirty="0"/>
              <a:t>+5</a:t>
            </a:r>
            <a:r>
              <a:rPr lang="en-US" sz="1600" dirty="0"/>
              <a:t>x</a:t>
            </a:r>
            <a:r>
              <a:rPr lang="ru-RU" sz="1600" baseline="30000" dirty="0"/>
              <a:t>2</a:t>
            </a:r>
            <a:r>
              <a:rPr lang="ru-RU" sz="1600" dirty="0"/>
              <a:t>-8</a:t>
            </a:r>
            <a:r>
              <a:rPr lang="en-US" sz="1600" dirty="0"/>
              <a:t>x</a:t>
            </a:r>
            <a:r>
              <a:rPr lang="ru-RU" sz="1600" dirty="0"/>
              <a:t>+1 на отрезке [-5; -2</a:t>
            </a:r>
            <a:r>
              <a:rPr lang="ru-RU" sz="1600" dirty="0" smtClean="0"/>
              <a:t>]. </a:t>
            </a:r>
            <a:r>
              <a:rPr lang="ru-RU" sz="1600" dirty="0" smtClean="0">
                <a:hlinkClick r:id="rId3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49</a:t>
            </a:r>
          </a:p>
          <a:p>
            <a:r>
              <a:rPr lang="ru-RU" sz="1600" b="1" dirty="0" smtClean="0"/>
              <a:t>Задание 3.</a:t>
            </a:r>
          </a:p>
          <a:p>
            <a:pPr lvl="0"/>
            <a:r>
              <a:rPr lang="ru-RU" sz="1600" dirty="0" smtClean="0"/>
              <a:t>Найдите угловой коэффициент касательной проведенной к графику функции </a:t>
            </a:r>
            <a:r>
              <a:rPr lang="en-US" sz="1600" dirty="0" smtClean="0"/>
              <a:t>y</a:t>
            </a:r>
            <a:r>
              <a:rPr lang="ru-RU" sz="1600" dirty="0" smtClean="0"/>
              <a:t>=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+3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-7, в точке с абсциссой х</a:t>
            </a:r>
            <a:r>
              <a:rPr lang="ru-RU" sz="1600" baseline="-25000" dirty="0" smtClean="0"/>
              <a:t>0</a:t>
            </a:r>
            <a:r>
              <a:rPr lang="ru-RU" sz="1600" dirty="0" smtClean="0"/>
              <a:t>=-2. </a:t>
            </a:r>
            <a:r>
              <a:rPr lang="ru-RU" sz="1600" dirty="0" smtClean="0">
                <a:hlinkClick r:id="rId4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0.</a:t>
            </a:r>
          </a:p>
          <a:p>
            <a:r>
              <a:rPr lang="ru-RU" sz="1600" b="1" dirty="0" smtClean="0"/>
              <a:t>Задание 4. </a:t>
            </a:r>
          </a:p>
          <a:p>
            <a:pPr lvl="0"/>
            <a:r>
              <a:rPr lang="ru-RU" sz="1600" dirty="0" smtClean="0"/>
              <a:t>Производная функции </a:t>
            </a:r>
            <a:r>
              <a:rPr lang="en-US" sz="1600" dirty="0" smtClean="0"/>
              <a:t>y=f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 в точке </a:t>
            </a:r>
            <a:r>
              <a:rPr lang="en-US" sz="1600" dirty="0" smtClean="0"/>
              <a:t>x</a:t>
            </a:r>
            <a:r>
              <a:rPr lang="ru-RU" sz="1600" baseline="-25000" dirty="0" smtClean="0"/>
              <a:t>0</a:t>
            </a:r>
            <a:r>
              <a:rPr lang="ru-RU" sz="1600" dirty="0" smtClean="0"/>
              <a:t>=-5 равна 1,5. Найдите ординату точки пересечения касательной к функции </a:t>
            </a:r>
            <a:r>
              <a:rPr lang="en-US" sz="1600" dirty="0" smtClean="0"/>
              <a:t>y=f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 в точке А(-5;2) и прямой х=4. </a:t>
            </a:r>
            <a:r>
              <a:rPr lang="ru-RU" sz="1600" dirty="0" smtClean="0">
                <a:hlinkClick r:id="rId5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15,5</a:t>
            </a:r>
          </a:p>
          <a:p>
            <a:r>
              <a:rPr lang="ru-RU" sz="1600" b="1" dirty="0" smtClean="0"/>
              <a:t>Задание 5.</a:t>
            </a:r>
          </a:p>
          <a:p>
            <a:pPr lvl="0"/>
            <a:r>
              <a:rPr lang="ru-RU" sz="1600" dirty="0" smtClean="0"/>
              <a:t>Исследуйте функцию </a:t>
            </a:r>
            <a:r>
              <a:rPr lang="en-US" sz="1600" dirty="0" smtClean="0"/>
              <a:t>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)=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-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-</a:t>
            </a:r>
            <a:r>
              <a:rPr lang="en-US" sz="1600" dirty="0" smtClean="0"/>
              <a:t>x</a:t>
            </a:r>
            <a:r>
              <a:rPr lang="ru-RU" sz="1600" dirty="0" smtClean="0"/>
              <a:t>+1 на возрастание и убывание.  В ответе укажите длину промежутка убывания.  </a:t>
            </a:r>
            <a:r>
              <a:rPr lang="ru-RU" sz="1600" dirty="0" smtClean="0">
                <a:hlinkClick r:id="rId6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</a:p>
          <a:p>
            <a:r>
              <a:rPr lang="ru-RU" sz="1600" b="1" dirty="0" smtClean="0"/>
              <a:t>Ответ к карточке: </a:t>
            </a:r>
            <a:r>
              <a:rPr lang="ru-RU" sz="1600" dirty="0" smtClean="0"/>
              <a:t>Эйлер</a:t>
            </a:r>
          </a:p>
          <a:p>
            <a:endParaRPr lang="ru-RU" dirty="0"/>
          </a:p>
        </p:txBody>
      </p:sp>
      <p:pic>
        <p:nvPicPr>
          <p:cNvPr id="1026" name="Picture 2" descr="C:\Users\P_o_n_o_m_a_r\Documents\Scanned Documents\Рисунок (30)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0EFF4"/>
              </a:clrFrom>
              <a:clrTo>
                <a:srgbClr val="F0EFF4">
                  <a:alpha val="0"/>
                </a:srgbClr>
              </a:clrTo>
            </a:clrChange>
          </a:blip>
          <a:srcRect l="10772" b="21951"/>
          <a:stretch>
            <a:fillRect/>
          </a:stretch>
        </p:blipFill>
        <p:spPr bwMode="auto">
          <a:xfrm>
            <a:off x="5500694" y="857232"/>
            <a:ext cx="2958649" cy="2286016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5786454"/>
            <a:ext cx="76200" cy="342900"/>
          </a:xfrm>
          <a:prstGeom prst="rect">
            <a:avLst/>
          </a:prstGeom>
          <a:noFill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6286520"/>
            <a:ext cx="76200" cy="34290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72000" y="6072206"/>
          <a:ext cx="3009900" cy="598297"/>
        </p:xfrm>
        <a:graphic>
          <a:graphicData uri="http://schemas.openxmlformats.org/drawingml/2006/table">
            <a:tbl>
              <a:tblPr/>
              <a:tblGrid>
                <a:gridCol w="429895"/>
                <a:gridCol w="429895"/>
                <a:gridCol w="430530"/>
                <a:gridCol w="429895"/>
                <a:gridCol w="429895"/>
                <a:gridCol w="430530"/>
                <a:gridCol w="429260"/>
              </a:tblGrid>
              <a:tr h="1619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-2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6886596" cy="3698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Карточка №2.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1582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Задание 1.</a:t>
            </a:r>
          </a:p>
          <a:p>
            <a:r>
              <a:rPr lang="ru-RU" sz="1600" dirty="0"/>
              <a:t>На рисунке изображен график функции </a:t>
            </a:r>
            <a:r>
              <a:rPr lang="en-US" sz="1600" dirty="0"/>
              <a:t>y</a:t>
            </a:r>
            <a:r>
              <a:rPr lang="ru-RU" sz="1600" dirty="0"/>
              <a:t>=</a:t>
            </a:r>
            <a:r>
              <a:rPr lang="en-US" sz="1600" dirty="0"/>
              <a:t>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и касательная к нему в точке с абсциссой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/>
              <a:t>. Найдите значение производной функции </a:t>
            </a:r>
            <a:r>
              <a:rPr lang="en-US" sz="1600" dirty="0" smtClean="0"/>
              <a:t>y=f(x</a:t>
            </a:r>
            <a:r>
              <a:rPr lang="en-US" sz="1600" dirty="0"/>
              <a:t>)</a:t>
            </a:r>
            <a:r>
              <a:rPr lang="ru-RU" sz="1600" dirty="0"/>
              <a:t> в точке </a:t>
            </a:r>
            <a:r>
              <a:rPr lang="en-US" sz="1600" dirty="0"/>
              <a:t>x</a:t>
            </a:r>
            <a:r>
              <a:rPr lang="en-US" sz="1600" baseline="-25000" dirty="0"/>
              <a:t>0</a:t>
            </a:r>
            <a:r>
              <a:rPr lang="en-US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smtClean="0">
                <a:hlinkClick r:id="rId2" action="ppaction://hlinkfile"/>
              </a:rPr>
              <a:t>Решение.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1,75</a:t>
            </a:r>
          </a:p>
          <a:p>
            <a:r>
              <a:rPr lang="ru-RU" sz="1600" b="1" dirty="0" smtClean="0"/>
              <a:t>Задание </a:t>
            </a:r>
            <a:r>
              <a:rPr lang="ru-RU" sz="1600" b="1" dirty="0"/>
              <a:t>2.</a:t>
            </a:r>
          </a:p>
          <a:p>
            <a:r>
              <a:rPr lang="ru-RU" sz="1600" dirty="0"/>
              <a:t>Найдите </a:t>
            </a:r>
            <a:r>
              <a:rPr lang="ru-RU" sz="1600" dirty="0" err="1" smtClean="0"/>
              <a:t>точк</a:t>
            </a:r>
            <a:r>
              <a:rPr lang="en-US" sz="1600" dirty="0" smtClean="0"/>
              <a:t>y</a:t>
            </a:r>
            <a:r>
              <a:rPr lang="ru-RU" sz="1600" dirty="0" smtClean="0"/>
              <a:t> </a:t>
            </a:r>
            <a:r>
              <a:rPr lang="ru-RU" sz="1600" dirty="0"/>
              <a:t>максимума функции </a:t>
            </a:r>
            <a:r>
              <a:rPr lang="en-US" sz="1600" dirty="0"/>
              <a:t>y</a:t>
            </a:r>
            <a:r>
              <a:rPr lang="ru-RU" sz="1600" dirty="0"/>
              <a:t>=(10-</a:t>
            </a:r>
            <a:r>
              <a:rPr lang="en-US" sz="1600" dirty="0"/>
              <a:t>x</a:t>
            </a:r>
            <a:r>
              <a:rPr lang="ru-RU" sz="1600" dirty="0"/>
              <a:t>)</a:t>
            </a:r>
            <a:r>
              <a:rPr lang="en-US" sz="1600" dirty="0"/>
              <a:t>e</a:t>
            </a:r>
            <a:r>
              <a:rPr lang="en-US" sz="1600" baseline="30000" dirty="0"/>
              <a:t>x</a:t>
            </a:r>
            <a:r>
              <a:rPr lang="ru-RU" sz="1600" baseline="30000" dirty="0"/>
              <a:t>+10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3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</a:t>
            </a:r>
            <a:r>
              <a:rPr lang="ru-RU" sz="1600" dirty="0" smtClean="0"/>
              <a:t> 9.</a:t>
            </a:r>
          </a:p>
          <a:p>
            <a:r>
              <a:rPr lang="ru-RU" sz="1600" b="1" dirty="0" smtClean="0"/>
              <a:t>Задание 3.</a:t>
            </a:r>
          </a:p>
          <a:p>
            <a:pPr lvl="0"/>
            <a:r>
              <a:rPr lang="ru-RU" sz="1600" dirty="0"/>
              <a:t>Найдите угловой коэффициент касательной, проведенной к графику функции </a:t>
            </a:r>
            <a:r>
              <a:rPr lang="en-US" sz="1600" dirty="0"/>
              <a:t>y</a:t>
            </a:r>
            <a:r>
              <a:rPr lang="ru-RU" sz="1600" dirty="0"/>
              <a:t>=</a:t>
            </a:r>
            <a:r>
              <a:rPr lang="en-US" sz="1600" dirty="0"/>
              <a:t>x</a:t>
            </a:r>
            <a:r>
              <a:rPr lang="ru-RU" sz="1600" baseline="30000" dirty="0"/>
              <a:t>4</a:t>
            </a:r>
            <a:r>
              <a:rPr lang="ru-RU" sz="1600" dirty="0"/>
              <a:t>+2</a:t>
            </a:r>
            <a:r>
              <a:rPr lang="en-US" sz="1600" dirty="0"/>
              <a:t>x</a:t>
            </a:r>
            <a:r>
              <a:rPr lang="ru-RU" sz="1600" baseline="30000" dirty="0"/>
              <a:t>2</a:t>
            </a:r>
            <a:r>
              <a:rPr lang="ru-RU" sz="1600" dirty="0"/>
              <a:t>-4, в точке с абсциссой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/>
              <a:t>=-1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4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-8</a:t>
            </a:r>
            <a:endParaRPr lang="ru-RU" sz="1600" dirty="0"/>
          </a:p>
          <a:p>
            <a:r>
              <a:rPr lang="ru-RU" sz="1600" b="1" dirty="0" smtClean="0"/>
              <a:t>Задание 4.</a:t>
            </a:r>
          </a:p>
          <a:p>
            <a:pPr lvl="0"/>
            <a:r>
              <a:rPr lang="ru-RU" sz="1600" dirty="0"/>
              <a:t>Производная функции </a:t>
            </a:r>
            <a:r>
              <a:rPr lang="en-US" sz="1600" dirty="0" smtClean="0"/>
              <a:t>y=f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в точке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/>
              <a:t>=5 равна </a:t>
            </a:r>
            <a:r>
              <a:rPr lang="ru-RU" sz="1600" dirty="0" smtClean="0"/>
              <a:t>     . </a:t>
            </a:r>
            <a:r>
              <a:rPr lang="ru-RU" sz="1600" dirty="0"/>
              <a:t>Найдите ординату точки пересечения касательной к графику </a:t>
            </a:r>
            <a:r>
              <a:rPr lang="en-US" sz="1600" dirty="0" smtClean="0"/>
              <a:t>y=f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в точке А(5</a:t>
            </a:r>
            <a:r>
              <a:rPr lang="ru-RU" sz="1600" dirty="0" smtClean="0"/>
              <a:t>;        ) </a:t>
            </a:r>
            <a:r>
              <a:rPr lang="ru-RU" sz="1600" dirty="0"/>
              <a:t>и прямой </a:t>
            </a:r>
            <a:r>
              <a:rPr lang="en-US" sz="1600" dirty="0"/>
              <a:t>x</a:t>
            </a:r>
            <a:r>
              <a:rPr lang="ru-RU" sz="1600" dirty="0"/>
              <a:t>=-0,75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5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-3,5</a:t>
            </a:r>
          </a:p>
          <a:p>
            <a:r>
              <a:rPr lang="ru-RU" sz="1600" b="1" dirty="0" smtClean="0"/>
              <a:t>Задание 5.</a:t>
            </a:r>
          </a:p>
          <a:p>
            <a:r>
              <a:rPr lang="ru-RU" sz="1600" dirty="0" smtClean="0"/>
              <a:t>Исследуйте </a:t>
            </a:r>
            <a:r>
              <a:rPr lang="ru-RU" sz="1600" dirty="0"/>
              <a:t>функцию </a:t>
            </a:r>
            <a:r>
              <a:rPr lang="en-US" sz="1600" dirty="0"/>
              <a:t>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)= -х</a:t>
            </a:r>
            <a:r>
              <a:rPr lang="ru-RU" sz="1600" baseline="30000" dirty="0"/>
              <a:t>3</a:t>
            </a:r>
            <a:r>
              <a:rPr lang="ru-RU" sz="1600" dirty="0"/>
              <a:t>+х</a:t>
            </a:r>
            <a:r>
              <a:rPr lang="ru-RU" sz="1600" baseline="30000" dirty="0"/>
              <a:t>2</a:t>
            </a:r>
            <a:r>
              <a:rPr lang="ru-RU" sz="1600" dirty="0"/>
              <a:t>+х+1 на возрастание и убывание. В ответе укажите длину промежутка </a:t>
            </a:r>
            <a:r>
              <a:rPr lang="ru-RU" sz="1600" dirty="0" smtClean="0"/>
              <a:t>возрастания. </a:t>
            </a:r>
            <a:r>
              <a:rPr lang="ru-RU" sz="1600" dirty="0" smtClean="0">
                <a:hlinkClick r:id="rId6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 </a:t>
            </a:r>
            <a:endParaRPr lang="ru-RU" sz="1600" b="1" dirty="0"/>
          </a:p>
          <a:p>
            <a:pPr lvl="0"/>
            <a:endParaRPr lang="ru-RU" dirty="0" smtClean="0"/>
          </a:p>
          <a:p>
            <a:pPr lvl="0"/>
            <a:r>
              <a:rPr lang="ru-RU" sz="1600" b="1" dirty="0" smtClean="0"/>
              <a:t>Ответ к карточке: </a:t>
            </a:r>
            <a:r>
              <a:rPr lang="ru-RU" sz="1600" dirty="0" smtClean="0"/>
              <a:t>Фалес </a:t>
            </a:r>
            <a:endParaRPr lang="ru-RU" sz="16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3" name="Picture 1" descr="C:\Users\P_o_n_o_m_a_r\Documents\Scanned Documents\Рисунок (31)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AE9EE"/>
              </a:clrFrom>
              <a:clrTo>
                <a:srgbClr val="EAE9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785794"/>
            <a:ext cx="2702328" cy="235745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143380"/>
            <a:ext cx="96952" cy="4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429132"/>
            <a:ext cx="357158" cy="50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643578"/>
            <a:ext cx="142876" cy="467594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00430" y="6000768"/>
          <a:ext cx="3006090" cy="857232"/>
        </p:xfrm>
        <a:graphic>
          <a:graphicData uri="http://schemas.openxmlformats.org/drawingml/2006/table">
            <a:tbl>
              <a:tblPr/>
              <a:tblGrid>
                <a:gridCol w="429260"/>
                <a:gridCol w="429260"/>
                <a:gridCol w="429260"/>
                <a:gridCol w="429260"/>
                <a:gridCol w="429260"/>
                <a:gridCol w="429895"/>
                <a:gridCol w="429895"/>
              </a:tblGrid>
              <a:tr h="289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-3,5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1,75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6390406"/>
            <a:ext cx="142876" cy="467594"/>
          </a:xfrm>
          <a:prstGeom prst="rect">
            <a:avLst/>
          </a:prstGeom>
          <a:noFill/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5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6886596" cy="3698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Карточка №3.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57166"/>
            <a:ext cx="9144000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Задание </a:t>
            </a:r>
            <a:r>
              <a:rPr lang="ru-RU" sz="1600" b="1" dirty="0"/>
              <a:t>1. </a:t>
            </a:r>
          </a:p>
          <a:p>
            <a:r>
              <a:rPr lang="ru-RU" sz="1600" dirty="0"/>
              <a:t>На рисунке изображен график функции </a:t>
            </a:r>
            <a:r>
              <a:rPr lang="en-US" sz="1600" dirty="0"/>
              <a:t>y</a:t>
            </a:r>
            <a:r>
              <a:rPr lang="ru-RU" sz="1600" dirty="0"/>
              <a:t>=</a:t>
            </a:r>
            <a:r>
              <a:rPr lang="en-US" sz="1600" dirty="0"/>
              <a:t>f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) и касательная к нему в точке с абсциссой </a:t>
            </a:r>
            <a:r>
              <a:rPr lang="en-US" sz="1600" dirty="0"/>
              <a:t>x</a:t>
            </a:r>
            <a:r>
              <a:rPr lang="ru-RU" sz="1600" baseline="-25000" dirty="0"/>
              <a:t>0</a:t>
            </a:r>
            <a:r>
              <a:rPr lang="ru-RU" sz="1600" dirty="0"/>
              <a:t>. Найдите значение производной функции </a:t>
            </a:r>
            <a:r>
              <a:rPr lang="en-US" sz="1600" dirty="0" smtClean="0"/>
              <a:t>y=f(x</a:t>
            </a:r>
            <a:r>
              <a:rPr lang="en-US" sz="1600" dirty="0"/>
              <a:t>)</a:t>
            </a:r>
            <a:r>
              <a:rPr lang="ru-RU" sz="1600" dirty="0"/>
              <a:t> в точке </a:t>
            </a:r>
            <a:r>
              <a:rPr lang="en-US" sz="1600" dirty="0"/>
              <a:t>x</a:t>
            </a:r>
            <a:r>
              <a:rPr lang="en-US" sz="1600" baseline="-25000" dirty="0"/>
              <a:t>0</a:t>
            </a:r>
            <a:r>
              <a:rPr lang="en-US" sz="1600" dirty="0" smtClean="0"/>
              <a:t>.</a:t>
            </a:r>
            <a:r>
              <a:rPr lang="ru-RU" sz="1600" dirty="0" smtClean="0"/>
              <a:t>                 </a:t>
            </a:r>
            <a:r>
              <a:rPr lang="ru-RU" sz="1600" dirty="0" smtClean="0">
                <a:hlinkClick r:id="rId2" action="ppaction://hlinkfile"/>
              </a:rPr>
              <a:t>Решение.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-1,4.</a:t>
            </a:r>
          </a:p>
          <a:p>
            <a:r>
              <a:rPr lang="ru-RU" sz="1600" b="1" dirty="0" smtClean="0"/>
              <a:t>Задание </a:t>
            </a:r>
            <a:r>
              <a:rPr lang="ru-RU" sz="1600" b="1" dirty="0"/>
              <a:t>2.</a:t>
            </a:r>
          </a:p>
          <a:p>
            <a:r>
              <a:rPr lang="ru-RU" sz="1600" dirty="0"/>
              <a:t>Найдите точку минимума </a:t>
            </a:r>
            <a:r>
              <a:rPr lang="ru-RU" sz="1600" dirty="0" smtClean="0"/>
              <a:t>функции </a:t>
            </a:r>
            <a:r>
              <a:rPr lang="en-US" sz="1600" dirty="0" smtClean="0"/>
              <a:t>y</a:t>
            </a:r>
            <a:r>
              <a:rPr lang="ru-RU" sz="1600" dirty="0" smtClean="0"/>
              <a:t>=(19-</a:t>
            </a:r>
            <a:r>
              <a:rPr lang="en-US" sz="1600" dirty="0" smtClean="0"/>
              <a:t>x</a:t>
            </a:r>
            <a:r>
              <a:rPr lang="ru-RU" sz="1600" dirty="0" smtClean="0"/>
              <a:t>)</a:t>
            </a:r>
            <a:r>
              <a:rPr lang="en-US" sz="1600" dirty="0" smtClean="0"/>
              <a:t>e</a:t>
            </a:r>
            <a:r>
              <a:rPr lang="ru-RU" sz="1600" baseline="30000" dirty="0" smtClean="0"/>
              <a:t>19-</a:t>
            </a:r>
            <a:r>
              <a:rPr lang="en-US" sz="1600" baseline="30000" dirty="0" smtClean="0"/>
              <a:t>x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3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20</a:t>
            </a:r>
          </a:p>
          <a:p>
            <a:r>
              <a:rPr lang="ru-RU" sz="1600" b="1" dirty="0" smtClean="0"/>
              <a:t>Задание 3.</a:t>
            </a:r>
          </a:p>
          <a:p>
            <a:pPr lvl="0"/>
            <a:r>
              <a:rPr lang="ru-RU" sz="1600" dirty="0" smtClean="0"/>
              <a:t>Найдите разность межу наибольшим и наименьшим значениями функции</a:t>
            </a:r>
          </a:p>
          <a:p>
            <a:pPr lvl="0"/>
            <a:r>
              <a:rPr lang="ru-RU" sz="1600" dirty="0" smtClean="0"/>
              <a:t> </a:t>
            </a:r>
            <a:r>
              <a:rPr lang="en-US" sz="1600" dirty="0" smtClean="0"/>
              <a:t>y</a:t>
            </a:r>
            <a:r>
              <a:rPr lang="ru-RU" sz="1600" dirty="0" smtClean="0"/>
              <a:t>=12х-3х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-2х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+5 на отрезке </a:t>
            </a:r>
            <a:r>
              <a:rPr lang="en-US" sz="1600" dirty="0" smtClean="0"/>
              <a:t>[</a:t>
            </a:r>
            <a:r>
              <a:rPr lang="ru-RU" sz="1600" dirty="0" smtClean="0"/>
              <a:t>-4;1] </a:t>
            </a:r>
            <a:r>
              <a:rPr lang="ru-RU" sz="1600" dirty="0" smtClean="0">
                <a:hlinkClick r:id="rId4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52.</a:t>
            </a:r>
          </a:p>
          <a:p>
            <a:r>
              <a:rPr lang="ru-RU" sz="1600" b="1" dirty="0" smtClean="0"/>
              <a:t>Задание 4.</a:t>
            </a:r>
          </a:p>
          <a:p>
            <a:pPr lvl="0"/>
            <a:r>
              <a:rPr lang="ru-RU" sz="1600" dirty="0" smtClean="0"/>
              <a:t>Найдите квадрат наименьшего расстояния от точки В(7;0) до графика функции. </a:t>
            </a:r>
            <a:r>
              <a:rPr lang="en-US" sz="1600" dirty="0" smtClean="0"/>
              <a:t>y</a:t>
            </a:r>
            <a:r>
              <a:rPr lang="ru-RU" sz="1600" dirty="0" smtClean="0"/>
              <a:t>=              </a:t>
            </a:r>
            <a:r>
              <a:rPr lang="ru-RU" sz="1600" dirty="0" smtClean="0">
                <a:hlinkClick r:id="rId5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6.</a:t>
            </a:r>
          </a:p>
          <a:p>
            <a:r>
              <a:rPr lang="ru-RU" sz="1600" b="1" dirty="0" smtClean="0"/>
              <a:t>Задание 5.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Касательная, проведенная к графику функции </a:t>
            </a:r>
            <a:r>
              <a:rPr lang="en-US" sz="1600" dirty="0" smtClean="0"/>
              <a:t>y </a:t>
            </a:r>
            <a:r>
              <a:rPr lang="ru-RU" sz="1600" dirty="0" smtClean="0"/>
              <a:t>=</a:t>
            </a:r>
            <a:r>
              <a:rPr lang="en-US" sz="1600" dirty="0" smtClean="0"/>
              <a:t>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 в точке с абсциссой х=2, имеет вид 2у+3х-1=0. Найдите </a:t>
            </a:r>
            <a:r>
              <a:rPr lang="en-US" sz="1600" dirty="0" smtClean="0"/>
              <a:t>y’</a:t>
            </a:r>
            <a:r>
              <a:rPr lang="ru-RU" sz="1600" dirty="0" smtClean="0"/>
              <a:t>(2). </a:t>
            </a:r>
            <a:r>
              <a:rPr lang="ru-RU" sz="1600" dirty="0" smtClean="0">
                <a:hlinkClick r:id="rId6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-1,5.</a:t>
            </a:r>
          </a:p>
          <a:p>
            <a:endParaRPr lang="ru-RU" sz="1600" dirty="0" smtClean="0"/>
          </a:p>
          <a:p>
            <a:r>
              <a:rPr lang="ru-RU" sz="1600" b="1" dirty="0" smtClean="0"/>
              <a:t>Ответ к карточке: </a:t>
            </a:r>
            <a:r>
              <a:rPr lang="ru-RU" sz="1600" dirty="0" smtClean="0"/>
              <a:t>Герон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4286256"/>
            <a:ext cx="500066" cy="211567"/>
          </a:xfrm>
          <a:prstGeom prst="rect">
            <a:avLst/>
          </a:prstGeom>
          <a:noFill/>
        </p:spPr>
      </p:pic>
      <p:pic>
        <p:nvPicPr>
          <p:cNvPr id="5124" name="Picture 4" descr="C:\Users\P_o_n_o_m_a_r\Documents\Scanned Documents\Рисунок (33)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DF2"/>
              </a:clrFrom>
              <a:clrTo>
                <a:srgbClr val="EEED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785794"/>
            <a:ext cx="4000528" cy="2633865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43240" y="6215082"/>
          <a:ext cx="3009902" cy="439674"/>
        </p:xfrm>
        <a:graphic>
          <a:graphicData uri="http://schemas.openxmlformats.org/drawingml/2006/table">
            <a:tbl>
              <a:tblPr/>
              <a:tblGrid>
                <a:gridCol w="429986"/>
                <a:gridCol w="429986"/>
                <a:gridCol w="429986"/>
                <a:gridCol w="429986"/>
                <a:gridCol w="429986"/>
                <a:gridCol w="429986"/>
                <a:gridCol w="429986"/>
              </a:tblGrid>
              <a:tr h="161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-1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-1,4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-1,5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8" dur="5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6886596" cy="3698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Карточка №4.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1582"/>
            <a:ext cx="914400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Задание 1.</a:t>
            </a:r>
          </a:p>
          <a:p>
            <a:r>
              <a:rPr lang="ru-RU" sz="1600" dirty="0"/>
              <a:t>Материальная точка движется прямолинейно по закону </a:t>
            </a:r>
            <a:r>
              <a:rPr lang="en-US" sz="1600" dirty="0"/>
              <a:t>x</a:t>
            </a:r>
            <a:r>
              <a:rPr lang="ru-RU" sz="1600" dirty="0"/>
              <a:t>(</a:t>
            </a:r>
            <a:r>
              <a:rPr lang="en-US" sz="1600" dirty="0"/>
              <a:t>t</a:t>
            </a:r>
            <a:r>
              <a:rPr lang="ru-RU" sz="1600" dirty="0"/>
              <a:t>)=2</a:t>
            </a:r>
            <a:r>
              <a:rPr lang="en-US" sz="1600" dirty="0"/>
              <a:t>t</a:t>
            </a:r>
            <a:r>
              <a:rPr lang="ru-RU" sz="1600" baseline="30000" dirty="0"/>
              <a:t>3</a:t>
            </a:r>
            <a:r>
              <a:rPr lang="ru-RU" sz="1600" dirty="0"/>
              <a:t>+</a:t>
            </a:r>
            <a:r>
              <a:rPr lang="en-US" sz="1600" dirty="0"/>
              <a:t>t</a:t>
            </a:r>
            <a:r>
              <a:rPr lang="ru-RU" sz="1600" baseline="30000" dirty="0"/>
              <a:t>2</a:t>
            </a:r>
            <a:r>
              <a:rPr lang="ru-RU" sz="1600" dirty="0"/>
              <a:t>-5</a:t>
            </a:r>
            <a:r>
              <a:rPr lang="en-US" sz="1600" dirty="0"/>
              <a:t>t</a:t>
            </a:r>
            <a:r>
              <a:rPr lang="ru-RU" sz="1600" dirty="0"/>
              <a:t>, где </a:t>
            </a:r>
            <a:r>
              <a:rPr lang="en-US" sz="1600" dirty="0"/>
              <a:t>x</a:t>
            </a:r>
            <a:r>
              <a:rPr lang="ru-RU" sz="1600" dirty="0"/>
              <a:t>- расстояние от точки отсчета в метрах, </a:t>
            </a:r>
            <a:r>
              <a:rPr lang="en-US" sz="1600" dirty="0"/>
              <a:t>t</a:t>
            </a:r>
            <a:r>
              <a:rPr lang="ru-RU" sz="1600" dirty="0"/>
              <a:t>- время в секундах, измеряемое с начала движения. Найдите ее скорость (в </a:t>
            </a:r>
            <a:r>
              <a:rPr lang="ru-RU" sz="1600" dirty="0" smtClean="0"/>
              <a:t>м/с) </a:t>
            </a:r>
            <a:r>
              <a:rPr lang="ru-RU" sz="1600" dirty="0"/>
              <a:t>в момент времени </a:t>
            </a:r>
            <a:r>
              <a:rPr lang="en-US" sz="1600" dirty="0"/>
              <a:t>t</a:t>
            </a:r>
            <a:r>
              <a:rPr lang="ru-RU" sz="1600" dirty="0"/>
              <a:t>=4с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2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99.</a:t>
            </a:r>
            <a:endParaRPr lang="ru-RU" sz="1600" dirty="0"/>
          </a:p>
          <a:p>
            <a:r>
              <a:rPr lang="ru-RU" sz="1600" b="1" dirty="0"/>
              <a:t>Задание 2.</a:t>
            </a:r>
          </a:p>
          <a:p>
            <a:r>
              <a:rPr lang="ru-RU" sz="1600" dirty="0"/>
              <a:t> Найдите наибольшее значение функции </a:t>
            </a:r>
            <a:r>
              <a:rPr lang="en-US" sz="1600" dirty="0"/>
              <a:t>y</a:t>
            </a:r>
            <a:r>
              <a:rPr lang="ru-RU" sz="1600" dirty="0"/>
              <a:t>=7</a:t>
            </a:r>
            <a:r>
              <a:rPr lang="en-US" sz="1600" dirty="0" err="1"/>
              <a:t>ln</a:t>
            </a:r>
            <a:r>
              <a:rPr lang="ru-RU" sz="1600" dirty="0"/>
              <a:t> (</a:t>
            </a:r>
            <a:r>
              <a:rPr lang="en-US" sz="1600" dirty="0"/>
              <a:t>x</a:t>
            </a:r>
            <a:r>
              <a:rPr lang="ru-RU" sz="1600" dirty="0"/>
              <a:t>+7)-7</a:t>
            </a:r>
            <a:r>
              <a:rPr lang="en-US" sz="1600" dirty="0"/>
              <a:t>x</a:t>
            </a:r>
            <a:r>
              <a:rPr lang="ru-RU" sz="1600" dirty="0"/>
              <a:t>+8 на отрезке [-</a:t>
            </a:r>
            <a:r>
              <a:rPr lang="ru-RU" sz="1600" dirty="0" smtClean="0"/>
              <a:t>6,5;0]. </a:t>
            </a:r>
            <a:r>
              <a:rPr lang="ru-RU" sz="1600" dirty="0" smtClean="0">
                <a:hlinkClick r:id="rId3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50.</a:t>
            </a:r>
          </a:p>
          <a:p>
            <a:r>
              <a:rPr lang="ru-RU" sz="1600" b="1" dirty="0" smtClean="0"/>
              <a:t>Задание 3.</a:t>
            </a:r>
          </a:p>
          <a:p>
            <a:pPr lvl="0"/>
            <a:r>
              <a:rPr lang="ru-RU" sz="1600" dirty="0" smtClean="0"/>
              <a:t>Найдите угловой коэффициент касательной, проведенной к графику функции</a:t>
            </a:r>
          </a:p>
          <a:p>
            <a:r>
              <a:rPr lang="en-US" sz="1600" dirty="0" smtClean="0"/>
              <a:t>y</a:t>
            </a:r>
            <a:r>
              <a:rPr lang="ru-RU" sz="1600" dirty="0" smtClean="0"/>
              <a:t>=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4</a:t>
            </a:r>
            <a:r>
              <a:rPr lang="ru-RU" sz="1600" dirty="0" smtClean="0"/>
              <a:t>+2</a:t>
            </a:r>
            <a:r>
              <a:rPr lang="en-US" sz="1600" dirty="0" smtClean="0"/>
              <a:t>x</a:t>
            </a:r>
            <a:r>
              <a:rPr lang="ru-RU" sz="1600" dirty="0" smtClean="0"/>
              <a:t>+3, в точке с абсциссой </a:t>
            </a:r>
            <a:r>
              <a:rPr lang="en-US" sz="1600" dirty="0" smtClean="0"/>
              <a:t>x</a:t>
            </a:r>
            <a:r>
              <a:rPr lang="ru-RU" sz="1600" baseline="-25000" dirty="0" smtClean="0"/>
              <a:t>0</a:t>
            </a:r>
            <a:r>
              <a:rPr lang="ru-RU" sz="1600" dirty="0" smtClean="0"/>
              <a:t>=1. </a:t>
            </a:r>
            <a:r>
              <a:rPr lang="ru-RU" sz="1600" dirty="0" smtClean="0">
                <a:hlinkClick r:id="rId4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6.</a:t>
            </a:r>
          </a:p>
          <a:p>
            <a:r>
              <a:rPr lang="ru-RU" sz="1600" b="1" dirty="0" smtClean="0"/>
              <a:t>Задание 4.</a:t>
            </a:r>
          </a:p>
          <a:p>
            <a:pPr lvl="0"/>
            <a:r>
              <a:rPr lang="ru-RU" sz="1600" dirty="0" smtClean="0"/>
              <a:t>Исследуйте функцию </a:t>
            </a:r>
            <a:r>
              <a:rPr lang="en-US" sz="1600" dirty="0" smtClean="0"/>
              <a:t>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)=-3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+4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+</a:t>
            </a:r>
            <a:r>
              <a:rPr lang="en-US" sz="1600" dirty="0" smtClean="0"/>
              <a:t>x</a:t>
            </a:r>
            <a:r>
              <a:rPr lang="ru-RU" sz="1600" dirty="0" smtClean="0"/>
              <a:t>-1 на возрастание и убывание. В ответе укажите длину промежутка возрастания. </a:t>
            </a:r>
            <a:r>
              <a:rPr lang="ru-RU" sz="1600" dirty="0" smtClean="0">
                <a:hlinkClick r:id="rId5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</a:t>
            </a:r>
          </a:p>
          <a:p>
            <a:pPr lvl="0"/>
            <a:r>
              <a:rPr lang="ru-RU" sz="1600" b="1" dirty="0" smtClean="0"/>
              <a:t>Задание 5. </a:t>
            </a:r>
          </a:p>
          <a:p>
            <a:pPr lvl="0"/>
            <a:r>
              <a:rPr lang="ru-RU" sz="1600" dirty="0" smtClean="0"/>
              <a:t>Найдите разность между наибольшим и наименьшим значениями функции </a:t>
            </a:r>
          </a:p>
          <a:p>
            <a:r>
              <a:rPr lang="en-US" sz="1600" dirty="0" smtClean="0"/>
              <a:t>y</a:t>
            </a:r>
            <a:r>
              <a:rPr lang="ru-RU" sz="1600" dirty="0" smtClean="0"/>
              <a:t>=2х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-3х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-10х+2 на отрезке [-3;3]. </a:t>
            </a:r>
            <a:r>
              <a:rPr lang="ru-RU" sz="1600" dirty="0" smtClean="0">
                <a:hlinkClick r:id="rId6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 </a:t>
            </a:r>
            <a:r>
              <a:rPr lang="ru-RU" sz="1600" dirty="0" smtClean="0"/>
              <a:t>48.</a:t>
            </a:r>
          </a:p>
          <a:p>
            <a:r>
              <a:rPr lang="ru-RU" sz="1600" b="1" dirty="0" smtClean="0"/>
              <a:t>Ответ к карточке:</a:t>
            </a:r>
            <a:r>
              <a:rPr lang="ru-RU" sz="1600" dirty="0" smtClean="0"/>
              <a:t> Ферма</a:t>
            </a:r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500702"/>
          <a:ext cx="3006090" cy="385572"/>
        </p:xfrm>
        <a:graphic>
          <a:graphicData uri="http://schemas.openxmlformats.org/drawingml/2006/table">
            <a:tbl>
              <a:tblPr/>
              <a:tblGrid>
                <a:gridCol w="429260"/>
                <a:gridCol w="429260"/>
                <a:gridCol w="429260"/>
                <a:gridCol w="429260"/>
                <a:gridCol w="429260"/>
                <a:gridCol w="429895"/>
                <a:gridCol w="429895"/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000504"/>
            <a:ext cx="180975" cy="342900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6886596" cy="3698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Карточка №5.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91440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Задание 1. </a:t>
            </a:r>
          </a:p>
          <a:p>
            <a:r>
              <a:rPr lang="ru-RU" sz="1600" dirty="0"/>
              <a:t>Материальная точка движется прямолинейно по закону </a:t>
            </a:r>
            <a:r>
              <a:rPr lang="en-US" sz="1600" dirty="0"/>
              <a:t>x</a:t>
            </a:r>
            <a:r>
              <a:rPr lang="ru-RU" sz="1600" dirty="0"/>
              <a:t>(</a:t>
            </a:r>
            <a:r>
              <a:rPr lang="en-US" sz="1600" dirty="0"/>
              <a:t>t</a:t>
            </a:r>
            <a:r>
              <a:rPr lang="ru-RU" sz="1600" dirty="0"/>
              <a:t>)=3</a:t>
            </a:r>
            <a:r>
              <a:rPr lang="en-US" sz="1600" dirty="0"/>
              <a:t>t</a:t>
            </a:r>
            <a:r>
              <a:rPr lang="ru-RU" sz="1600" baseline="30000" dirty="0"/>
              <a:t>3</a:t>
            </a:r>
            <a:r>
              <a:rPr lang="ru-RU" sz="1600" dirty="0"/>
              <a:t>+</a:t>
            </a:r>
            <a:r>
              <a:rPr lang="en-US" sz="1600" dirty="0"/>
              <a:t>t</a:t>
            </a:r>
            <a:r>
              <a:rPr lang="ru-RU" sz="1600" baseline="30000" dirty="0"/>
              <a:t>2</a:t>
            </a:r>
            <a:r>
              <a:rPr lang="ru-RU" sz="1600" dirty="0"/>
              <a:t>-7</a:t>
            </a:r>
            <a:r>
              <a:rPr lang="en-US" sz="1600" dirty="0"/>
              <a:t>t</a:t>
            </a:r>
            <a:r>
              <a:rPr lang="ru-RU" sz="1600" dirty="0"/>
              <a:t>, где </a:t>
            </a:r>
            <a:r>
              <a:rPr lang="en-US" sz="1600" dirty="0"/>
              <a:t>x</a:t>
            </a:r>
            <a:r>
              <a:rPr lang="ru-RU" sz="1600" dirty="0"/>
              <a:t>- расстояние от точки отсчета в метрах, </a:t>
            </a:r>
            <a:r>
              <a:rPr lang="en-US" sz="1600" dirty="0"/>
              <a:t>t</a:t>
            </a:r>
            <a:r>
              <a:rPr lang="ru-RU" sz="1600" dirty="0"/>
              <a:t>-время в секундах, измеряемое с начала движения. Найдите ее скорость (в </a:t>
            </a:r>
            <a:r>
              <a:rPr lang="ru-RU" sz="1600" dirty="0" smtClean="0"/>
              <a:t>м/с) </a:t>
            </a:r>
            <a:r>
              <a:rPr lang="ru-RU" sz="1600" dirty="0"/>
              <a:t>в момент времени </a:t>
            </a:r>
            <a:r>
              <a:rPr lang="en-US" sz="1600" dirty="0"/>
              <a:t>t</a:t>
            </a:r>
            <a:r>
              <a:rPr lang="ru-RU" sz="1600" dirty="0"/>
              <a:t>=5</a:t>
            </a:r>
            <a:r>
              <a:rPr lang="en-US" sz="1600" dirty="0"/>
              <a:t>c</a:t>
            </a:r>
            <a:r>
              <a:rPr lang="ru-RU" sz="1600" dirty="0" smtClean="0"/>
              <a:t>. </a:t>
            </a:r>
            <a:r>
              <a:rPr lang="ru-RU" sz="1600" dirty="0" smtClean="0">
                <a:hlinkClick r:id="rId2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</a:t>
            </a:r>
            <a:r>
              <a:rPr lang="ru-RU" sz="1600" dirty="0" smtClean="0"/>
              <a:t> 228.</a:t>
            </a:r>
            <a:endParaRPr lang="ru-RU" sz="1600" dirty="0"/>
          </a:p>
          <a:p>
            <a:r>
              <a:rPr lang="ru-RU" sz="1600" b="1" dirty="0"/>
              <a:t>Задание </a:t>
            </a:r>
            <a:r>
              <a:rPr lang="ru-RU" sz="1600" b="1" dirty="0" smtClean="0"/>
              <a:t>2</a:t>
            </a:r>
            <a:r>
              <a:rPr lang="ru-RU" sz="1600" b="1" dirty="0"/>
              <a:t>.</a:t>
            </a:r>
          </a:p>
          <a:p>
            <a:r>
              <a:rPr lang="ru-RU" sz="1600" dirty="0"/>
              <a:t>Найдите наибольшее значение функции </a:t>
            </a:r>
            <a:r>
              <a:rPr lang="en-US" sz="1600" dirty="0"/>
              <a:t>y</a:t>
            </a:r>
            <a:r>
              <a:rPr lang="ru-RU" sz="1600" dirty="0"/>
              <a:t>=6</a:t>
            </a:r>
            <a:r>
              <a:rPr lang="en-US" sz="1600" dirty="0" err="1"/>
              <a:t>ln</a:t>
            </a:r>
            <a:r>
              <a:rPr lang="ru-RU" sz="1600" dirty="0"/>
              <a:t>(</a:t>
            </a:r>
            <a:r>
              <a:rPr lang="en-US" sz="1600" dirty="0"/>
              <a:t>x</a:t>
            </a:r>
            <a:r>
              <a:rPr lang="ru-RU" sz="1600" dirty="0"/>
              <a:t>+6)-6</a:t>
            </a:r>
            <a:r>
              <a:rPr lang="en-US" sz="1600" dirty="0"/>
              <a:t>x</a:t>
            </a:r>
            <a:r>
              <a:rPr lang="ru-RU" sz="1600" dirty="0"/>
              <a:t>+11 на отрезке [-5,5;0</a:t>
            </a:r>
            <a:r>
              <a:rPr lang="ru-RU" sz="1600" dirty="0" smtClean="0"/>
              <a:t>]. </a:t>
            </a:r>
            <a:r>
              <a:rPr lang="ru-RU" sz="1600" dirty="0" smtClean="0">
                <a:hlinkClick r:id="rId3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</a:t>
            </a:r>
            <a:r>
              <a:rPr lang="ru-RU" sz="1600" dirty="0" smtClean="0"/>
              <a:t> 41.</a:t>
            </a:r>
          </a:p>
          <a:p>
            <a:r>
              <a:rPr lang="ru-RU" sz="1600" b="1" dirty="0" smtClean="0"/>
              <a:t>Задание 3.</a:t>
            </a:r>
          </a:p>
          <a:p>
            <a:pPr lvl="0"/>
            <a:r>
              <a:rPr lang="ru-RU" sz="1600" dirty="0" smtClean="0"/>
              <a:t>Найдите разность между наибольшими и наименьшими значениями функции </a:t>
            </a:r>
            <a:r>
              <a:rPr lang="en-US" sz="1600" dirty="0" smtClean="0"/>
              <a:t>y</a:t>
            </a:r>
            <a:r>
              <a:rPr lang="ru-RU" sz="1600" dirty="0" smtClean="0"/>
              <a:t>=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-6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-15</a:t>
            </a:r>
            <a:r>
              <a:rPr lang="en-US" sz="1600" dirty="0" smtClean="0"/>
              <a:t>x</a:t>
            </a:r>
            <a:r>
              <a:rPr lang="ru-RU" sz="1600" dirty="0" smtClean="0"/>
              <a:t>+1 на отрезке [-5;5]. </a:t>
            </a:r>
            <a:r>
              <a:rPr lang="ru-RU" sz="1600" dirty="0" smtClean="0">
                <a:hlinkClick r:id="rId4" action="ppaction://hlinkfile"/>
              </a:rPr>
              <a:t>Решение.</a:t>
            </a:r>
            <a:endParaRPr lang="ru-RU" sz="1600" dirty="0" smtClean="0"/>
          </a:p>
          <a:p>
            <a:r>
              <a:rPr lang="ru-RU" sz="1600" b="1" dirty="0" smtClean="0"/>
              <a:t>Ответ:</a:t>
            </a:r>
            <a:r>
              <a:rPr lang="ru-RU" sz="1600" dirty="0" smtClean="0"/>
              <a:t> 208.</a:t>
            </a:r>
          </a:p>
          <a:p>
            <a:r>
              <a:rPr lang="ru-RU" sz="1600" b="1" dirty="0" smtClean="0"/>
              <a:t>Задание 4.</a:t>
            </a:r>
          </a:p>
          <a:p>
            <a:pPr lvl="0"/>
            <a:r>
              <a:rPr lang="ru-RU" sz="1600" dirty="0" smtClean="0"/>
              <a:t>Найдите квадрат наименьшего расстояния от точки А(-2;1) до графика функции </a:t>
            </a:r>
            <a:r>
              <a:rPr lang="en-US" sz="1600" dirty="0" smtClean="0"/>
              <a:t>y</a:t>
            </a:r>
            <a:r>
              <a:rPr lang="ru-RU" sz="1600" dirty="0" smtClean="0"/>
              <a:t>=х</a:t>
            </a:r>
            <a:r>
              <a:rPr lang="ru-RU" sz="1600" baseline="30000" dirty="0" smtClean="0"/>
              <a:t>2</a:t>
            </a:r>
            <a:r>
              <a:rPr lang="ru-RU" sz="1600" dirty="0" smtClean="0"/>
              <a:t>+   . </a:t>
            </a:r>
            <a:r>
              <a:rPr lang="ru-RU" sz="1600" dirty="0" smtClean="0">
                <a:hlinkClick r:id="rId5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 </a:t>
            </a:r>
            <a:r>
              <a:rPr lang="ru-RU" sz="1600" dirty="0" smtClean="0"/>
              <a:t>1,25</a:t>
            </a:r>
          </a:p>
          <a:p>
            <a:pPr lvl="0"/>
            <a:r>
              <a:rPr lang="ru-RU" sz="1600" b="1" dirty="0" smtClean="0"/>
              <a:t>Задание 5.</a:t>
            </a:r>
          </a:p>
          <a:p>
            <a:r>
              <a:rPr lang="ru-RU" sz="1600" dirty="0" smtClean="0"/>
              <a:t>Найдите угловой коэффициент касательной к графику функции </a:t>
            </a:r>
            <a:r>
              <a:rPr lang="en-US" sz="1600" dirty="0" smtClean="0"/>
              <a:t>f</a:t>
            </a:r>
            <a:r>
              <a:rPr lang="ru-RU" sz="1600" dirty="0" smtClean="0"/>
              <a:t>(</a:t>
            </a:r>
            <a:r>
              <a:rPr lang="en-US" sz="1600" dirty="0" smtClean="0"/>
              <a:t>x</a:t>
            </a:r>
            <a:r>
              <a:rPr lang="ru-RU" sz="1600" dirty="0" smtClean="0"/>
              <a:t>)=</a:t>
            </a:r>
            <a:r>
              <a:rPr lang="en-US" sz="1600" dirty="0" err="1" smtClean="0"/>
              <a:t>ln</a:t>
            </a:r>
            <a:r>
              <a:rPr lang="en-US" sz="1600" dirty="0" smtClean="0"/>
              <a:t> x</a:t>
            </a:r>
            <a:r>
              <a:rPr lang="ru-RU" sz="1600" dirty="0" smtClean="0"/>
              <a:t> -2</a:t>
            </a:r>
            <a:r>
              <a:rPr lang="en-US" sz="1600" dirty="0" smtClean="0"/>
              <a:t>x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 в </a:t>
            </a:r>
            <a:r>
              <a:rPr lang="ru-RU" sz="1600" smtClean="0"/>
              <a:t>точке </a:t>
            </a:r>
          </a:p>
          <a:p>
            <a:r>
              <a:rPr lang="en-US" sz="1600" smtClean="0"/>
              <a:t>x</a:t>
            </a:r>
            <a:r>
              <a:rPr lang="ru-RU" sz="1600" baseline="-25000" dirty="0" smtClean="0"/>
              <a:t>0</a:t>
            </a:r>
            <a:r>
              <a:rPr lang="ru-RU" sz="1600" dirty="0" smtClean="0"/>
              <a:t>=-2. </a:t>
            </a:r>
            <a:r>
              <a:rPr lang="ru-RU" sz="1600" dirty="0" smtClean="0">
                <a:hlinkClick r:id="rId6" action="ppaction://hlinkfile"/>
              </a:rPr>
              <a:t>Решение.</a:t>
            </a:r>
            <a:endParaRPr lang="ru-RU" sz="1600" dirty="0" smtClean="0"/>
          </a:p>
          <a:p>
            <a:pPr lvl="0"/>
            <a:r>
              <a:rPr lang="ru-RU" sz="1600" b="1" dirty="0" smtClean="0"/>
              <a:t>Ответ:-</a:t>
            </a:r>
            <a:r>
              <a:rPr lang="ru-RU" sz="1600" dirty="0" smtClean="0"/>
              <a:t>24,5</a:t>
            </a:r>
          </a:p>
          <a:p>
            <a:pPr lvl="0"/>
            <a:endParaRPr lang="ru-RU" sz="1600" dirty="0" smtClean="0"/>
          </a:p>
          <a:p>
            <a:pPr lvl="0"/>
            <a:r>
              <a:rPr lang="ru-RU" sz="1600" b="1" dirty="0" smtClean="0"/>
              <a:t>Ответ к карточке: </a:t>
            </a:r>
            <a:r>
              <a:rPr lang="ru-RU" sz="1600" dirty="0" smtClean="0"/>
              <a:t>Гаусс.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43966" y="3429000"/>
            <a:ext cx="92075" cy="414338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86116" y="5429264"/>
          <a:ext cx="3006090" cy="385572"/>
        </p:xfrm>
        <a:graphic>
          <a:graphicData uri="http://schemas.openxmlformats.org/drawingml/2006/table">
            <a:tbl>
              <a:tblPr/>
              <a:tblGrid>
                <a:gridCol w="429260"/>
                <a:gridCol w="429260"/>
                <a:gridCol w="429260"/>
                <a:gridCol w="429260"/>
                <a:gridCol w="429260"/>
                <a:gridCol w="429895"/>
                <a:gridCol w="429895"/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208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228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1,25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-24,5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Качур Елена Андреевна 101-679-792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410</TotalTime>
  <Words>963</Words>
  <Application>Microsoft Office PowerPoint</Application>
  <PresentationFormat>Экран (4:3)</PresentationFormat>
  <Paragraphs>189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Тема урока:   </vt:lpstr>
      <vt:lpstr>Карточка №1.</vt:lpstr>
      <vt:lpstr>Карточка №2.</vt:lpstr>
      <vt:lpstr>Карточка №3.</vt:lpstr>
      <vt:lpstr>Карточка №4.</vt:lpstr>
      <vt:lpstr>Карточка №5.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Карточка №1.</dc:title>
  <dc:creator>P_o_n_o_m_a_r</dc:creator>
  <cp:lastModifiedBy>P_o_n_o_m_a_r</cp:lastModifiedBy>
  <cp:revision>47</cp:revision>
  <dcterms:created xsi:type="dcterms:W3CDTF">2012-01-21T18:07:06Z</dcterms:created>
  <dcterms:modified xsi:type="dcterms:W3CDTF">2012-01-28T09:26:22Z</dcterms:modified>
</cp:coreProperties>
</file>