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8" r:id="rId4"/>
    <p:sldId id="257" r:id="rId5"/>
    <p:sldId id="260" r:id="rId6"/>
    <p:sldId id="263" r:id="rId7"/>
    <p:sldId id="261" r:id="rId8"/>
    <p:sldId id="262" r:id="rId9"/>
    <p:sldId id="264" r:id="rId10"/>
    <p:sldId id="287" r:id="rId11"/>
    <p:sldId id="276" r:id="rId12"/>
    <p:sldId id="278" r:id="rId13"/>
    <p:sldId id="277" r:id="rId14"/>
    <p:sldId id="279" r:id="rId15"/>
    <p:sldId id="280" r:id="rId16"/>
    <p:sldId id="275" r:id="rId17"/>
    <p:sldId id="272" r:id="rId18"/>
    <p:sldId id="274" r:id="rId19"/>
    <p:sldId id="271" r:id="rId20"/>
    <p:sldId id="273" r:id="rId21"/>
    <p:sldId id="282" r:id="rId22"/>
    <p:sldId id="283" r:id="rId23"/>
    <p:sldId id="268" r:id="rId24"/>
    <p:sldId id="286" r:id="rId25"/>
    <p:sldId id="26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FA460AE-8233-442C-9BA0-BB0A4BBF4E8A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4BF15B-9495-4E33-B41B-4EBFAF3E8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2071678"/>
            <a:ext cx="650085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ДРЕВНИЙ ВОСТОК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9" y="5572140"/>
            <a:ext cx="34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Урок истории в 5 классе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Учитель: </a:t>
            </a:r>
            <a:r>
              <a:rPr lang="ru-RU" dirty="0" err="1" smtClean="0">
                <a:solidFill>
                  <a:srgbClr val="FFC000"/>
                </a:solidFill>
              </a:rPr>
              <a:t>Марущенко</a:t>
            </a:r>
            <a:r>
              <a:rPr lang="ru-RU" dirty="0" smtClean="0">
                <a:solidFill>
                  <a:srgbClr val="FFC000"/>
                </a:solidFill>
              </a:rPr>
              <a:t> О.В.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02_d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H="1">
            <a:off x="285718" y="928670"/>
            <a:ext cx="8858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каких странах Древнего Востока мы еще побывали?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114300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Карточка №1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00034" y="1649549"/>
            <a:ext cx="821537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Более 5 тысяч лет назад появились государства.  Выделите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признаки государства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Царь(правитель)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шадуф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3.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войско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4.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колонии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7. дельта 8.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казна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письменность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папирус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214686"/>
            <a:ext cx="7772400" cy="2554289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1.Древняя </a:t>
            </a:r>
            <a:r>
              <a:rPr lang="ru-RU" sz="2700" dirty="0"/>
              <a:t>часть Библии </a:t>
            </a:r>
            <a:r>
              <a:rPr lang="ru-RU" sz="2700" dirty="0" smtClean="0"/>
              <a:t> </a:t>
            </a:r>
            <a:r>
              <a:rPr lang="ru-RU" sz="2700" dirty="0" smtClean="0">
                <a:solidFill>
                  <a:srgbClr val="C00000"/>
                </a:solidFill>
              </a:rPr>
              <a:t>ВЕТХИЙ ЗАВЕТ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2 .Обязательные правила поведения </a:t>
            </a:r>
            <a:r>
              <a:rPr lang="ru-RU" sz="2700" dirty="0" smtClean="0"/>
              <a:t> </a:t>
            </a:r>
            <a:r>
              <a:rPr lang="ru-RU" sz="2700" dirty="0" smtClean="0">
                <a:solidFill>
                  <a:srgbClr val="C00000"/>
                </a:solidFill>
              </a:rPr>
              <a:t>законы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>3</a:t>
            </a:r>
            <a:r>
              <a:rPr lang="ru-RU" sz="2700" dirty="0" smtClean="0"/>
              <a:t>. </a:t>
            </a:r>
            <a:r>
              <a:rPr lang="ru-RU" sz="2700" dirty="0"/>
              <a:t>Группы людей  в Индии со своими  правами и обязанностями </a:t>
            </a:r>
            <a:r>
              <a:rPr lang="ru-RU" sz="2700" dirty="0" smtClean="0">
                <a:solidFill>
                  <a:srgbClr val="C00000"/>
                </a:solidFill>
              </a:rPr>
              <a:t>касты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4. Сказание о богах и легендарных  героях </a:t>
            </a:r>
            <a:r>
              <a:rPr lang="ru-RU" sz="2700" dirty="0" smtClean="0">
                <a:solidFill>
                  <a:srgbClr val="C00000"/>
                </a:solidFill>
              </a:rPr>
              <a:t>мифы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571613"/>
            <a:ext cx="7772400" cy="1357321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Карточка 2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00702"/>
            <a:ext cx="8183880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Карточка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00034" y="1242006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1.Денежный сбор в пользу государства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налог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2.Служители богов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жрецы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3.Большое  и сильное государство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держава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Люди, не входившие ни в одну из каст в Индии,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неприкасаемые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Карточка 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42976" y="2266792"/>
            <a:ext cx="65722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Ахетатон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        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ЕГИПЕТ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Библ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-              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ФИНИКИЯ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Сарды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-            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ПЕРСИЯ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Ур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-                   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ДВУРЕЧЬЕ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Ниневия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-        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АССИРИЯ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Иерусалим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-     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ПАЛЕСТИНА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7507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Карточка 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2322563"/>
            <a:ext cx="7215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1.Иероглифы                                   А)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Двуречье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2.Клинопись                                     Б) Финикия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3.Алфавит                                        В) Египет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286256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1-В; 2-А; 3-Б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265351" cy="551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43240" y="5929330"/>
            <a:ext cx="3830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Это                                    , высота 150 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857356" y="142852"/>
          <a:ext cx="4962530" cy="5580782"/>
        </p:xfrm>
        <a:graphic>
          <a:graphicData uri="http://schemas.openxmlformats.org/presentationml/2006/ole">
            <p:oleObj spid="_x0000_s26626" name="Точечный рисунок" r:id="rId3" imgW="2553689" imgH="2872226" progId="PBrush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43372" y="614364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Скульптура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57255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488" y="621508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Ворота богини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00761" y="1071546"/>
            <a:ext cx="292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Прямо за </a:t>
            </a:r>
            <a:r>
              <a:rPr lang="ru-RU" dirty="0" smtClean="0"/>
              <a:t>воротами</a:t>
            </a:r>
          </a:p>
          <a:p>
            <a:r>
              <a:rPr lang="ru-RU" dirty="0" smtClean="0"/>
              <a:t> </a:t>
            </a:r>
            <a:r>
              <a:rPr lang="ru-RU" dirty="0"/>
              <a:t>находился храм бога </a:t>
            </a:r>
            <a:endParaRPr lang="ru-RU" dirty="0" smtClean="0"/>
          </a:p>
          <a:p>
            <a:r>
              <a:rPr lang="ru-RU" dirty="0" smtClean="0"/>
              <a:t>Мардука- </a:t>
            </a:r>
          </a:p>
          <a:p>
            <a:r>
              <a:rPr lang="ru-RU" dirty="0" smtClean="0"/>
              <a:t>7-этажная </a:t>
            </a:r>
            <a:r>
              <a:rPr lang="ru-RU" dirty="0"/>
              <a:t>башня </a:t>
            </a:r>
            <a:r>
              <a:rPr lang="ru-RU" dirty="0" err="1"/>
              <a:t>Зиккурат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1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500034" y="353910"/>
            <a:ext cx="4083538" cy="621836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286380" y="557214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Статуя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50019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НАШИ ЗАДАЧИ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357430"/>
            <a:ext cx="7500990" cy="3281370"/>
          </a:xfrm>
        </p:spPr>
        <p:txBody>
          <a:bodyPr>
            <a:normAutofit fontScale="92500"/>
          </a:bodyPr>
          <a:lstStyle/>
          <a:p>
            <a:pPr marL="514350" indent="-514350" algn="l">
              <a:buAutoNum type="arabicPeriod"/>
            </a:pPr>
            <a:r>
              <a:rPr lang="ru-RU" sz="3600" b="1" dirty="0" smtClean="0"/>
              <a:t>Повторить…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Вспомнить…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Закрепить …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Развивать умения делать выводы,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Воспитывать уважение к …</a:t>
            </a:r>
          </a:p>
          <a:p>
            <a:pPr marL="514350" indent="-514350" algn="l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6786610" cy="5089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57422" y="6072206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Подведем итоги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Более 5 тысяч лет назад появились первые </a:t>
            </a:r>
            <a:r>
              <a:rPr lang="ru-RU" dirty="0" smtClean="0"/>
              <a:t>_____ . </a:t>
            </a:r>
          </a:p>
          <a:p>
            <a:r>
              <a:rPr lang="ru-RU" dirty="0" smtClean="0"/>
              <a:t> Ранние </a:t>
            </a:r>
            <a:r>
              <a:rPr lang="ru-RU" dirty="0"/>
              <a:t>цивилизации возникли в долинах </a:t>
            </a:r>
            <a:r>
              <a:rPr lang="ru-RU" dirty="0" smtClean="0"/>
              <a:t>____ </a:t>
            </a:r>
            <a:r>
              <a:rPr lang="ru-RU" dirty="0"/>
              <a:t>и поэтому их называли </a:t>
            </a:r>
            <a:r>
              <a:rPr lang="ru-RU" dirty="0" smtClean="0"/>
              <a:t>_______.</a:t>
            </a:r>
          </a:p>
          <a:p>
            <a:r>
              <a:rPr lang="ru-RU" dirty="0" smtClean="0"/>
              <a:t> </a:t>
            </a:r>
            <a:r>
              <a:rPr lang="ru-RU" dirty="0"/>
              <a:t>Во главе государства стоял ____ 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Власть </a:t>
            </a:r>
            <a:r>
              <a:rPr lang="ru-RU" dirty="0"/>
              <a:t>его передавалась </a:t>
            </a:r>
            <a:r>
              <a:rPr lang="ru-RU" dirty="0" smtClean="0"/>
              <a:t>________. </a:t>
            </a:r>
          </a:p>
          <a:p>
            <a:r>
              <a:rPr lang="ru-RU" dirty="0" smtClean="0"/>
              <a:t>Люди </a:t>
            </a:r>
            <a:r>
              <a:rPr lang="ru-RU" dirty="0"/>
              <a:t>не были равны, во всех странах существовало ________  </a:t>
            </a:r>
            <a:r>
              <a:rPr lang="ru-RU" dirty="0" smtClean="0"/>
              <a:t>.</a:t>
            </a:r>
          </a:p>
          <a:p>
            <a:r>
              <a:rPr lang="ru-RU" dirty="0" smtClean="0"/>
              <a:t> Центрами </a:t>
            </a:r>
            <a:r>
              <a:rPr lang="ru-RU" dirty="0"/>
              <a:t>развития культуры, знаний, ремесла были </a:t>
            </a:r>
            <a:r>
              <a:rPr lang="ru-RU" dirty="0" smtClean="0"/>
              <a:t>_______.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Более 5 тысяч лет назад появились первые </a:t>
            </a:r>
            <a:r>
              <a:rPr lang="ru-RU" i="1" dirty="0" smtClean="0">
                <a:solidFill>
                  <a:srgbClr val="C00000"/>
                </a:solidFill>
              </a:rPr>
              <a:t>государства</a:t>
            </a:r>
            <a:r>
              <a:rPr lang="ru-RU" dirty="0" smtClean="0"/>
              <a:t>. </a:t>
            </a:r>
            <a:r>
              <a:rPr lang="ru-RU" dirty="0"/>
              <a:t>Ранние цивилизации возникли в долинах </a:t>
            </a:r>
            <a:r>
              <a:rPr lang="ru-RU" i="1" dirty="0" smtClean="0">
                <a:solidFill>
                  <a:srgbClr val="C00000"/>
                </a:solidFill>
              </a:rPr>
              <a:t>рек</a:t>
            </a:r>
            <a:r>
              <a:rPr lang="ru-RU" dirty="0" smtClean="0"/>
              <a:t> </a:t>
            </a:r>
            <a:r>
              <a:rPr lang="ru-RU" dirty="0"/>
              <a:t>и поэтому их называли </a:t>
            </a:r>
            <a:r>
              <a:rPr lang="ru-RU" i="1" dirty="0" smtClean="0">
                <a:solidFill>
                  <a:srgbClr val="C00000"/>
                </a:solidFill>
              </a:rPr>
              <a:t>речными</a:t>
            </a:r>
            <a:r>
              <a:rPr lang="ru-RU" dirty="0" smtClean="0"/>
              <a:t>. </a:t>
            </a:r>
            <a:r>
              <a:rPr lang="ru-RU" dirty="0"/>
              <a:t>Во главе государства стоял </a:t>
            </a:r>
            <a:r>
              <a:rPr lang="ru-RU" i="1" dirty="0" smtClean="0">
                <a:solidFill>
                  <a:srgbClr val="C00000"/>
                </a:solidFill>
              </a:rPr>
              <a:t>царь</a:t>
            </a:r>
            <a:r>
              <a:rPr lang="ru-RU" i="1" dirty="0">
                <a:solidFill>
                  <a:srgbClr val="C00000"/>
                </a:solidFill>
              </a:rPr>
              <a:t>, </a:t>
            </a:r>
            <a:r>
              <a:rPr lang="ru-RU" i="1" dirty="0" smtClean="0">
                <a:solidFill>
                  <a:srgbClr val="C00000"/>
                </a:solidFill>
              </a:rPr>
              <a:t>правитель</a:t>
            </a:r>
            <a:r>
              <a:rPr lang="ru-RU" dirty="0" smtClean="0"/>
              <a:t>. </a:t>
            </a:r>
            <a:r>
              <a:rPr lang="ru-RU" dirty="0"/>
              <a:t>Власть его передавалась </a:t>
            </a:r>
            <a:r>
              <a:rPr lang="ru-RU" i="1" dirty="0" smtClean="0">
                <a:solidFill>
                  <a:srgbClr val="C00000"/>
                </a:solidFill>
              </a:rPr>
              <a:t>по наследству</a:t>
            </a:r>
            <a:r>
              <a:rPr lang="ru-RU" dirty="0" smtClean="0"/>
              <a:t>. </a:t>
            </a:r>
            <a:r>
              <a:rPr lang="ru-RU" dirty="0"/>
              <a:t>Люди не были равны, во всех странах существовало </a:t>
            </a:r>
            <a:r>
              <a:rPr lang="ru-RU" i="1" dirty="0" smtClean="0">
                <a:solidFill>
                  <a:srgbClr val="C00000"/>
                </a:solidFill>
              </a:rPr>
              <a:t>рабство</a:t>
            </a:r>
            <a:r>
              <a:rPr lang="ru-RU" dirty="0" smtClean="0"/>
              <a:t>. </a:t>
            </a:r>
            <a:r>
              <a:rPr lang="ru-RU" dirty="0"/>
              <a:t>Центрами развития культуры, знаний, ремесла были</a:t>
            </a:r>
            <a:r>
              <a:rPr lang="ru-RU" i="1" dirty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C00000"/>
                </a:solidFill>
              </a:rPr>
              <a:t>города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Символ Нового 2012 года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857496"/>
            <a:ext cx="3500462" cy="233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3083">
            <a:off x="525296" y="363794"/>
            <a:ext cx="5221557" cy="364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7224" y="6072206"/>
            <a:ext cx="3742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Китайский черный дракон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Учитель: </a:t>
            </a:r>
            <a:r>
              <a:rPr lang="ru-RU" b="1" dirty="0" err="1" smtClean="0">
                <a:solidFill>
                  <a:srgbClr val="002060"/>
                </a:solidFill>
              </a:rPr>
              <a:t>Марущенко</a:t>
            </a:r>
            <a:r>
              <a:rPr lang="ru-RU" b="1" dirty="0" smtClean="0">
                <a:solidFill>
                  <a:srgbClr val="002060"/>
                </a:solidFill>
              </a:rPr>
              <a:t> О.В.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МОУ СОШ №2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г</a:t>
            </a:r>
            <a:r>
              <a:rPr lang="ru-RU" b="1" dirty="0" smtClean="0">
                <a:solidFill>
                  <a:srgbClr val="002060"/>
                </a:solidFill>
              </a:rPr>
              <a:t>. Миллерово, Ростовская обл.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Источники: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3244334"/>
            <a:ext cx="4137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http://skynet-news.com/topic429.html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643182"/>
            <a:ext cx="48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http://mencey.iup.ru/catalog/145/451/st199/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4000504"/>
            <a:ext cx="6072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http://www.mironovacolor.org/articles/article_07/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428736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http://www.laut.ru/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928803"/>
            <a:ext cx="5429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http://louvre.historic.ru/collect/oriental/map.shtml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Наши задачи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42910" y="2413522"/>
            <a:ext cx="821537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1.Повторить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события по теме «Древний Восток»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Вспомнить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даты исторических событий, имена исторических деятелей, термины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3.Закрепить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полученные знания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4.Развивать умения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делать выводы, сравнивать, воспроизводить полученную информацию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Воспитывать уважение к истории, традициям, культуре Древнего Востока.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 fontScale="90000"/>
          </a:bodyPr>
          <a:lstStyle/>
          <a:p>
            <a:pPr lvl="0"/>
            <a:r>
              <a:rPr kumimoji="0" lang="ru-RU" sz="5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урока: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734190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бобщить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систематизировать  изученный материала, закрепить основные  идеи  темы;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Способствовать формированию системы знаний о государствах Древнего Востока;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Развивать  умения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воспроизводить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полученную информацию, выделять главное, ориентироваться в основных событиях истории Древнего Востока; сравнивать, сопоставлять, выявлять причинно-следственные связи, использовать информацию в новых условиях, анализировать и делать выводы;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учащихся уважение к истории, традициям, культуре народов  Древнего Востока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Отправляемся в путешествие!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D:\Ольга\Картинки, анимации\J03180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1285860"/>
            <a:ext cx="995855" cy="1512934"/>
          </a:xfrm>
          <a:prstGeom prst="rect">
            <a:avLst/>
          </a:prstGeom>
          <a:noFill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95569"/>
            <a:ext cx="9144000" cy="406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928670"/>
            <a:ext cx="6572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ОТПРАВЛЯЕМСЯ В ПУТЕШЕСТВИЕ!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286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4128">
            <a:off x="5678093" y="3391046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0"/>
            <a:ext cx="2214578" cy="332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79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4"/>
          <p:cNvPicPr>
            <a:picLocks noChangeAspect="1" noChangeArrowheads="1"/>
          </p:cNvPicPr>
          <p:nvPr/>
        </p:nvPicPr>
        <p:blipFill>
          <a:blip r:embed="rId3" cstate="print">
            <a:lum bright="-48000" contrast="72000"/>
          </a:blip>
          <a:srcRect/>
          <a:stretch>
            <a:fillRect/>
          </a:stretch>
        </p:blipFill>
        <p:spPr bwMode="auto">
          <a:xfrm>
            <a:off x="3643306" y="4142658"/>
            <a:ext cx="4357718" cy="271536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" name="Picture 10" descr="6"/>
          <p:cNvPicPr>
            <a:picLocks noChangeAspect="1" noChangeArrowheads="1"/>
          </p:cNvPicPr>
          <p:nvPr/>
        </p:nvPicPr>
        <p:blipFill>
          <a:blip r:embed="rId4" cstate="print">
            <a:lum bright="-18000" contrast="30000"/>
          </a:blip>
          <a:srcRect/>
          <a:stretch>
            <a:fillRect/>
          </a:stretch>
        </p:blipFill>
        <p:spPr bwMode="auto">
          <a:xfrm rot="684948">
            <a:off x="5672774" y="291229"/>
            <a:ext cx="3148030" cy="2053477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0"/>
            <a:ext cx="46789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66419">
            <a:off x="5667530" y="416355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85728"/>
            <a:ext cx="306858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9044">
            <a:off x="5911023" y="462166"/>
            <a:ext cx="2613675" cy="30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62" y="3901320"/>
            <a:ext cx="3643338" cy="295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XPmode\Рабочий стол\2011_12_15\IMG.jpg"/>
          <p:cNvPicPr>
            <a:picLocks noChangeAspect="1" noChangeArrowheads="1"/>
          </p:cNvPicPr>
          <p:nvPr/>
        </p:nvPicPr>
        <p:blipFill>
          <a:blip r:embed="rId4" cstate="print"/>
          <a:srcRect l="8936" t="28226" r="38097" b="12575"/>
          <a:stretch>
            <a:fillRect/>
          </a:stretch>
        </p:blipFill>
        <p:spPr bwMode="auto">
          <a:xfrm>
            <a:off x="0" y="0"/>
            <a:ext cx="4941794" cy="6858000"/>
          </a:xfrm>
          <a:prstGeom prst="rect">
            <a:avLst/>
          </a:prstGeom>
          <a:noFill/>
        </p:spPr>
      </p:pic>
      <p:pic>
        <p:nvPicPr>
          <p:cNvPr id="34817" name="Picture 1" descr="D:\Ольга\Картинки, анимации\Анимация\AG00625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5357826"/>
            <a:ext cx="1758825" cy="150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208</TotalTime>
  <Words>457</Words>
  <Application>Microsoft Office PowerPoint</Application>
  <PresentationFormat>Экран (4:3)</PresentationFormat>
  <Paragraphs>72</Paragraphs>
  <Slides>25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Аспект</vt:lpstr>
      <vt:lpstr>Точечный рисунок</vt:lpstr>
      <vt:lpstr>Слайд 1</vt:lpstr>
      <vt:lpstr>НАШИ ЗАДАЧИ</vt:lpstr>
      <vt:lpstr>Наши задачи</vt:lpstr>
      <vt:lpstr>Цели урока: </vt:lpstr>
      <vt:lpstr>Отправляемся в путешествие!</vt:lpstr>
      <vt:lpstr>Слайд 6</vt:lpstr>
      <vt:lpstr>Слайд 7</vt:lpstr>
      <vt:lpstr>Слайд 8</vt:lpstr>
      <vt:lpstr>Слайд 9</vt:lpstr>
      <vt:lpstr>Слайд 10</vt:lpstr>
      <vt:lpstr>Карточка №1</vt:lpstr>
      <vt:lpstr>1.Древняя часть Библии  ВЕТХИЙ ЗАВЕТ 2 .Обязательные правила поведения  законы 3. Группы людей  в Индии со своими  правами и обязанностями касты 4. Сказание о богах и легендарных  героях мифы </vt:lpstr>
      <vt:lpstr>Карточка 3</vt:lpstr>
      <vt:lpstr>Карточка 4</vt:lpstr>
      <vt:lpstr>Карточка 5</vt:lpstr>
      <vt:lpstr>Слайд 16</vt:lpstr>
      <vt:lpstr>Слайд 17</vt:lpstr>
      <vt:lpstr>Слайд 18</vt:lpstr>
      <vt:lpstr>Слайд 19</vt:lpstr>
      <vt:lpstr>Слайд 20</vt:lpstr>
      <vt:lpstr>Подведем итоги</vt:lpstr>
      <vt:lpstr>ВЫВОД</vt:lpstr>
      <vt:lpstr>Символ Нового 2012 года</vt:lpstr>
      <vt:lpstr>СПАСИБО ЗА ВНИМАНИЕ!</vt:lpstr>
      <vt:lpstr>Источники: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XPmode</dc:creator>
  <cp:lastModifiedBy>XPmode</cp:lastModifiedBy>
  <cp:revision>22</cp:revision>
  <dcterms:created xsi:type="dcterms:W3CDTF">2011-12-14T19:58:13Z</dcterms:created>
  <dcterms:modified xsi:type="dcterms:W3CDTF">2011-12-20T20:25:38Z</dcterms:modified>
</cp:coreProperties>
</file>