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471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4FEF34-2A59-42EA-8A21-A168DE4E40C5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E88EF7-FD34-4564-BC13-9E735D38D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BF38A6-3EB8-40C4-B592-683AF6CFCDB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6050" y="2857496"/>
            <a:ext cx="5715040" cy="17526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 contourW="12700">
              <a:bevelT w="82550" h="38100" prst="coolSlant"/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>
            <a:lvl1pPr marL="0" indent="0" algn="ctr">
              <a:buNone/>
              <a:defRPr sz="2800" i="1">
                <a:solidFill>
                  <a:schemeClr val="tx2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26DB7-60CB-453C-A781-7169AB2D0D7C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3B10B-869C-4E16-B7ED-0A356BB24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FF720-0BC4-412F-ADC2-1BCFE57641F2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744ED-4B27-46AA-879F-21E3E8BA2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201B1-D8ED-4F2F-80A0-77CCE8DCDB98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04693-C474-49A5-9A3A-3A3B53AA7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18253-714D-4E69-9594-9BA83B7E08E8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D0B58-0282-461C-8CB4-26085AA98B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17362-80D5-45FD-99E1-23AED37C8D1E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9A42E-DCD3-47AD-89BB-65CD16201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061CF-68A9-4CC3-86DD-355DD6563050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F7B46-4802-4BBA-9583-4F89CA3AD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12172-07AF-4F4D-BFCF-FCF3C87B9CFA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D0B85-F344-4F79-A14A-75916E026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E45F2-D9D5-4C18-B21E-E7731C89BB58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018BE-1118-43E5-9AD0-2A204C4871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90247-E3B4-44F9-93CC-1FD1C26764E8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E2AC7-35B5-4FD5-82E1-F76869D11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A9197-ED39-4751-93B6-1C65196EED22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F7225-49AA-4831-8824-18A63CFC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65FEF-BA0A-41EC-BD96-9DEBE7C044CF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F3570-996C-44C1-B235-81674B570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59999"/>
            </a:schemeClr>
          </a:solidFill>
          <a:ln w="9525" cap="rnd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6731B1-4B1B-4BD7-97A4-9EB145D4931C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84C24C-8DAE-4BB3-A818-5FEE33EF0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gradFill>
            <a:gsLst>
              <a:gs pos="27000">
                <a:schemeClr val="tx2">
                  <a:lumMod val="75000"/>
                </a:schemeClr>
              </a:gs>
              <a:gs pos="50000">
                <a:schemeClr val="tx2">
                  <a:lumMod val="40000"/>
                  <a:lumOff val="60000"/>
                </a:schemeClr>
              </a:gs>
            </a:gsLst>
            <a:lin ang="5400000" scaled="0"/>
          </a:gradFill>
          <a:effectLst>
            <a:innerShdw blurRad="63500" dist="50800" dir="5400000">
              <a:schemeClr val="accent1">
                <a:lumMod val="50000"/>
                <a:alpha val="50000"/>
              </a:schemeClr>
            </a:innerShdw>
          </a:effectLst>
          <a:latin typeface="Monotype Corsiva" pitchFamily="66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17375E"/>
          </a:solidFill>
          <a:latin typeface="Cambria" pitchFamily="18" charset="0"/>
          <a:ea typeface="MoolBoran" pitchFamily="34" charset="0"/>
          <a:cs typeface="MoolBoran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 i="1" kern="1200">
          <a:solidFill>
            <a:srgbClr val="17375E"/>
          </a:solidFill>
          <a:latin typeface="Cambria" pitchFamily="18" charset="0"/>
          <a:ea typeface="MoolBoran" pitchFamily="34" charset="0"/>
          <a:cs typeface="MoolBoran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17375E"/>
          </a:solidFill>
          <a:latin typeface="Cambria" pitchFamily="18" charset="0"/>
          <a:ea typeface="MoolBoran" pitchFamily="34" charset="0"/>
          <a:cs typeface="MoolBoran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17375E"/>
          </a:solidFill>
          <a:latin typeface="Cambria" pitchFamily="18" charset="0"/>
          <a:ea typeface="MoolBoran" pitchFamily="34" charset="0"/>
          <a:cs typeface="MoolBoran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17375E"/>
          </a:solidFill>
          <a:latin typeface="Cambria" pitchFamily="18" charset="0"/>
          <a:ea typeface="MoolBoran" pitchFamily="34" charset="0"/>
          <a:cs typeface="MoolBoran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Tata\(d)%20movi\!!!Festival\Temp\609619\&#1055;&#1088;&#1077;&#1079;&#1077;&#1085;&#1090;&#1072;&#1094;&#1080;&#1103;%201\&#1062;&#1074;&#1077;&#1090;&#1085;&#1099;&#1077;%20&#1089;&#1085;&#1099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0" y="28575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МОУ «Средняя общеобразовательная школа с. Терса Вольского района Саратовской области»</a:t>
            </a:r>
          </a:p>
        </p:txBody>
      </p:sp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000125" y="2000250"/>
            <a:ext cx="66468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УРОК РУССКОГО ЯЗЫКА В 3 КЛАССЕ 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УМК «НАЧАЛЬНАЯ ШКОЛА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ВЕК»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ТЕМА «РОД СУЩЕСТВИТЕЛЬНЫХ»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4857750" y="4357688"/>
            <a:ext cx="3516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САЧКОВА Л. В.</a:t>
            </a: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4429125" y="5929313"/>
            <a:ext cx="652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1500" y="1214438"/>
            <a:ext cx="76104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СЛАСТЁНА, ПАЛЬТО, СНЕЖНАЯ БАБА</a:t>
            </a:r>
          </a:p>
        </p:txBody>
      </p:sp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1071563" y="35004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8275" y="2663825"/>
            <a:ext cx="50228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G:\новогодняя картин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4929187" cy="370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214313" y="4143375"/>
            <a:ext cx="81438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Имена существительные имеют род:  …  .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Определить род можно по …   и  по  …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Несклоняемые существительные имеют род,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 можно определить …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Имена существительные мн. ч. род …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1322388"/>
            <a:ext cx="5948363" cy="401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4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429000"/>
            <a:ext cx="29337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750" y="4714875"/>
            <a:ext cx="83693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зима, снег, лёд, снежная баба, ёлка, сосулька, 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пальто, санки, рукавички, Рождество, сластёна</a:t>
            </a:r>
          </a:p>
        </p:txBody>
      </p:sp>
      <p:pic>
        <p:nvPicPr>
          <p:cNvPr id="16386" name="Picture 4" descr="G:\Вольск\Волга, природа\0101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857250" y="642938"/>
            <a:ext cx="28209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зима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сосулька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ёлка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снежная баба</a:t>
            </a: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4357688" y="785813"/>
            <a:ext cx="93821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снег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лёд</a:t>
            </a:r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6429375" y="928688"/>
            <a:ext cx="2041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Рождество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28688" y="3286125"/>
            <a:ext cx="72024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 Ж. р.                    М. р.              С. р.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88" y="4143375"/>
            <a:ext cx="3970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санки, рукавички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0063" y="5286375"/>
            <a:ext cx="7524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ножницы, консервы, торты, хлопоты,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 ручки, финансы, духи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1643063" y="571500"/>
            <a:ext cx="44815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ФИЗМИНУТКА ДЛЯ ГЛАЗ</a:t>
            </a:r>
          </a:p>
        </p:txBody>
      </p:sp>
      <p:pic>
        <p:nvPicPr>
          <p:cNvPr id="3" name="Рисунок 2" descr="Pchela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1071563"/>
            <a:ext cx="10239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4" descr="05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5786438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Цветные сны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812088" y="5805488"/>
            <a:ext cx="266700" cy="2667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58 0.05834 C -0.12847 0.39167 -0.23819 0.725 -0.36059 0.71644 C -0.48299 0.70787 -0.68733 0.125 -0.7526 0.00672 " pathEditMode="relative" ptsTypes="a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526 0.00672 C -0.62534 0.37964 -0.49809 0.75255 -0.37361 0.76366 C -0.24913 0.77478 -0.06718 0.18843 -0.0059 0.07339 " pathEditMode="relative" ptsTypes="a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 0.07339 C -0.13385 0.42755 -0.26198 0.78172 -0.39305 0.77663 C -0.5243 0.77153 -0.72639 0.16552 -0.79305 0.04329 " pathEditMode="relative" ptsTypes="aaA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526 0.00672 C -0.61684 0.37523 -0.4809 0.74398 -0.34618 0.74445 C -0.21146 0.74491 -0.01146 0.13148 0.05556 0.00903 " pathEditMode="relative" ptsTypes="aaA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63643" fill="hold"/>
                                        <p:tgtEl>
                                          <p:spTgt spid="184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8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chela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928938"/>
            <a:ext cx="107156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3" descr="05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5429250"/>
            <a:ext cx="2286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C 2.5E-6 0.15856 0.08923 0.28866 0.19844 0.28866 C 0.32708 0.28866 0.37344 0.14421 0.39305 0.05741 L 0.41319 -0.05741 C 0.43316 -0.14422 0.48264 -0.28843 0.62778 -0.28843 C 0.72083 -0.28843 0.82639 -0.15857 0.82639 2.22222E-6 C 0.82639 0.15856 0.72083 0.28866 0.62778 0.28866 C 0.48264 0.28866 0.43316 0.14421 0.41319 0.05741 L 0.39305 -0.05741 C 0.37344 -0.14422 0.32708 -0.28843 0.19844 -0.28843 C 0.08923 -0.28843 2.5E-6 -0.15857 2.5E-6 2.22222E-6 Z " pathEditMode="relative" rAng="0" ptsTypes="ffFffffFfff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C 2.5E-6 0.15833 0.08698 0.28889 0.19305 0.28889 C 0.31805 0.28889 0.36319 0.14421 0.38229 0.05764 L 0.40208 -0.05764 C 0.42153 -0.14422 0.46927 -0.28843 0.61094 -0.28843 C 0.70139 -0.28843 0.80434 -0.15834 0.80434 2.22222E-6 C 0.80434 0.15833 0.70139 0.28889 0.61094 0.28889 C 0.46927 0.28889 0.42153 0.14421 0.40208 0.05764 L 0.38229 -0.05764 C 0.36319 -0.14422 0.31805 -0.28843 0.19305 -0.28843 C 0.08698 -0.28843 2.5E-6 -0.15834 2.5E-6 2.22222E-6 Z " pathEditMode="relative" rAng="0" ptsTypes="ffFffffFfff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22222E-6 C 5.55556E-7 0.15833 0.08854 0.28889 0.1967 0.28889 C 0.32396 0.28889 0.37014 0.14421 0.38941 0.05764 L 0.40937 -0.05764 C 0.42917 -0.14422 0.47812 -0.28843 0.62187 -0.28843 C 0.71406 -0.28843 0.81892 -0.15834 0.81892 2.22222E-6 C 0.81892 0.15833 0.71406 0.28889 0.62187 0.28889 C 0.47812 0.28889 0.42917 0.14421 0.40937 0.05764 L 0.38941 -0.05764 C 0.37014 -0.14422 0.32396 -0.28843 0.1967 -0.28843 C 0.08854 -0.28843 5.55556E-7 -0.15834 5.55556E-7 2.22222E-6 Z " pathEditMode="relative" rAng="0" ptsTypes="ffFffffFfff">
                                      <p:cBhvr>
                                        <p:cTn id="1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chela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5429250"/>
            <a:ext cx="107156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3" descr="05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3" y="5643563"/>
            <a:ext cx="1928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6.2963E-6 C 0.12344 -0.40277 0.24687 -0.80532 0.38055 -0.7956 C 0.51406 -0.78587 0.80208 0.05765 0.80156 0.05811 C 0.80104 0.05857 0.50677 -0.79536 0.37743 -0.79328 C 0.24809 -0.7912 0.02517 0.0713 0.02569 0.07084 C 0.02621 0.07061 0.25104 -0.79745 0.38055 -0.7956 C 0.51007 -0.79374 0.80052 0.08126 0.80312 0.08172 C 0.80573 0.08241 0.52673 -0.79467 0.3967 -0.79328 C 0.26667 -0.79189 0.08489 -0.05671 0.02257 0.09028 " pathEditMode="relative" ptsTypes="aaaaaaaaA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chela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5429250"/>
            <a:ext cx="107156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Pchela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25" y="5643563"/>
            <a:ext cx="107156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99815E-6 L 0.73247 -0.73427 " pathEditMode="relative" ptsTypes="AA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247 -0.73428 L -0.00781 0.0104 " pathEditMode="relative" ptsTypes="AA"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35708E-6 L 0.72448 -0.73427 " pathEditMode="relative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247 -0.73427 L -0.02361 0.01064 " pathEditMode="relative" ptsTypes="AA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92229E-6 L -0.7875 -0.82886 " pathEditMode="relative" ptsTypes="AA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749 -0.82887 L 5.55556E-6 -0.01064 " pathEditMode="relative" ptsTypes="AA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5.62442E-6 L -0.77951 -0.82864 " pathEditMode="relative" ptsTypes="AA">
                                      <p:cBhvr>
                                        <p:cTn id="4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749 -0.82887 L 5.55556E-6 -0.01064 " pathEditMode="relative" ptsTypes="AA">
                                      <p:cBhvr>
                                        <p:cTn id="5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28625" y="500063"/>
            <a:ext cx="8286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М. р.                   Ж. р.                С. р.           Общий род            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00063" y="1357313"/>
            <a:ext cx="117157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тигр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петух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волк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кофе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кот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бык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71750" y="1357313"/>
            <a:ext cx="16097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волчица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тигрица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корова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курица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кошка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57750" y="1357313"/>
            <a:ext cx="1447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дерево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солнце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кафе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пальто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какао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00" y="1428750"/>
            <a:ext cx="1804988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Саша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Женя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сирота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чистюля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грязнуха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выскочка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оформления со свечкам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со свечками</Template>
  <TotalTime>209</TotalTime>
  <Words>125</Words>
  <Application>Microsoft Office PowerPoint</Application>
  <PresentationFormat>Экран (4:3)</PresentationFormat>
  <Paragraphs>51</Paragraphs>
  <Slides>12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Monotype Corsiva</vt:lpstr>
      <vt:lpstr>Cambria</vt:lpstr>
      <vt:lpstr>MoolBoran</vt:lpstr>
      <vt:lpstr>Calibri</vt:lpstr>
      <vt:lpstr>Times New Roman</vt:lpstr>
      <vt:lpstr>Шаблон оформления со свечками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оформления</dc:subject>
  <dc:creator>Алина</dc:creator>
  <cp:keywords>Корпорация Майкрософт</cp:keywords>
  <dc:description>Корпорация Майкрософт</dc:description>
  <cp:lastModifiedBy>User</cp:lastModifiedBy>
  <cp:revision>21</cp:revision>
  <dcterms:created xsi:type="dcterms:W3CDTF">2011-12-15T15:30:20Z</dcterms:created>
  <dcterms:modified xsi:type="dcterms:W3CDTF">2012-02-01T19:29:24Z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TC102881461049</vt:lpwstr>
  </property>
</Properties>
</file>