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32"/>
  </p:handoutMasterIdLst>
  <p:sldIdLst>
    <p:sldId id="278" r:id="rId2"/>
    <p:sldId id="311" r:id="rId3"/>
    <p:sldId id="279" r:id="rId4"/>
    <p:sldId id="273" r:id="rId5"/>
    <p:sldId id="288" r:id="rId6"/>
    <p:sldId id="283" r:id="rId7"/>
    <p:sldId id="284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12" r:id="rId22"/>
    <p:sldId id="287" r:id="rId23"/>
    <p:sldId id="264" r:id="rId24"/>
    <p:sldId id="265" r:id="rId25"/>
    <p:sldId id="285" r:id="rId26"/>
    <p:sldId id="292" r:id="rId27"/>
    <p:sldId id="308" r:id="rId28"/>
    <p:sldId id="309" r:id="rId29"/>
    <p:sldId id="310" r:id="rId30"/>
    <p:sldId id="307" r:id="rId31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699992-F977-48FF-8927-4ACBC29B6EFD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42A987-1AE4-479F-9392-76831553B8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18.12.2011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videosostav.ru/video/de3aa644ffaa18edbd43ab522fcf2bce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video.yandex.ru/search.xml?text=%D0%BF%D1%80%D0%B5%D0%B4%D0%BF%D1%80%D0%B8%D0%BD%D0%B8%D0%BC%D0%B0%D1%82%D0%B5%D0%BB%D1%8C%D1%81%D1%82%D0%B2%D0%BE#search?text=%D0%BF%D0%BE%D0%B4%D0%B4%D0%B5%D1%80%D0%B6%D0%BA%D0%B0%20%D0%BF%D1%80%D0%B5%D0%B4%D0%BF%D1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://video.yandex.ru/search.xml?text=%D0%BF%D1%80%D0%B5%D0%B4%D0%BF%D1%80%D0%B8%D0%BD%D0%B8%D0%BC%D0%B0%D1%82%D0%B5%D0%BB%D1%8C%D1%81%D1%82%D0%B2%D0%BE#search?text=%D0%BF%D1%80%D0%B5%D0%B4%D0%BF%D1%80%D0%B8%D0%BD%D0%B8%D0%BC%D0%B0%D1%82%D0%B5%D0%BB%D1%8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714356"/>
            <a:ext cx="7772400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>Предмет </a:t>
            </a:r>
            <a:r>
              <a:rPr lang="ru-RU" sz="4000" dirty="0" smtClean="0"/>
              <a:t>«Основы экономики и предпринимательства»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7158" y="1857364"/>
            <a:ext cx="5786478" cy="442915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endParaRPr lang="ru-RU" b="1" dirty="0" smtClean="0"/>
          </a:p>
          <a:p>
            <a:pPr>
              <a:lnSpc>
                <a:spcPct val="90000"/>
              </a:lnSpc>
            </a:pPr>
            <a:endParaRPr lang="ru-RU" b="1" dirty="0" smtClean="0"/>
          </a:p>
          <a:p>
            <a:pPr algn="ctr">
              <a:lnSpc>
                <a:spcPct val="120000"/>
              </a:lnSpc>
            </a:pPr>
            <a:r>
              <a:rPr lang="ru-RU" sz="4100" b="1" dirty="0" smtClean="0"/>
              <a:t>Тема </a:t>
            </a:r>
            <a:r>
              <a:rPr lang="ru-RU" sz="4100" b="1" dirty="0"/>
              <a:t>урока: </a:t>
            </a:r>
          </a:p>
          <a:p>
            <a:pPr algn="ctr">
              <a:lnSpc>
                <a:spcPct val="120000"/>
              </a:lnSpc>
            </a:pPr>
            <a:r>
              <a:rPr lang="ru-RU" sz="4100" b="1" dirty="0" smtClean="0"/>
              <a:t>Предпринимательство: понятие, сущность</a:t>
            </a:r>
            <a:endParaRPr lang="ru-RU" sz="4100" b="1" dirty="0"/>
          </a:p>
          <a:p>
            <a:pPr algn="l">
              <a:lnSpc>
                <a:spcPct val="90000"/>
              </a:lnSpc>
            </a:pPr>
            <a:endParaRPr lang="ru-RU" dirty="0"/>
          </a:p>
          <a:p>
            <a:pPr algn="l">
              <a:lnSpc>
                <a:spcPct val="90000"/>
              </a:lnSpc>
            </a:pPr>
            <a:endParaRPr lang="ru-RU" sz="3500" dirty="0" smtClean="0"/>
          </a:p>
          <a:p>
            <a:pPr algn="l">
              <a:lnSpc>
                <a:spcPct val="120000"/>
              </a:lnSpc>
            </a:pPr>
            <a:r>
              <a:rPr lang="ru-RU" sz="3500" dirty="0" smtClean="0"/>
              <a:t>Проводит</a:t>
            </a:r>
            <a:r>
              <a:rPr lang="ru-RU" sz="3500" dirty="0"/>
              <a:t>: </a:t>
            </a:r>
            <a:r>
              <a:rPr lang="ru-RU" sz="3500" dirty="0" err="1"/>
              <a:t>Косенко</a:t>
            </a:r>
            <a:r>
              <a:rPr lang="ru-RU" sz="3500" dirty="0"/>
              <a:t> </a:t>
            </a:r>
          </a:p>
          <a:p>
            <a:pPr algn="l">
              <a:lnSpc>
                <a:spcPct val="120000"/>
              </a:lnSpc>
            </a:pPr>
            <a:r>
              <a:rPr lang="ru-RU" sz="3500" dirty="0"/>
              <a:t>Ольга </a:t>
            </a:r>
            <a:r>
              <a:rPr lang="ru-RU" sz="3500" dirty="0" smtClean="0"/>
              <a:t>Николаевна</a:t>
            </a:r>
            <a:endParaRPr lang="ru-RU" dirty="0" smtClean="0"/>
          </a:p>
          <a:p>
            <a:pPr algn="l">
              <a:lnSpc>
                <a:spcPct val="90000"/>
              </a:lnSpc>
            </a:pPr>
            <a:endParaRPr lang="ru-RU" dirty="0" smtClean="0"/>
          </a:p>
          <a:p>
            <a:pPr algn="l">
              <a:lnSpc>
                <a:spcPct val="90000"/>
              </a:lnSpc>
            </a:pPr>
            <a:endParaRPr lang="ru-RU" dirty="0" smtClean="0"/>
          </a:p>
          <a:p>
            <a:pPr algn="l">
              <a:lnSpc>
                <a:spcPct val="90000"/>
              </a:lnSpc>
            </a:pPr>
            <a:endParaRPr lang="ru-RU" dirty="0" smtClean="0"/>
          </a:p>
          <a:p>
            <a:pPr algn="ctr">
              <a:lnSpc>
                <a:spcPct val="90000"/>
              </a:lnSpc>
            </a:pPr>
            <a:r>
              <a:rPr lang="ru-RU" dirty="0" smtClean="0"/>
              <a:t>Бийск 2011</a:t>
            </a:r>
          </a:p>
          <a:p>
            <a:pPr algn="l">
              <a:lnSpc>
                <a:spcPct val="90000"/>
              </a:lnSpc>
            </a:pPr>
            <a:endParaRPr lang="ru-RU" dirty="0"/>
          </a:p>
          <a:p>
            <a:pPr>
              <a:lnSpc>
                <a:spcPct val="90000"/>
              </a:lnSpc>
            </a:pPr>
            <a:endParaRPr lang="ru-RU" dirty="0"/>
          </a:p>
          <a:p>
            <a:pPr>
              <a:lnSpc>
                <a:spcPct val="90000"/>
              </a:lnSpc>
            </a:pPr>
            <a:endParaRPr lang="ru-RU" dirty="0"/>
          </a:p>
          <a:p>
            <a:pPr>
              <a:lnSpc>
                <a:spcPct val="90000"/>
              </a:lnSpc>
            </a:pPr>
            <a:endParaRPr lang="ru-RU" dirty="0"/>
          </a:p>
        </p:txBody>
      </p:sp>
      <p:pic>
        <p:nvPicPr>
          <p:cNvPr id="35845" name="Picture 5" descr="Изображение 041"/>
          <p:cNvPicPr>
            <a:picLocks noChangeAspect="1" noChangeArrowheads="1"/>
          </p:cNvPicPr>
          <p:nvPr/>
        </p:nvPicPr>
        <p:blipFill>
          <a:blip r:embed="rId2"/>
          <a:srcRect l="23071" t="13029" r="34966" b="34972"/>
          <a:stretch>
            <a:fillRect/>
          </a:stretch>
        </p:blipFill>
        <p:spPr bwMode="auto">
          <a:xfrm>
            <a:off x="6215074" y="2214554"/>
            <a:ext cx="2332037" cy="258921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Стань предпринимателем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H="1">
            <a:off x="3571868" y="2500306"/>
            <a:ext cx="3357586" cy="3954502"/>
          </a:xfrm>
        </p:spPr>
        <p:txBody>
          <a:bodyPr/>
          <a:lstStyle/>
          <a:p>
            <a:r>
              <a:rPr lang="ru-RU" dirty="0" smtClean="0">
                <a:hlinkClick r:id="rId2"/>
              </a:rPr>
              <a:t>http://www.videosostav.ru/video/de3aa644ffaa18edbd43ab522fcf2bce/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714620"/>
            <a:ext cx="2055215" cy="22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Цели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6686568" cy="4572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Ознакомить с: </a:t>
            </a:r>
          </a:p>
          <a:p>
            <a:r>
              <a:rPr lang="ru-RU" dirty="0" smtClean="0"/>
              <a:t>понятиями «Предпринимательство», «предприниматель»;</a:t>
            </a:r>
          </a:p>
          <a:p>
            <a:r>
              <a:rPr lang="ru-RU" dirty="0" smtClean="0"/>
              <a:t>формами предпринимательства;</a:t>
            </a:r>
          </a:p>
          <a:p>
            <a:r>
              <a:rPr lang="ru-RU" dirty="0" smtClean="0"/>
              <a:t>понятиями «физические лица», «юридические лица»;</a:t>
            </a:r>
          </a:p>
          <a:p>
            <a:r>
              <a:rPr lang="ru-RU" dirty="0" smtClean="0"/>
              <a:t>основными чертами характера предпринимателя;</a:t>
            </a:r>
          </a:p>
          <a:p>
            <a:r>
              <a:rPr lang="ru-RU" dirty="0" smtClean="0"/>
              <a:t>причинами неудач в бизнесе.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1714488"/>
            <a:ext cx="1428754" cy="2238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Предприниматель</a:t>
            </a:r>
            <a:br>
              <a:rPr lang="ru-RU" dirty="0" smtClean="0"/>
            </a:br>
            <a:r>
              <a:rPr lang="ru-RU" dirty="0" smtClean="0"/>
              <a:t>предпринимательство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3971924" cy="4572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эти понятия впервые использовал английский экономист , банкир, демограф  </a:t>
            </a:r>
            <a:r>
              <a:rPr lang="ru-RU" sz="32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Ричард </a:t>
            </a:r>
            <a:r>
              <a:rPr lang="ru-RU" sz="320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Кантильон</a:t>
            </a:r>
            <a:r>
              <a:rPr lang="ru-RU" sz="32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dirty="0" smtClean="0"/>
              <a:t>(1680— 1734).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357818" y="2448402"/>
            <a:ext cx="2786082" cy="305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Предпринимательство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5686436" cy="2760638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ru-RU" dirty="0" smtClean="0"/>
              <a:t>Предпринимательство, бизнес — важнейший атрибут рыночной экономики, пронизывающий все её институты.</a:t>
            </a:r>
          </a:p>
          <a:p>
            <a:endParaRPr lang="ru-RU" dirty="0" smtClean="0"/>
          </a:p>
          <a:p>
            <a:r>
              <a:rPr lang="ru-RU" dirty="0" smtClean="0"/>
              <a:t>Предпринимательство, бизнес — самостоятельная, осуществляемая на свой риск деятельность, направленная на систематическое получение прибыли от пользования имуществом, продажи товаров, выполнения работ или оказания услуг лицами, зарегистрированными в этом качестве в установленном законом порядке.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1643050"/>
            <a:ext cx="1524011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7" name="Picture 3" descr="D:\Мои документы\Рабочий стол\открытый 2011\i.jpeg8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572008"/>
            <a:ext cx="1597029" cy="1784234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457200" y="4500570"/>
            <a:ext cx="5686436" cy="1954238"/>
          </a:xfrm>
          <a:prstGeom prst="rect">
            <a:avLst/>
          </a:prstGeom>
        </p:spPr>
        <p:txBody>
          <a:bodyPr vert="horz" anchor="t">
            <a:normAutofit fontScale="77500" lnSpcReduction="20000"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Эффективность предпринимательской деятельности оцениваться  размерами полученной прибыли. 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Выгода для государства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5472122" cy="126044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Источники дохода в бюджет страны</a:t>
            </a:r>
          </a:p>
          <a:p>
            <a:r>
              <a:rPr lang="ru-RU" dirty="0" smtClean="0"/>
              <a:t>Занятость населения</a:t>
            </a:r>
          </a:p>
          <a:p>
            <a:r>
              <a:rPr lang="ru-RU" dirty="0" smtClean="0"/>
              <a:t>Сохранение народного ремесла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2071678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3500430" y="3786190"/>
            <a:ext cx="5000660" cy="2668618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Использование имеющих ресурсов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Экономический рост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Рыночные отношения </a:t>
            </a: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929066"/>
            <a:ext cx="1623071" cy="2275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Выгода для предпринимателя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3829048" cy="4572000"/>
          </a:xfrm>
        </p:spPr>
        <p:txBody>
          <a:bodyPr/>
          <a:lstStyle/>
          <a:p>
            <a:r>
              <a:rPr lang="ru-RU" dirty="0" smtClean="0"/>
              <a:t>Доход</a:t>
            </a:r>
          </a:p>
          <a:p>
            <a:r>
              <a:rPr lang="ru-RU" dirty="0" err="1" smtClean="0"/>
              <a:t>Самотрудозанятость</a:t>
            </a:r>
            <a:endParaRPr lang="ru-RU" dirty="0" smtClean="0"/>
          </a:p>
          <a:p>
            <a:r>
              <a:rPr lang="ru-RU" dirty="0" smtClean="0"/>
              <a:t>Свободный график работы</a:t>
            </a:r>
          </a:p>
          <a:p>
            <a:r>
              <a:rPr lang="ru-RU" dirty="0" smtClean="0"/>
              <a:t>«Сам по себе»</a:t>
            </a:r>
          </a:p>
          <a:p>
            <a:r>
              <a:rPr lang="ru-RU" dirty="0" smtClean="0"/>
              <a:t>«Сам на себя»</a:t>
            </a:r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2071678"/>
            <a:ext cx="161654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3786190"/>
            <a:ext cx="1681167" cy="168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Предпринимательство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00496" y="3857628"/>
            <a:ext cx="4257676" cy="2525742"/>
          </a:xfrm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В России, как и во многих странах, для ведения предпринимательской деятельности физическому лицу требуется регистрироваться в качестве </a:t>
            </a:r>
            <a:r>
              <a:rPr lang="ru-RU" sz="32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индивидуального предпринимателя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785926"/>
            <a:ext cx="2822863" cy="190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457200" y="1882808"/>
            <a:ext cx="3543296" cy="1546192"/>
          </a:xfrm>
          <a:prstGeom prst="rect">
            <a:avLst/>
          </a:prstGeom>
        </p:spPr>
        <p:txBody>
          <a:bodyPr vert="horz" anchor="t">
            <a:normAutofit fontScale="62500" lnSpcReduction="20000"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Может осуществляться </a:t>
            </a:r>
            <a:r>
              <a:rPr kumimoji="0" lang="ru-RU" sz="3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юридическим лицом</a:t>
            </a: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или непосредственно </a:t>
            </a:r>
            <a:r>
              <a:rPr kumimoji="0" lang="ru-RU" sz="3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физическим лицом</a:t>
            </a: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3929066"/>
            <a:ext cx="2055215" cy="22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Юридическое лицо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4186238" cy="4572000"/>
          </a:xfrm>
        </p:spPr>
        <p:txBody>
          <a:bodyPr>
            <a:normAutofit fontScale="55000" lnSpcReduction="20000"/>
          </a:bodyPr>
          <a:lstStyle/>
          <a:p>
            <a:r>
              <a:rPr lang="ru-RU" sz="380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Юриди́ческое</a:t>
            </a:r>
            <a:r>
              <a:rPr lang="ru-RU" sz="38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лицо́ </a:t>
            </a:r>
            <a:r>
              <a:rPr lang="ru-RU" dirty="0" smtClean="0"/>
              <a:t>— зарегистрированная в установленном законом порядке </a:t>
            </a:r>
            <a:r>
              <a:rPr lang="ru-RU" sz="28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организация</a:t>
            </a:r>
            <a:r>
              <a:rPr lang="ru-RU" dirty="0" smtClean="0"/>
              <a:t>, которая имеет в собственности, обособленное имущество и отвечает по своим обязательствам этим имуществом, может от своего имени приобретать и осуществлять имущественные и личные неимущественные права, нести обязанности, быть истцом и ответчиком в суде. </a:t>
            </a:r>
          </a:p>
          <a:p>
            <a:endParaRPr lang="ru-RU" dirty="0" smtClean="0"/>
          </a:p>
          <a:p>
            <a:r>
              <a:rPr lang="ru-RU" dirty="0" smtClean="0"/>
              <a:t>Юридические лица должны иметь самостоятельный баланс или смету.</a:t>
            </a:r>
          </a:p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2071678"/>
            <a:ext cx="2528901" cy="3007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Физическое лицо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5043494" cy="4572000"/>
          </a:xfrm>
        </p:spPr>
        <p:txBody>
          <a:bodyPr>
            <a:normAutofit/>
          </a:bodyPr>
          <a:lstStyle/>
          <a:p>
            <a:r>
              <a:rPr lang="ru-RU" sz="360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Физи́ческое</a:t>
            </a:r>
            <a:r>
              <a:rPr lang="ru-RU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лицо́ </a:t>
            </a:r>
            <a:r>
              <a:rPr lang="ru-RU" dirty="0" smtClean="0"/>
              <a:t>— любой гражданин независимо от его пола, возраста, национальности, физических данных, места проживания.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23529" t="35000" r="23529" b="9999"/>
          <a:stretch>
            <a:fillRect/>
          </a:stretch>
        </p:blipFill>
        <p:spPr bwMode="auto">
          <a:xfrm flipH="1">
            <a:off x="6357949" y="2428868"/>
            <a:ext cx="1802081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Различия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643050"/>
            <a:ext cx="3357586" cy="857256"/>
          </a:xfrm>
        </p:spPr>
        <p:txBody>
          <a:bodyPr>
            <a:noAutofit/>
          </a:bodyPr>
          <a:lstStyle/>
          <a:p>
            <a:r>
              <a:rPr lang="ru-RU" sz="280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Юридическое лицо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286124"/>
            <a:ext cx="2845830" cy="1890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3286124"/>
            <a:ext cx="2214578" cy="154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286380" y="1571612"/>
            <a:ext cx="3400420" cy="107157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448056" marR="0" lvl="0" indent="-384048" defTabSz="91440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ru-RU" sz="280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Физи́ческое</a:t>
            </a:r>
            <a:r>
              <a:rPr lang="ru-RU" sz="28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лицо́</a:t>
            </a:r>
            <a:endParaRPr lang="ru-RU" sz="280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4" name="Group 22"/>
          <p:cNvGrpSpPr>
            <a:grpSpLocks noChangeAspect="1"/>
          </p:cNvGrpSpPr>
          <p:nvPr/>
        </p:nvGrpSpPr>
        <p:grpSpPr bwMode="auto">
          <a:xfrm>
            <a:off x="3929058" y="3357562"/>
            <a:ext cx="1762137" cy="1428760"/>
            <a:chOff x="6604" y="9694"/>
            <a:chExt cx="2807" cy="1852"/>
          </a:xfrm>
        </p:grpSpPr>
        <p:sp>
          <p:nvSpPr>
            <p:cNvPr id="4119" name="AutoShape 23"/>
            <p:cNvSpPr>
              <a:spLocks noChangeAspect="1" noChangeArrowheads="1"/>
            </p:cNvSpPr>
            <p:nvPr/>
          </p:nvSpPr>
          <p:spPr bwMode="auto">
            <a:xfrm>
              <a:off x="6604" y="9694"/>
              <a:ext cx="2807" cy="1852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120" name="Line 24"/>
            <p:cNvSpPr>
              <a:spLocks noChangeShapeType="1"/>
            </p:cNvSpPr>
            <p:nvPr/>
          </p:nvSpPr>
          <p:spPr bwMode="auto">
            <a:xfrm>
              <a:off x="7092" y="10435"/>
              <a:ext cx="1953" cy="0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121" name="Line 25"/>
            <p:cNvSpPr>
              <a:spLocks noChangeShapeType="1"/>
            </p:cNvSpPr>
            <p:nvPr/>
          </p:nvSpPr>
          <p:spPr bwMode="auto">
            <a:xfrm>
              <a:off x="7092" y="10928"/>
              <a:ext cx="2075" cy="0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122" name="Line 26"/>
            <p:cNvSpPr>
              <a:spLocks noChangeShapeType="1"/>
            </p:cNvSpPr>
            <p:nvPr/>
          </p:nvSpPr>
          <p:spPr bwMode="auto">
            <a:xfrm>
              <a:off x="7458" y="9818"/>
              <a:ext cx="1221" cy="1604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Формы предпринимательства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3971924" cy="2903514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Частное</a:t>
            </a:r>
            <a:r>
              <a:rPr lang="ru-RU" dirty="0" smtClean="0"/>
              <a:t> предпринимательство есть форма осуществления экономической активности от имени </a:t>
            </a:r>
            <a:r>
              <a:rPr lang="ru-RU" dirty="0" smtClean="0">
                <a:solidFill>
                  <a:schemeClr val="accent1"/>
                </a:solidFill>
              </a:rPr>
              <a:t>предприятия</a:t>
            </a:r>
            <a:r>
              <a:rPr lang="ru-RU" dirty="0" smtClean="0"/>
              <a:t> (если оно зарегистрировано в качестве такового) или </a:t>
            </a:r>
            <a:r>
              <a:rPr lang="ru-RU" dirty="0" smtClean="0">
                <a:solidFill>
                  <a:schemeClr val="accent1"/>
                </a:solidFill>
              </a:rPr>
              <a:t>предпринимателя </a:t>
            </a:r>
            <a:r>
              <a:rPr lang="ru-RU" dirty="0" smtClean="0"/>
              <a:t>(если такая деятельность осуществляется без найма рабочей силы, в форме индивидуальной трудовой деятельности). 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1857364"/>
            <a:ext cx="2071702" cy="3096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4643438" y="5286388"/>
            <a:ext cx="4114800" cy="116842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Государственное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4643446"/>
            <a:ext cx="2500330" cy="1573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Государственное предпринимательство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5114932" cy="45720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Первоочередная цель государственного предпринимательства состоит </a:t>
            </a:r>
            <a:r>
              <a:rPr lang="ru-RU" sz="28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не в получении дохода, </a:t>
            </a:r>
            <a:r>
              <a:rPr lang="ru-RU" dirty="0" smtClean="0"/>
              <a:t>а в решении социально-экономических задач, таких как: · обеспечение необходимых темпов роста, сглаживание циклических колебаний, поддержание занятости, стимулирование научно-технического прогресса, и т.д.  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2071678"/>
            <a:ext cx="2391959" cy="1419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256"/>
            <a:ext cx="2662595" cy="149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5257808" cy="228601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Государства осваивают программы по развитию атомной энергии, радиоэлектронной промышленности, созданию ЭВМ, освоению космоса. </a:t>
            </a:r>
          </a:p>
          <a:p>
            <a:pPr>
              <a:buNone/>
            </a:pPr>
            <a:endParaRPr lang="ru-RU" dirty="0" smtClean="0"/>
          </a:p>
        </p:txBody>
      </p:sp>
      <p:pic>
        <p:nvPicPr>
          <p:cNvPr id="4" name="Picture 2" descr="D:\Мои документы\Рабочий стол\открытый 2011\государство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3357562"/>
            <a:ext cx="2749361" cy="2071702"/>
          </a:xfrm>
          <a:prstGeom prst="rect">
            <a:avLst/>
          </a:prstGeom>
          <a:noFill/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3" y="714356"/>
            <a:ext cx="2679253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457200" y="3071810"/>
            <a:ext cx="5257808" cy="3382998"/>
          </a:xfrm>
          <a:prstGeom prst="rect">
            <a:avLst/>
          </a:prstGeom>
        </p:spPr>
        <p:txBody>
          <a:bodyPr vert="horz" anchor="t">
            <a:normAutofit fontScale="77500" lnSpcReduction="20000"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Располагая финансами, государство выступает по отношению к частному сектору в качестве заказчика на производство продукции и одновременно ее покупателя, что придает определенную стабильность рынку. 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Индивидуальный предприниматель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4686304" cy="4572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err="1" smtClean="0"/>
              <a:t>Индивидуа́льные</a:t>
            </a:r>
            <a:r>
              <a:rPr lang="ru-RU" dirty="0" smtClean="0"/>
              <a:t> </a:t>
            </a:r>
            <a:r>
              <a:rPr lang="ru-RU" dirty="0" err="1" smtClean="0"/>
              <a:t>предпринима́тели</a:t>
            </a:r>
            <a:r>
              <a:rPr lang="ru-RU" dirty="0" smtClean="0"/>
              <a:t> — физические лица, </a:t>
            </a:r>
            <a:r>
              <a:rPr lang="ru-RU" dirty="0" smtClean="0">
                <a:solidFill>
                  <a:schemeClr val="accent1"/>
                </a:solidFill>
              </a:rPr>
              <a:t>зарегистрированные</a:t>
            </a:r>
            <a:r>
              <a:rPr lang="ru-RU" dirty="0" smtClean="0"/>
              <a:t> в установленном законом порядке и осуществляющие предпринимательскую деятельность без образования юридического лица (ИПБОЮЛ).</a:t>
            </a: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2204340"/>
            <a:ext cx="2357454" cy="3165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Основные черты предпринимателя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4614866" cy="4572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предприимчивость, </a:t>
            </a:r>
          </a:p>
          <a:p>
            <a:r>
              <a:rPr lang="ru-RU" dirty="0" smtClean="0"/>
              <a:t>склонность к риску, </a:t>
            </a:r>
          </a:p>
          <a:p>
            <a:r>
              <a:rPr lang="ru-RU" dirty="0" smtClean="0"/>
              <a:t>напористость, </a:t>
            </a:r>
          </a:p>
          <a:p>
            <a:r>
              <a:rPr lang="ru-RU" dirty="0" smtClean="0"/>
              <a:t>энергичность,</a:t>
            </a:r>
          </a:p>
          <a:p>
            <a:r>
              <a:rPr lang="ru-RU" dirty="0" smtClean="0"/>
              <a:t>новаторство (поиск новых решений),</a:t>
            </a:r>
          </a:p>
          <a:p>
            <a:r>
              <a:rPr lang="ru-RU" dirty="0" smtClean="0"/>
              <a:t>ориентация на получение прибыли,</a:t>
            </a:r>
          </a:p>
          <a:p>
            <a:r>
              <a:rPr lang="ru-RU" dirty="0" smtClean="0"/>
              <a:t>экономическая самостоятельность.</a:t>
            </a:r>
            <a:endParaRPr lang="ru-RU" dirty="0"/>
          </a:p>
        </p:txBody>
      </p:sp>
      <p:pic>
        <p:nvPicPr>
          <p:cNvPr id="2050" name="Picture 2" descr="D:\Мои документы\Рабочий стол\открытый 2011\i.jpeg2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500694" y="4071942"/>
            <a:ext cx="2283840" cy="2103233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1928802"/>
            <a:ext cx="1357322" cy="199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Предприниматель изменился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3971924" cy="4572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добавились:</a:t>
            </a:r>
          </a:p>
          <a:p>
            <a:r>
              <a:rPr lang="ru-RU" dirty="0" smtClean="0"/>
              <a:t>Обоснованный риск </a:t>
            </a:r>
          </a:p>
          <a:p>
            <a:r>
              <a:rPr lang="ru-RU" dirty="0" smtClean="0"/>
              <a:t>Образование</a:t>
            </a:r>
          </a:p>
          <a:p>
            <a:r>
              <a:rPr lang="ru-RU" dirty="0" smtClean="0"/>
              <a:t>Интеллект</a:t>
            </a:r>
          </a:p>
          <a:p>
            <a:r>
              <a:rPr lang="ru-RU" dirty="0" smtClean="0"/>
              <a:t>Чувство социальной ответственности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857364"/>
            <a:ext cx="2982935" cy="2605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4714884"/>
            <a:ext cx="2143140" cy="1614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Предпринимательство отрицает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4757742" cy="2332010"/>
          </a:xfrm>
        </p:spPr>
        <p:txBody>
          <a:bodyPr/>
          <a:lstStyle/>
          <a:p>
            <a:r>
              <a:rPr lang="ru-RU" dirty="0" smtClean="0"/>
              <a:t>Самоуспокоенность</a:t>
            </a:r>
          </a:p>
          <a:p>
            <a:r>
              <a:rPr lang="ru-RU" dirty="0" smtClean="0"/>
              <a:t>Застой</a:t>
            </a:r>
          </a:p>
          <a:p>
            <a:r>
              <a:rPr lang="ru-RU" dirty="0" smtClean="0"/>
              <a:t>Самодовольство</a:t>
            </a:r>
          </a:p>
          <a:p>
            <a:r>
              <a:rPr lang="ru-RU" dirty="0" smtClean="0"/>
              <a:t>Расточительство</a:t>
            </a:r>
          </a:p>
          <a:p>
            <a:endParaRPr lang="ru-RU" dirty="0"/>
          </a:p>
        </p:txBody>
      </p:sp>
      <p:pic>
        <p:nvPicPr>
          <p:cNvPr id="17412" name="Picture 4" descr="D:\Мои документы\Рабочий стол\открытый 2011\i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1285860"/>
            <a:ext cx="1422400" cy="1422400"/>
          </a:xfrm>
          <a:prstGeom prst="rect">
            <a:avLst/>
          </a:prstGeom>
          <a:noFill/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929198"/>
            <a:ext cx="2043117" cy="1362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4500570"/>
            <a:ext cx="1824043" cy="1824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8" name="Picture 10" descr="F:\с флешки\старая флешка\Архивы !!!!!!!\Открытые уроки\открытый менеджмент\Делавая культура\Creat0001_35.tif"/>
          <p:cNvPicPr>
            <a:picLocks noChangeAspect="1" noChangeArrowheads="1"/>
          </p:cNvPicPr>
          <p:nvPr/>
        </p:nvPicPr>
        <p:blipFill>
          <a:blip r:embed="rId5" cstate="print"/>
          <a:srcRect r="-37" b="18089"/>
          <a:stretch>
            <a:fillRect/>
          </a:stretch>
        </p:blipFill>
        <p:spPr bwMode="auto">
          <a:xfrm>
            <a:off x="5786446" y="3786190"/>
            <a:ext cx="2469373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Ловушки для предпринимателей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7554" y="2786058"/>
            <a:ext cx="2643206" cy="366875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Время</a:t>
            </a:r>
          </a:p>
          <a:p>
            <a:r>
              <a:rPr lang="ru-RU" dirty="0" smtClean="0"/>
              <a:t>Деньги</a:t>
            </a:r>
          </a:p>
          <a:p>
            <a:r>
              <a:rPr lang="ru-RU" dirty="0" smtClean="0"/>
              <a:t>Окружение для предпринимателя</a:t>
            </a:r>
          </a:p>
          <a:p>
            <a:r>
              <a:rPr lang="ru-RU" sz="42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Он сам</a:t>
            </a:r>
            <a:endParaRPr lang="ru-RU" sz="420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221457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b="29412"/>
          <a:stretch>
            <a:fillRect/>
          </a:stretch>
        </p:blipFill>
        <p:spPr bwMode="auto">
          <a:xfrm flipH="1">
            <a:off x="7286644" y="2143116"/>
            <a:ext cx="135732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2143116"/>
            <a:ext cx="14287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357166"/>
            <a:ext cx="120967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5000636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 descr="D:\Мои документы\Рабочий стол\открытый 2011\i.jpeg16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5074" y="4143380"/>
            <a:ext cx="1672756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неудач в бизнесе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4686304" cy="211769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Низкая коммуникабельность предпринимателя</a:t>
            </a:r>
          </a:p>
          <a:p>
            <a:r>
              <a:rPr lang="ru-RU" dirty="0" smtClean="0"/>
              <a:t>Самовлюбленность и высокомерие</a:t>
            </a:r>
          </a:p>
          <a:p>
            <a:r>
              <a:rPr lang="ru-RU" dirty="0" smtClean="0"/>
              <a:t>Нечувствительность к переменам</a:t>
            </a:r>
          </a:p>
          <a:p>
            <a:endParaRPr lang="ru-RU" dirty="0"/>
          </a:p>
        </p:txBody>
      </p:sp>
      <p:pic>
        <p:nvPicPr>
          <p:cNvPr id="10242" name="Picture 2" descr="D:\Мои документы\Рабочий стол\открытый 2011\i.jpeg1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785926"/>
            <a:ext cx="3104964" cy="2007877"/>
          </a:xfrm>
          <a:prstGeom prst="rect">
            <a:avLst/>
          </a:prstGeom>
          <a:noFill/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4071934" y="4357694"/>
            <a:ext cx="4429156" cy="2168552"/>
          </a:xfrm>
          <a:prstGeom prst="rect">
            <a:avLst/>
          </a:prstGeom>
        </p:spPr>
        <p:txBody>
          <a:bodyPr vert="horz" anchor="t">
            <a:normAutofit fontScale="70000" lnSpcReduction="20000"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Недостаточная смелость и уверенность в собственных силах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Недостаточная твердость и требовательность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Недостаток деловых знаний и практических навыков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3" name="Picture 3" descr="F:\с флешки\старая флешка\Архивы !!!!!!!\Открытые уроки\открытый менеджмент\Делавая культура\Creat0003_10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4143380"/>
            <a:ext cx="1908385" cy="2062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Угрозы бизнеса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882808"/>
            <a:ext cx="5114932" cy="4572000"/>
          </a:xfrm>
        </p:spPr>
        <p:txBody>
          <a:bodyPr>
            <a:normAutofit/>
          </a:bodyPr>
          <a:lstStyle/>
          <a:p>
            <a:r>
              <a:rPr lang="ru-RU" dirty="0" smtClean="0"/>
              <a:t>Рынок</a:t>
            </a:r>
          </a:p>
          <a:p>
            <a:r>
              <a:rPr lang="ru-RU" dirty="0" smtClean="0"/>
              <a:t>Нестабильность</a:t>
            </a:r>
          </a:p>
          <a:p>
            <a:r>
              <a:rPr lang="ru-RU" dirty="0" smtClean="0"/>
              <a:t>Конкуренты</a:t>
            </a:r>
          </a:p>
          <a:p>
            <a:r>
              <a:rPr lang="ru-RU" dirty="0" smtClean="0"/>
              <a:t>Непрофессионализм</a:t>
            </a:r>
          </a:p>
          <a:p>
            <a:r>
              <a:rPr lang="en-US" sz="1050" dirty="0" smtClean="0">
                <a:hlinkClick r:id="rId2"/>
              </a:rPr>
              <a:t>http://video.yandex.ru/search.xml?text=%D0%BF%D1%80%D0%B5%D0%B4%D0%BF%D1%80%D0%B8%D0%BD%D0%B8%D0%BC%D0%B0%D1%82%D0%B5%D0%BB%D1%8C%D1%81%D1%82%D0%B2%D0%BE#search?text=%D0%BF%D0%BE%D0%B4%D0%B4%D0%B5%D1%80%D0%B6%D0%BA%D0%B0%20%D0%BF%D1%80%D0%B5%D0%B4%D0%BF%D1%80%D0%B8%D0%BD%D0%B8%D0%BC%D0%B0%D1%82%D0%B5%D0%BB%D1%8C%D1%81%D1%82%D0%B2%D0%BE&amp;filmId=55703616-00</a:t>
            </a:r>
            <a:endParaRPr lang="ru-RU" sz="1050" dirty="0" smtClean="0"/>
          </a:p>
          <a:p>
            <a:r>
              <a:rPr lang="en-US" sz="1050" dirty="0" smtClean="0">
                <a:hlinkClick r:id="rId2"/>
              </a:rPr>
              <a:t>http://video.yandex.ru/search.xml?text=%D0%BF%D1%80%D0%B5%D0%B4%D0%BF%D1%80%D0%B8%D0%BD%D0%B8%D0%BC%D0%B0%D1%82%D0%B5%D0%BB%D1%8C%D1%81%D1%82%D0%B2%D0%BE#search?text=%D0%BF%D0%BE%D0%B4%D0%B4%D0%B5%D1%80%D0%B6%D0%BA%D0%B0%20%D0%BF%D1%80%D0%B5%D0%B4%D0%BF%D1%80%D0%B8%D0%BD%D0%B8%D0%BC%D0%B0%D1%82%D0%B5%D0%BB%D1%8C%D1%81%D1%82%D0%B2%D0%BE&amp;filmId=50212423-00</a:t>
            </a:r>
            <a:endParaRPr lang="ru-RU" sz="1050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Смысл предпринимательства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3757610" cy="1331878"/>
          </a:xfrm>
        </p:spPr>
        <p:txBody>
          <a:bodyPr/>
          <a:lstStyle/>
          <a:p>
            <a:r>
              <a:rPr lang="ru-RU" dirty="0" smtClean="0"/>
              <a:t>Создать бизнес</a:t>
            </a: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929190" y="4572008"/>
            <a:ext cx="3757610" cy="1331878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ru-RU" sz="3000" dirty="0" smtClean="0"/>
              <a:t>Удержать бизнес</a:t>
            </a: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D:\Мои документы\Рабочий стол\открытый 2011\i.jpeg1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1714488"/>
            <a:ext cx="1857388" cy="2506572"/>
          </a:xfrm>
          <a:prstGeom prst="rect">
            <a:avLst/>
          </a:prstGeom>
          <a:noFill/>
        </p:spPr>
      </p:pic>
      <p:pic>
        <p:nvPicPr>
          <p:cNvPr id="1027" name="Picture 3" descr="D:\Мои документы\Рабочий стол\открытый 2011\i.jpeg5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571876"/>
            <a:ext cx="3422851" cy="1952633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Преимущества предпринимателя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5257808" cy="457200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Статус ИП имеет следующие преимущества по сравнению с регистрацией собственного предприятия:</a:t>
            </a:r>
          </a:p>
          <a:p>
            <a:pPr lvl="0"/>
            <a:r>
              <a:rPr lang="ru-RU" dirty="0" smtClean="0"/>
              <a:t>упрощенность процессов создания и ликвидации бизнеса</a:t>
            </a:r>
          </a:p>
          <a:p>
            <a:pPr lvl="0"/>
            <a:r>
              <a:rPr lang="ru-RU" dirty="0" smtClean="0"/>
              <a:t>свободное использование собственной выручки.</a:t>
            </a:r>
          </a:p>
          <a:p>
            <a:pPr lvl="0"/>
            <a:r>
              <a:rPr lang="ru-RU" dirty="0" smtClean="0"/>
              <a:t>не платится налог на имущество, используемое в предпринимательской деятельности</a:t>
            </a:r>
          </a:p>
          <a:p>
            <a:pPr lvl="0"/>
            <a:r>
              <a:rPr lang="ru-RU" dirty="0" smtClean="0"/>
              <a:t>упрощенный порядок ведения учета результатов хозяйственной деятельности и предоставления внешней отчетности</a:t>
            </a:r>
          </a:p>
          <a:p>
            <a:pPr lvl="0"/>
            <a:r>
              <a:rPr lang="ru-RU" dirty="0" smtClean="0"/>
              <a:t>упрощенный порядок принятия решений (не требуется собраний, протоколов и т. п.)</a:t>
            </a:r>
          </a:p>
          <a:p>
            <a:pPr lvl="0"/>
            <a:r>
              <a:rPr lang="ru-RU" dirty="0" smtClean="0"/>
              <a:t>заработанные деньги возможно свободно тратить без дополнительного налогообложения (9% на дивиденды)</a:t>
            </a:r>
          </a:p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929322" y="2714620"/>
            <a:ext cx="2340329" cy="257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Недостатки предпринимателя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4972056" cy="4572000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ru-RU" sz="2300" dirty="0" smtClean="0"/>
              <a:t>отвечает по обязательствам своим имуществом</a:t>
            </a:r>
          </a:p>
          <a:p>
            <a:pPr lvl="0"/>
            <a:r>
              <a:rPr lang="ru-RU" sz="2300" dirty="0" smtClean="0"/>
              <a:t>не может получать некоторые лицензии (например, на розничную торговлю алкоголем, некоторыми лекарствами или сильнодействующими ядами).</a:t>
            </a:r>
          </a:p>
          <a:p>
            <a:pPr lvl="0"/>
            <a:r>
              <a:rPr lang="ru-RU" sz="2300" dirty="0" smtClean="0"/>
              <a:t>согласно сложившейся практике, некоторые крупные (и не очень) компании отказываются работать с ИП</a:t>
            </a:r>
          </a:p>
          <a:p>
            <a:pPr lvl="0"/>
            <a:r>
              <a:rPr lang="ru-RU" sz="2300" dirty="0" smtClean="0"/>
              <a:t>не подходит для совместного ведения бизнеса</a:t>
            </a:r>
          </a:p>
          <a:p>
            <a:pPr lvl="0"/>
            <a:r>
              <a:rPr lang="ru-RU" sz="2300" dirty="0" smtClean="0"/>
              <a:t>требуется постоянное личное участие, так как нельзя назначить «директора»</a:t>
            </a:r>
          </a:p>
          <a:p>
            <a:pPr lvl="0"/>
            <a:r>
              <a:rPr lang="ru-RU" sz="2300" dirty="0" smtClean="0"/>
              <a:t>Отчисления на социальное страхование идут только исходя из МРОТ, взятого на начало соответствующего года (в виде фиксированного платежа), даже если деятельности не было</a:t>
            </a:r>
          </a:p>
          <a:p>
            <a:pPr lvl="0"/>
            <a:r>
              <a:rPr lang="ru-RU" sz="2300" dirty="0" smtClean="0"/>
              <a:t>на общем режиме налогообложения необходимо вести двойной учёт из-за того, что НДС считается «по отгрузке», а налог на доходы у предпринимателей - «по оплате». Если первой происходит оплата, то можно сблизить за счёт выписывания счетов-фактур на аванс, но в данном случае усложняется документооборот.</a:t>
            </a:r>
          </a:p>
          <a:p>
            <a:endParaRPr lang="ru-RU" dirty="0"/>
          </a:p>
        </p:txBody>
      </p:sp>
      <p:pic>
        <p:nvPicPr>
          <p:cNvPr id="8194" name="Picture 2" descr="D:\Мои документы\Рабочий стол\открытый 2011\i.jpeg2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1857364"/>
            <a:ext cx="2000264" cy="2439347"/>
          </a:xfrm>
          <a:prstGeom prst="rect">
            <a:avLst/>
          </a:prstGeom>
          <a:noFill/>
        </p:spPr>
      </p:pic>
      <p:pic>
        <p:nvPicPr>
          <p:cNvPr id="8195" name="Picture 3" descr="D:\Мои документы\Рабочий стол\открытый 2011\i.jpeg14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4643446"/>
            <a:ext cx="1928826" cy="15401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Поддержка предпринимательства</a:t>
            </a:r>
            <a:endParaRPr lang="ru-RU" dirty="0"/>
          </a:p>
        </p:txBody>
      </p:sp>
      <p:pic>
        <p:nvPicPr>
          <p:cNvPr id="4" name="Содержимое 3" descr="085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059" b="2059"/>
          <a:stretch>
            <a:fillRect/>
          </a:stretch>
        </p:blipFill>
        <p:spPr>
          <a:xfrm>
            <a:off x="6215074" y="2071678"/>
            <a:ext cx="1987296" cy="1490467"/>
          </a:xfrm>
        </p:spPr>
      </p:pic>
      <p:pic>
        <p:nvPicPr>
          <p:cNvPr id="3074" name="Picture 2" descr="D:\Мои документы\Рабочий стол\открытый 2011\i.jpeg17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694978"/>
            <a:ext cx="2066932" cy="2352990"/>
          </a:xfrm>
          <a:prstGeom prst="rect">
            <a:avLst/>
          </a:prstGeom>
          <a:noFill/>
        </p:spPr>
      </p:pic>
      <p:sp>
        <p:nvSpPr>
          <p:cNvPr id="5" name="Содержимое 5"/>
          <p:cNvSpPr txBox="1">
            <a:spLocks/>
          </p:cNvSpPr>
          <p:nvPr/>
        </p:nvSpPr>
        <p:spPr>
          <a:xfrm>
            <a:off x="457200" y="1882808"/>
            <a:ext cx="5114932" cy="4572000"/>
          </a:xfrm>
          <a:prstGeom prst="rect">
            <a:avLst/>
          </a:prstGeom>
        </p:spPr>
        <p:txBody>
          <a:bodyPr vert="horz" anchor="t">
            <a:normAutofit fontScale="47500" lnSpcReduction="20000"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В мировой практике  считается  нормой  государственное  поощрение  малого бизнеса в интересах нации. </a:t>
            </a:r>
          </a:p>
          <a:p>
            <a:pPr marL="448056" marR="0" lvl="0" indent="-384048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При этом задача государства не сводится  к  тому, чтобы  на  льготных  условиях  предоставлять   мелким   и   средним   фирмам финансовые, технические и прочие ресурсы и  поддерживать  частную  инициативу любой ценой. </a:t>
            </a:r>
          </a:p>
          <a:p>
            <a:pPr marL="448056" marR="0" lvl="0" indent="-384048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Государство призвано в первую очередь создать такой правовой  и экономический климат, который позволит малому бизнесу не  только  удержаться на плаву, но и расти, набирать силу.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 descr="D:\Мои документы\Рабочий стол\открытый 2011\i.jpeg20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500" y="2214554"/>
            <a:ext cx="1920884" cy="1728796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Индекс предпринимательской активности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5257808" cy="45720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Сводный индекс предпринимательской активности является агрегированным значением анализируемых в мониторинге различных сторон деятельности малого бизнеса. Расчет производится на основе восемнадцати показателей. Он может принимать значения от 0 до 200. </a:t>
            </a:r>
          </a:p>
          <a:p>
            <a:endParaRPr lang="ru-RU" sz="1000" dirty="0" smtClean="0"/>
          </a:p>
          <a:p>
            <a:endParaRPr lang="ru-RU" sz="1000" dirty="0" smtClean="0"/>
          </a:p>
          <a:p>
            <a:endParaRPr lang="ru-RU" sz="1000" dirty="0" smtClean="0"/>
          </a:p>
          <a:p>
            <a:endParaRPr lang="ru-RU" sz="1000" dirty="0" smtClean="0"/>
          </a:p>
          <a:p>
            <a:r>
              <a:rPr lang="en-US" sz="1000" dirty="0" smtClean="0">
                <a:hlinkClick r:id="rId2"/>
              </a:rPr>
              <a:t>http://video.yandex.ru/search.xml?text=%D0%BF%D1%80%D0%B5%D0%B4%D0%BF%D1%80%D0%B8%D0%BD%D0%B8%D0%BC%D0%B0%D1%82%D0%B5%D0%BB%D1%8C%D1%81%D1%82%D0%B2%D0%BE#search?text=%D0%BF%D1%80%D0%B5%D0%B4%D0%BF%D1%80%D0%B8%D0%BD%D0%B8%D0%BC%D0%B0%D1%82%D0%B5%D0%BB%D1%8C%D1%81%D1%82%D0%B2%D0%BE&amp;p=1&amp;filmId=85609089-00</a:t>
            </a:r>
            <a:endParaRPr lang="ru-RU" sz="1000" dirty="0"/>
          </a:p>
        </p:txBody>
      </p:sp>
      <p:pic>
        <p:nvPicPr>
          <p:cNvPr id="3074" name="Picture 2" descr="D:\Мои документы\Рабочий стол\открытый 2011\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786446" y="1714489"/>
            <a:ext cx="2328362" cy="3143272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000636"/>
            <a:ext cx="2143140" cy="1614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3400420" cy="1399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Расшифруйте ребусы</a:t>
            </a:r>
            <a:endParaRPr lang="ru-RU" dirty="0"/>
          </a:p>
        </p:txBody>
      </p:sp>
      <p:pic>
        <p:nvPicPr>
          <p:cNvPr id="1026" name="Picture 2" descr="D:\Мои документы\Рабочий стол\пеа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4814890" y="-742956"/>
            <a:ext cx="3086120" cy="4572032"/>
          </a:xfrm>
          <a:prstGeom prst="rect">
            <a:avLst/>
          </a:prstGeom>
          <a:noFill/>
        </p:spPr>
      </p:pic>
      <p:pic>
        <p:nvPicPr>
          <p:cNvPr id="1027" name="Picture 3" descr="D:\Мои документы\Рабочий стол\онал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130250" y="2798916"/>
            <a:ext cx="3000396" cy="4117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Рабочий стол\тест предприниматель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0323" t="2825" r="4847" b="49143"/>
          <a:stretch>
            <a:fillRect/>
          </a:stretch>
        </p:blipFill>
        <p:spPr bwMode="auto">
          <a:xfrm rot="16200000">
            <a:off x="1777512" y="-392935"/>
            <a:ext cx="6517671" cy="76438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Мои документы\Рабочий стол\тест предприниматель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1660" t="3586" r="70128" b="48437"/>
          <a:stretch>
            <a:fillRect/>
          </a:stretch>
        </p:blipFill>
        <p:spPr bwMode="auto">
          <a:xfrm rot="16200000">
            <a:off x="2917056" y="-773974"/>
            <a:ext cx="3452763" cy="84296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1055</TotalTime>
  <Words>885</Words>
  <PresentationFormat>Экран (4:3)</PresentationFormat>
  <Paragraphs>146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Яркая</vt:lpstr>
      <vt:lpstr>   Предмет «Основы экономики и предпринимательства» </vt:lpstr>
      <vt:lpstr>Стань предпринимателем</vt:lpstr>
      <vt:lpstr>Цели урока</vt:lpstr>
      <vt:lpstr>Предприниматель предпринимательство</vt:lpstr>
      <vt:lpstr>Предпринимательство</vt:lpstr>
      <vt:lpstr>Выгода для государства</vt:lpstr>
      <vt:lpstr>Выгода для предпринимателя</vt:lpstr>
      <vt:lpstr>Предпринимательство</vt:lpstr>
      <vt:lpstr>Юридическое лицо</vt:lpstr>
      <vt:lpstr>Физическое лицо</vt:lpstr>
      <vt:lpstr>Различия</vt:lpstr>
      <vt:lpstr>Формы предпринимательства</vt:lpstr>
      <vt:lpstr>Государственное предпринимательство</vt:lpstr>
      <vt:lpstr>Слайд 14</vt:lpstr>
      <vt:lpstr>Индивидуальный предприниматель</vt:lpstr>
      <vt:lpstr>Основные черты предпринимателя</vt:lpstr>
      <vt:lpstr>Предприниматель изменился</vt:lpstr>
      <vt:lpstr>Предпринимательство отрицает</vt:lpstr>
      <vt:lpstr>Ловушки для предпринимателей</vt:lpstr>
      <vt:lpstr>Причины неудач в бизнесе </vt:lpstr>
      <vt:lpstr>Угрозы бизнеса</vt:lpstr>
      <vt:lpstr>Смысл предпринимательства</vt:lpstr>
      <vt:lpstr>Преимущества предпринимателя</vt:lpstr>
      <vt:lpstr>Недостатки предпринимателя</vt:lpstr>
      <vt:lpstr>Поддержка предпринимательства</vt:lpstr>
      <vt:lpstr>Индекс предпринимательской активности</vt:lpstr>
      <vt:lpstr>Расшифруйте ребусы</vt:lpstr>
      <vt:lpstr>Слайд 28</vt:lpstr>
      <vt:lpstr>Слайд 29</vt:lpstr>
      <vt:lpstr>Спасибо за внимание.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Влад</cp:lastModifiedBy>
  <cp:revision>73</cp:revision>
  <dcterms:modified xsi:type="dcterms:W3CDTF">2011-12-18T07:31:27Z</dcterms:modified>
</cp:coreProperties>
</file>