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8" r:id="rId4"/>
    <p:sldId id="272" r:id="rId5"/>
    <p:sldId id="273" r:id="rId6"/>
    <p:sldId id="271" r:id="rId7"/>
    <p:sldId id="265" r:id="rId8"/>
    <p:sldId id="266" r:id="rId9"/>
    <p:sldId id="267" r:id="rId10"/>
    <p:sldId id="274" r:id="rId11"/>
    <p:sldId id="269" r:id="rId12"/>
    <p:sldId id="270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28C32-0552-4989-BD44-95C4F98F9F2E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CE2BA-D7CE-49C6-BDDD-E3FF5781A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CE2BA-D7CE-49C6-BDDD-E3FF5781AA2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CE2BA-D7CE-49C6-BDDD-E3FF5781AA2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313E-5593-4822-898A-38A70DEB3C08}" type="datetimeFigureOut">
              <a:rPr lang="ru-RU" smtClean="0"/>
              <a:pPr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6326E-61F4-4206-A17E-31717C9FC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/>
              <a:t>Мир уравнений, мир поиска, мир исследований</a:t>
            </a:r>
            <a:r>
              <a:rPr lang="ru-RU" sz="8000" dirty="0" smtClean="0"/>
              <a:t>.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928670"/>
            <a:ext cx="30441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Продолжи </a:t>
            </a:r>
            <a:r>
              <a:rPr lang="ru-RU" sz="4000" b="1" dirty="0" smtClean="0"/>
              <a:t>:</a:t>
            </a:r>
            <a:endParaRPr lang="ru-RU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071678"/>
            <a:ext cx="746954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Сегодня </a:t>
            </a:r>
            <a:r>
              <a:rPr lang="ru-RU" sz="4800" b="1" dirty="0" smtClean="0"/>
              <a:t>на уроке я хорошо</a:t>
            </a:r>
          </a:p>
          <a:p>
            <a:r>
              <a:rPr lang="ru-RU" sz="4800" b="1" dirty="0" smtClean="0"/>
              <a:t> понял(а)</a:t>
            </a:r>
            <a:r>
              <a:rPr lang="ru-RU" sz="4800" b="1" dirty="0" smtClean="0"/>
              <a:t> …</a:t>
            </a:r>
          </a:p>
          <a:p>
            <a:endParaRPr lang="ru-RU" sz="4800" b="1" dirty="0" smtClean="0"/>
          </a:p>
          <a:p>
            <a:endParaRPr lang="ru-RU" sz="4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714752"/>
            <a:ext cx="70893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Сегодня для меня на уроке</a:t>
            </a:r>
          </a:p>
          <a:p>
            <a:r>
              <a:rPr lang="ru-RU" b="1" dirty="0" smtClean="0"/>
              <a:t> </a:t>
            </a:r>
            <a:r>
              <a:rPr lang="ru-RU" sz="4400" b="1" dirty="0" smtClean="0"/>
              <a:t>было важным …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9"/>
            <a:ext cx="47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1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642918"/>
            <a:ext cx="6429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/>
              <a:t>Классификация уравнений.</a:t>
            </a:r>
            <a:endParaRPr lang="ru-RU" sz="36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1285860"/>
            <a:ext cx="7572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/>
              <a:t>2. Методы решения (поиск).</a:t>
            </a:r>
          </a:p>
          <a:p>
            <a:r>
              <a:rPr lang="ru-RU" sz="3600" b="1" i="1" dirty="0" smtClean="0"/>
              <a:t>3.Свойства коэффициентов в квадратном         уравнении .</a:t>
            </a:r>
          </a:p>
          <a:p>
            <a:r>
              <a:rPr lang="ru-RU" sz="3600" b="1" i="1" dirty="0" smtClean="0"/>
              <a:t>4. Приводить </a:t>
            </a:r>
            <a:r>
              <a:rPr lang="ru-RU" sz="3600" b="1" i="1" dirty="0" smtClean="0"/>
              <a:t>мысли в порядок. </a:t>
            </a:r>
            <a:endParaRPr lang="ru-RU" sz="3600" b="1" i="1" dirty="0" smtClean="0"/>
          </a:p>
          <a:p>
            <a:r>
              <a:rPr lang="ru-RU" sz="3600" b="1" i="1" dirty="0" smtClean="0"/>
              <a:t>5.Без ошибок решать уравнения для успешной сдачи ГИА. </a:t>
            </a:r>
          </a:p>
          <a:p>
            <a:r>
              <a:rPr lang="ru-RU" sz="3600" b="1" i="1" dirty="0" smtClean="0"/>
              <a:t>6.Усердие , внимание и самостоятельность.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821537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1)Укажите корень уравнения 3х </a:t>
            </a:r>
            <a:r>
              <a:rPr lang="ru-RU" sz="2800" b="1" baseline="30000" dirty="0"/>
              <a:t>4</a:t>
            </a:r>
            <a:r>
              <a:rPr lang="ru-RU" sz="2800" b="1" dirty="0"/>
              <a:t>– 4х + 1 = </a:t>
            </a:r>
            <a:r>
              <a:rPr lang="ru-RU" sz="2800" b="1" dirty="0" smtClean="0"/>
              <a:t>о</a:t>
            </a:r>
            <a:endParaRPr lang="ru-RU" sz="2800" b="1" dirty="0"/>
          </a:p>
          <a:p>
            <a:pPr marL="800100" lvl="1" indent="-342900">
              <a:buAutoNum type="arabicParenR"/>
            </a:pPr>
            <a:r>
              <a:rPr lang="ru-RU" sz="2800" b="1" dirty="0" smtClean="0"/>
              <a:t>1                </a:t>
            </a:r>
            <a:r>
              <a:rPr lang="ru-RU" sz="2800" b="1" dirty="0"/>
              <a:t>2)2                3) – 1         4) </a:t>
            </a:r>
            <a:r>
              <a:rPr lang="ru-RU" sz="2800" b="1" dirty="0" smtClean="0"/>
              <a:t>О</a:t>
            </a:r>
          </a:p>
          <a:p>
            <a:pPr marL="342900" indent="-342900">
              <a:buAutoNum type="arabicParenR"/>
            </a:pPr>
            <a:endParaRPr lang="ru-RU" sz="2800" b="1" dirty="0"/>
          </a:p>
          <a:p>
            <a:r>
              <a:rPr lang="ru-RU" sz="2800" b="1" dirty="0" smtClean="0"/>
              <a:t>2). </a:t>
            </a:r>
            <a:r>
              <a:rPr lang="ru-RU" sz="2800" b="1" dirty="0"/>
              <a:t>Найдите степень уравнения      3х</a:t>
            </a:r>
            <a:r>
              <a:rPr lang="ru-RU" sz="2800" b="1" baseline="30000" dirty="0"/>
              <a:t>2</a:t>
            </a:r>
            <a:r>
              <a:rPr lang="ru-RU" sz="2800" b="1" dirty="0"/>
              <a:t> – Х</a:t>
            </a:r>
            <a:r>
              <a:rPr lang="ru-RU" sz="2800" b="1" baseline="30000" dirty="0"/>
              <a:t>4</a:t>
            </a:r>
            <a:r>
              <a:rPr lang="ru-RU" sz="2800" b="1" dirty="0"/>
              <a:t> + 1 = </a:t>
            </a:r>
            <a:r>
              <a:rPr lang="ru-RU" sz="2800" b="1" dirty="0" smtClean="0"/>
              <a:t>х</a:t>
            </a:r>
            <a:r>
              <a:rPr lang="ru-RU" sz="2800" b="1" baseline="30000" dirty="0" smtClean="0"/>
              <a:t>5</a:t>
            </a:r>
            <a:endParaRPr lang="ru-RU" sz="2800" b="1" dirty="0"/>
          </a:p>
          <a:p>
            <a:pPr marL="342900" indent="-342900" algn="ctr">
              <a:buAutoNum type="arabicParenR"/>
            </a:pPr>
            <a:r>
              <a:rPr lang="ru-RU" sz="2800" b="1" dirty="0" smtClean="0"/>
              <a:t>5            </a:t>
            </a:r>
            <a:r>
              <a:rPr lang="ru-RU" sz="2800" b="1" dirty="0"/>
              <a:t>2) 2           3) 3             4) </a:t>
            </a:r>
            <a:r>
              <a:rPr lang="ru-RU" sz="2800" b="1" dirty="0" smtClean="0"/>
              <a:t>4</a:t>
            </a:r>
          </a:p>
          <a:p>
            <a:pPr marL="342900" indent="-342900">
              <a:buAutoNum type="arabicParenR"/>
            </a:pPr>
            <a:endParaRPr lang="ru-RU" sz="2800" b="1" dirty="0"/>
          </a:p>
          <a:p>
            <a:r>
              <a:rPr lang="ru-RU" sz="2800" b="1" dirty="0"/>
              <a:t>3) Решите уравнение (Х – 3 ) ( Х + 3 ) – Х (  Х – 2 ) = 3</a:t>
            </a:r>
            <a:r>
              <a:rPr lang="ru-RU" sz="2800" b="1" dirty="0" smtClean="0"/>
              <a:t>.</a:t>
            </a:r>
            <a:endParaRPr lang="ru-RU" sz="2800" b="1" dirty="0"/>
          </a:p>
          <a:p>
            <a:pPr algn="ctr"/>
            <a:r>
              <a:rPr lang="ru-RU" sz="2800" b="1" dirty="0"/>
              <a:t> 1) – 6          2) 3              3 )    6; - 6            4 ) 6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1214422"/>
            <a:ext cx="107157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44500" lvl="1" indent="-447675">
              <a:buAutoNum type="arabicParenR"/>
            </a:pPr>
            <a:r>
              <a:rPr lang="ru-RU" sz="2800" b="1" dirty="0" smtClean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2500306"/>
            <a:ext cx="928694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ctr">
              <a:buAutoNum type="arabicParenR"/>
            </a:pPr>
            <a:r>
              <a:rPr lang="ru-RU" sz="3200" b="1" dirty="0" smtClean="0">
                <a:solidFill>
                  <a:srgbClr val="C00000"/>
                </a:solidFill>
              </a:rPr>
              <a:t>  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29454" y="3786190"/>
            <a:ext cx="107157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4 )  6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571480"/>
            <a:ext cx="8572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4) Найдите сумму квадратов корней уравнения х</a:t>
            </a:r>
            <a:r>
              <a:rPr lang="ru-RU" sz="2400" b="1" baseline="30000" dirty="0" smtClean="0"/>
              <a:t>3</a:t>
            </a:r>
            <a:r>
              <a:rPr lang="ru-RU" sz="2400" b="1" dirty="0" smtClean="0"/>
              <a:t> – 25х=0</a:t>
            </a:r>
          </a:p>
          <a:p>
            <a:pPr marL="1257300" lvl="2" indent="-342900">
              <a:buAutoNum type="arabicParenR"/>
            </a:pPr>
            <a:r>
              <a:rPr lang="ru-RU" sz="2400" b="1" dirty="0" smtClean="0"/>
              <a:t> 0             2)     25	     3)      50           4)  10</a:t>
            </a:r>
          </a:p>
          <a:p>
            <a:pPr marL="342900" indent="-342900">
              <a:buAutoNum type="arabicParenR"/>
            </a:pPr>
            <a:endParaRPr lang="ru-RU" sz="2400" b="1" dirty="0" smtClean="0"/>
          </a:p>
          <a:p>
            <a:pPr marL="342900" indent="-342900"/>
            <a:r>
              <a:rPr lang="ru-RU" sz="2400" b="1" dirty="0" smtClean="0"/>
              <a:t>5) Сколько корней имеет уравнение:</a:t>
            </a:r>
          </a:p>
          <a:p>
            <a:pPr marL="342900" indent="-342900"/>
            <a:r>
              <a:rPr lang="ru-RU" sz="2400" b="1" dirty="0" smtClean="0"/>
              <a:t>        Х</a:t>
            </a:r>
            <a:r>
              <a:rPr lang="ru-RU" sz="2400" b="1" baseline="30000" dirty="0" smtClean="0"/>
              <a:t>5 </a:t>
            </a:r>
            <a:r>
              <a:rPr lang="ru-RU" sz="2400" b="1" dirty="0" smtClean="0"/>
              <a:t>=3-х  (использовать графический метод)</a:t>
            </a:r>
          </a:p>
          <a:p>
            <a:pPr marL="342900" indent="-342900"/>
            <a:r>
              <a:rPr lang="ru-RU" sz="2400" b="1" dirty="0" smtClean="0"/>
              <a:t>		1) 1            2)2                3)3                 4) 0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286124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6)Решите </a:t>
            </a:r>
            <a:r>
              <a:rPr lang="ru-RU" sz="2400" b="1" dirty="0"/>
              <a:t>уравнение  х</a:t>
            </a:r>
            <a:r>
              <a:rPr lang="ru-RU" sz="2400" b="1" baseline="30000" dirty="0"/>
              <a:t>4</a:t>
            </a:r>
            <a:r>
              <a:rPr lang="ru-RU" sz="2400" b="1" dirty="0"/>
              <a:t>-3х</a:t>
            </a:r>
            <a:r>
              <a:rPr lang="ru-RU" sz="2400" b="1" baseline="30000" dirty="0"/>
              <a:t>2</a:t>
            </a:r>
            <a:r>
              <a:rPr lang="ru-RU" sz="2400" b="1" dirty="0"/>
              <a:t>-4=0</a:t>
            </a:r>
          </a:p>
          <a:p>
            <a:r>
              <a:rPr lang="ru-RU" sz="2400" b="1" dirty="0" smtClean="0"/>
              <a:t>	1</a:t>
            </a:r>
            <a:r>
              <a:rPr lang="ru-RU" sz="2400" b="1" dirty="0"/>
              <a:t>)-1;4      2)-2;2     3)-1;1,  -2;2          4)1;2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6248" y="1000108"/>
            <a:ext cx="1229824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3)      50 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2500306"/>
            <a:ext cx="798617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1)  1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3714752"/>
            <a:ext cx="1133644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2)  -2;2 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714348" y="1500174"/>
          <a:ext cx="3366319" cy="1214446"/>
        </p:xfrm>
        <a:graphic>
          <a:graphicData uri="http://schemas.openxmlformats.org/presentationml/2006/ole">
            <p:oleObj spid="_x0000_s24578" name="Формула" r:id="rId3" imgW="1079280" imgH="393480" progId="Equation.3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857488" y="2786058"/>
          <a:ext cx="3728536" cy="1285884"/>
        </p:xfrm>
        <a:graphic>
          <a:graphicData uri="http://schemas.openxmlformats.org/presentationml/2006/ole">
            <p:oleObj spid="_x0000_s24579" name="Формула" r:id="rId4" imgW="1129810" imgH="393529" progId="Equation.3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631063" y="1571612"/>
          <a:ext cx="3512937" cy="1209689"/>
        </p:xfrm>
        <a:graphic>
          <a:graphicData uri="http://schemas.openxmlformats.org/presentationml/2006/ole">
            <p:oleObj spid="_x0000_s24580" name="Формула" r:id="rId5" imgW="1129810" imgH="393529" progId="Equation.3">
              <p:embed/>
            </p:oleObj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28596" y="214290"/>
            <a:ext cx="685514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en-US" sz="2400" b="1" dirty="0" smtClean="0"/>
              <a:t>7</a:t>
            </a:r>
            <a:r>
              <a:rPr lang="ru-RU" sz="3200" dirty="0" smtClean="0"/>
              <a:t>. </a:t>
            </a:r>
            <a:r>
              <a:rPr lang="ru-RU" sz="2400" b="1" dirty="0">
                <a:cs typeface="Times New Roman" pitchFamily="18" charset="0"/>
              </a:rPr>
              <a:t>Для каждого уравнения из верхней строки</a:t>
            </a:r>
            <a:endParaRPr lang="ru-RU" sz="2400" b="1" dirty="0"/>
          </a:p>
          <a:p>
            <a:pPr algn="just">
              <a:tabLst>
                <a:tab pos="228600" algn="l"/>
              </a:tabLst>
            </a:pPr>
            <a:r>
              <a:rPr lang="ru-RU" sz="2400" b="1" dirty="0">
                <a:cs typeface="Times New Roman" pitchFamily="18" charset="0"/>
              </a:rPr>
              <a:t> укажите множество его корней в нижней строке</a:t>
            </a:r>
            <a:r>
              <a:rPr lang="ru-RU" sz="2400" b="1" dirty="0" smtClean="0">
                <a:cs typeface="Times New Roman" pitchFamily="18" charset="0"/>
              </a:rPr>
              <a:t>:</a:t>
            </a:r>
            <a:r>
              <a:rPr lang="ru-RU" sz="3200" dirty="0" smtClean="0">
                <a:cs typeface="Times New Roman" pitchFamily="18" charset="0"/>
              </a:rPr>
              <a:t>    </a:t>
            </a:r>
            <a:endParaRPr lang="ru-RU" sz="3200" dirty="0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500034" y="4500570"/>
            <a:ext cx="65950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400" b="1" dirty="0">
                <a:cs typeface="Times New Roman" pitchFamily="18" charset="0"/>
              </a:rPr>
              <a:t>              </a:t>
            </a:r>
            <a:r>
              <a:rPr lang="ru-RU" sz="3200" b="1" dirty="0">
                <a:cs typeface="Times New Roman" pitchFamily="18" charset="0"/>
              </a:rPr>
              <a:t>а) </a:t>
            </a:r>
            <a:r>
              <a:rPr lang="ru-RU" sz="3200" b="1" i="1" dirty="0" err="1">
                <a:cs typeface="Times New Roman" pitchFamily="18" charset="0"/>
              </a:rPr>
              <a:t>х</a:t>
            </a:r>
            <a:r>
              <a:rPr lang="ru-RU" sz="3200" b="1" dirty="0">
                <a:cs typeface="Times New Roman" pitchFamily="18" charset="0"/>
              </a:rPr>
              <a:t> = 2      б) </a:t>
            </a:r>
            <a:r>
              <a:rPr lang="ru-RU" sz="3200" b="1" i="1" dirty="0" err="1">
                <a:cs typeface="Times New Roman" pitchFamily="18" charset="0"/>
              </a:rPr>
              <a:t>х</a:t>
            </a:r>
            <a:r>
              <a:rPr lang="ru-RU" sz="3200" b="1" dirty="0">
                <a:cs typeface="Times New Roman" pitchFamily="18" charset="0"/>
              </a:rPr>
              <a:t> = 3    в) </a:t>
            </a:r>
            <a:r>
              <a:rPr lang="ru-RU" sz="3200" b="1" i="1" dirty="0">
                <a:cs typeface="Times New Roman" pitchFamily="18" charset="0"/>
              </a:rPr>
              <a:t>х</a:t>
            </a:r>
            <a:r>
              <a:rPr lang="ru-RU" sz="3200" b="1" baseline="-30000" dirty="0">
                <a:cs typeface="Times New Roman" pitchFamily="18" charset="0"/>
              </a:rPr>
              <a:t>1</a:t>
            </a:r>
            <a:r>
              <a:rPr lang="ru-RU" sz="3200" b="1" dirty="0">
                <a:cs typeface="Times New Roman" pitchFamily="18" charset="0"/>
              </a:rPr>
              <a:t> = 2, </a:t>
            </a:r>
            <a:r>
              <a:rPr lang="ru-RU" sz="3200" b="1" i="1" dirty="0">
                <a:cs typeface="Times New Roman" pitchFamily="18" charset="0"/>
              </a:rPr>
              <a:t>х</a:t>
            </a:r>
            <a:r>
              <a:rPr lang="ru-RU" sz="3200" b="1" baseline="-30000" dirty="0">
                <a:cs typeface="Times New Roman" pitchFamily="18" charset="0"/>
              </a:rPr>
              <a:t>2</a:t>
            </a:r>
            <a:r>
              <a:rPr lang="ru-RU" sz="3200" b="1" dirty="0">
                <a:cs typeface="Times New Roman" pitchFamily="18" charset="0"/>
              </a:rPr>
              <a:t> = 3</a:t>
            </a:r>
            <a:endParaRPr lang="ru-RU" sz="3200" b="1" dirty="0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4508500"/>
            <a:ext cx="2776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179388" y="5330825"/>
            <a:ext cx="2295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ru-RU" sz="1400" dirty="0" smtClean="0">
                <a:cs typeface="Times New Roman" pitchFamily="18" charset="0"/>
              </a:rPr>
              <a:t>.</a:t>
            </a:r>
            <a:endParaRPr lang="ru-RU" sz="900" dirty="0"/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642910" y="5429264"/>
            <a:ext cx="599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Правильный ответ</a:t>
            </a:r>
            <a:r>
              <a:rPr lang="ru-RU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1-б, 2-а, 3-в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5720" y="1643050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r>
              <a:rPr lang="ru-RU" sz="2800" b="1" dirty="0" smtClean="0"/>
              <a:t>)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 rot="10800000" flipV="1">
            <a:off x="1785918" y="3097081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</a:t>
            </a:r>
            <a:r>
              <a:rPr lang="en-US" sz="2400" b="1" dirty="0" smtClean="0"/>
              <a:t>)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 rot="10800000" flipV="1">
            <a:off x="4786314" y="171448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3)</a:t>
            </a:r>
            <a:endParaRPr lang="ru-RU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95288" y="1500174"/>
            <a:ext cx="80139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228600" algn="l"/>
              </a:tabLst>
            </a:pPr>
            <a:r>
              <a:rPr lang="ru-RU" sz="3200" b="1" dirty="0" smtClean="0"/>
              <a:t>Расстояние </a:t>
            </a:r>
            <a:r>
              <a:rPr lang="en-US" sz="3200" b="1" i="1" dirty="0"/>
              <a:t>s</a:t>
            </a:r>
            <a:r>
              <a:rPr lang="ru-RU" sz="3200" b="1" dirty="0"/>
              <a:t> в метрах, которое пролетает</a:t>
            </a:r>
          </a:p>
          <a:p>
            <a:pPr>
              <a:tabLst>
                <a:tab pos="228600" algn="l"/>
              </a:tabLst>
            </a:pPr>
            <a:r>
              <a:rPr lang="ru-RU" sz="3200" b="1" dirty="0"/>
              <a:t> тело за </a:t>
            </a:r>
            <a:r>
              <a:rPr lang="en-US" sz="3200" b="1" i="1" dirty="0"/>
              <a:t>t</a:t>
            </a:r>
            <a:r>
              <a:rPr lang="ru-RU" sz="3200" b="1" dirty="0"/>
              <a:t> секунд при свободном падении, </a:t>
            </a:r>
          </a:p>
          <a:p>
            <a:pPr>
              <a:tabLst>
                <a:tab pos="228600" algn="l"/>
              </a:tabLst>
            </a:pPr>
            <a:r>
              <a:rPr lang="ru-RU" sz="3200" b="1" dirty="0"/>
              <a:t>можно приближенно вычислить по формуле</a:t>
            </a:r>
          </a:p>
          <a:p>
            <a:pPr>
              <a:tabLst>
                <a:tab pos="228600" algn="l"/>
              </a:tabLst>
            </a:pPr>
            <a:r>
              <a:rPr lang="ru-RU" sz="3200" b="1" dirty="0"/>
              <a:t> </a:t>
            </a:r>
            <a:r>
              <a:rPr lang="en-US" sz="3200" b="1" i="1" dirty="0"/>
              <a:t>s</a:t>
            </a:r>
            <a:r>
              <a:rPr lang="ru-RU" sz="3200" b="1" dirty="0"/>
              <a:t> = 5</a:t>
            </a:r>
            <a:r>
              <a:rPr lang="en-US" sz="3200" b="1" i="1" dirty="0"/>
              <a:t>t</a:t>
            </a:r>
            <a:r>
              <a:rPr lang="ru-RU" sz="3200" b="1" baseline="30000" dirty="0"/>
              <a:t>2</a:t>
            </a:r>
            <a:r>
              <a:rPr lang="ru-RU" sz="3200" b="1" dirty="0"/>
              <a:t>. За какое время камень, упавший с </a:t>
            </a:r>
          </a:p>
          <a:p>
            <a:pPr>
              <a:tabLst>
                <a:tab pos="228600" algn="l"/>
              </a:tabLst>
            </a:pPr>
            <a:r>
              <a:rPr lang="ru-RU" sz="3200" b="1" dirty="0"/>
              <a:t>высоты 80 </a:t>
            </a:r>
            <a:r>
              <a:rPr lang="ru-RU" sz="3200" b="1" i="1" dirty="0"/>
              <a:t>м</a:t>
            </a:r>
            <a:r>
              <a:rPr lang="ru-RU" sz="3200" b="1" dirty="0"/>
              <a:t>, достигнет земли?</a:t>
            </a:r>
          </a:p>
          <a:p>
            <a:pPr>
              <a:tabLst>
                <a:tab pos="228600" algn="l"/>
              </a:tabLst>
            </a:pPr>
            <a:r>
              <a:rPr lang="ru-RU" sz="3200" b="1" dirty="0"/>
              <a:t>Ответ: </a:t>
            </a:r>
            <a:r>
              <a:rPr lang="ru-RU" sz="3200" dirty="0"/>
              <a:t>_________</a:t>
            </a:r>
            <a:r>
              <a:rPr lang="ru-RU" sz="3200" b="1" dirty="0"/>
              <a:t>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 rot="10800000" flipV="1">
            <a:off x="1835150" y="4452286"/>
            <a:ext cx="1993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секунды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282" y="1571612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8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0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2875" y="188913"/>
            <a:ext cx="50006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</a:rPr>
              <a:t>(</a:t>
            </a:r>
            <a:endParaRPr lang="ru-RU" sz="720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3238" y="261938"/>
            <a:ext cx="457358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7200" baseline="30000">
                <a:latin typeface="Calibri" pitchFamily="34" charset="0"/>
                <a:cs typeface="Times New Roman" pitchFamily="18" charset="0"/>
              </a:rPr>
              <a:t>2</a:t>
            </a:r>
            <a:r>
              <a:rPr lang="ru-RU" sz="7200">
                <a:latin typeface="Calibri" pitchFamily="34" charset="0"/>
                <a:cs typeface="Times New Roman" pitchFamily="18" charset="0"/>
              </a:rPr>
              <a:t>+1</a:t>
            </a:r>
            <a:endParaRPr lang="ru-RU" sz="720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>
            <a:off x="2411413" y="355600"/>
            <a:ext cx="5016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</a:rPr>
              <a:t>(</a:t>
            </a:r>
            <a:endParaRPr lang="ru-RU" sz="720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592388" y="-215900"/>
            <a:ext cx="5302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aseline="30000">
                <a:latin typeface="Calibri" pitchFamily="34" charset="0"/>
              </a:rPr>
              <a:t>2</a:t>
            </a:r>
            <a:endParaRPr lang="ru-RU" sz="8000">
              <a:latin typeface="Calibri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024188" y="179388"/>
            <a:ext cx="639762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+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92500" y="188913"/>
            <a:ext cx="50006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</a:rPr>
              <a:t>(</a:t>
            </a:r>
            <a:endParaRPr lang="ru-RU" sz="720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16350" y="296863"/>
            <a:ext cx="4572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7200" baseline="30000">
                <a:latin typeface="Calibri" pitchFamily="34" charset="0"/>
                <a:cs typeface="Times New Roman" pitchFamily="18" charset="0"/>
              </a:rPr>
              <a:t>2</a:t>
            </a:r>
            <a:r>
              <a:rPr lang="ru-RU" sz="7200">
                <a:latin typeface="Calibri" pitchFamily="34" charset="0"/>
                <a:cs typeface="Times New Roman" pitchFamily="18" charset="0"/>
              </a:rPr>
              <a:t>+1</a:t>
            </a:r>
            <a:endParaRPr lang="ru-RU" sz="720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>
            <a:off x="5645150" y="392113"/>
            <a:ext cx="50006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</a:rPr>
              <a:t>(</a:t>
            </a:r>
            <a:endParaRPr lang="ru-RU" sz="720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048375" y="215900"/>
            <a:ext cx="6397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–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6516688" y="252413"/>
            <a:ext cx="11112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12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24750" y="215900"/>
            <a:ext cx="6397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=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8172450" y="252413"/>
            <a:ext cx="382588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latin typeface="Calibri" pitchFamily="34" charset="0"/>
              </a:rPr>
              <a:t>0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4427538" y="2357438"/>
            <a:ext cx="639762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=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148263" y="2376488"/>
            <a:ext cx="49053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200">
                <a:latin typeface="Calibri" pitchFamily="34" charset="0"/>
              </a:rPr>
              <a:t>t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214563" y="2495550"/>
            <a:ext cx="32861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7200" baseline="30000">
                <a:latin typeface="Calibri" pitchFamily="34" charset="0"/>
                <a:cs typeface="Times New Roman" pitchFamily="18" charset="0"/>
              </a:rPr>
              <a:t>2</a:t>
            </a:r>
            <a:r>
              <a:rPr lang="ru-RU" sz="7200">
                <a:latin typeface="Calibri" pitchFamily="34" charset="0"/>
                <a:cs typeface="Times New Roman" pitchFamily="18" charset="0"/>
              </a:rPr>
              <a:t>+1</a:t>
            </a:r>
            <a:endParaRPr lang="ru-RU" sz="720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555875" y="4032250"/>
            <a:ext cx="49371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aseline="30000">
                <a:latin typeface="Calibri" pitchFamily="34" charset="0"/>
              </a:rPr>
              <a:t>2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268538" y="4357688"/>
            <a:ext cx="49053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200">
                <a:latin typeface="Calibri" pitchFamily="34" charset="0"/>
              </a:rPr>
              <a:t>t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132138" y="4356100"/>
            <a:ext cx="63976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+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5003800" y="4427538"/>
            <a:ext cx="11112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12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4464050" y="4392613"/>
            <a:ext cx="63976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–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6264275" y="4392613"/>
            <a:ext cx="63976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=</a:t>
            </a: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6840538" y="4392613"/>
            <a:ext cx="3825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latin typeface="Calibri" pitchFamily="34" charset="0"/>
              </a:rPr>
              <a:t>0 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779838" y="4392613"/>
            <a:ext cx="49053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200">
                <a:latin typeface="Calibri" pitchFamily="34" charset="0"/>
              </a:rPr>
              <a:t>t</a:t>
            </a:r>
            <a:endParaRPr lang="ru-RU" sz="72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5" grpId="0"/>
      <p:bldP spid="6" grpId="0"/>
      <p:bldP spid="7" grpId="0"/>
      <p:bldP spid="8" grpId="0"/>
      <p:bldP spid="8" grpId="1"/>
      <p:bldP spid="9" grpId="0"/>
      <p:bldP spid="10" grpId="0"/>
      <p:bldP spid="11" grpId="0"/>
      <p:bldP spid="12" grpId="0"/>
      <p:bldP spid="13" grpId="0"/>
      <p:bldP spid="15" grpId="0"/>
      <p:bldP spid="16" grpId="0"/>
      <p:bldP spid="16" grpId="1"/>
      <p:bldP spid="17" grpId="0"/>
      <p:bldP spid="17" grpId="1"/>
      <p:bldP spid="19" grpId="0"/>
      <p:bldP spid="20" grpId="0"/>
      <p:bldP spid="20" grpId="1"/>
      <p:bldP spid="21" grpId="0"/>
      <p:bldP spid="22" grpId="0"/>
      <p:bldP spid="23" grpId="0"/>
      <p:bldP spid="24" grpId="0"/>
      <p:bldP spid="25" grpId="0"/>
      <p:bldP spid="26" grpId="0"/>
      <p:bldP spid="2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3238" y="252413"/>
            <a:ext cx="45735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8000">
                <a:latin typeface="Calibri" pitchFamily="34" charset="0"/>
                <a:cs typeface="Times New Roman" pitchFamily="18" charset="0"/>
              </a:rPr>
              <a:t>  Х</a:t>
            </a:r>
            <a:endParaRPr lang="ru-RU" sz="800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655763" y="179388"/>
            <a:ext cx="4984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-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087563" y="215900"/>
            <a:ext cx="5000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8000"/>
              <a:t>5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068763" y="215900"/>
            <a:ext cx="6953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+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679950" y="252413"/>
            <a:ext cx="7048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4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5616575" y="215900"/>
            <a:ext cx="6953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=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6300788" y="252413"/>
            <a:ext cx="3810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>
                <a:latin typeface="Calibri" pitchFamily="34" charset="0"/>
              </a:rPr>
              <a:t>0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4427538" y="3455988"/>
            <a:ext cx="6969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=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148263" y="3455988"/>
            <a:ext cx="5270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0">
                <a:latin typeface="Calibri" pitchFamily="34" charset="0"/>
              </a:rPr>
              <a:t>t</a:t>
            </a:r>
            <a:endParaRPr lang="ru-RU" sz="8000">
              <a:latin typeface="Calibri" pitchFamily="34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555875" y="4932363"/>
            <a:ext cx="531813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aseline="30000">
                <a:latin typeface="Calibri" pitchFamily="34" charset="0"/>
              </a:rPr>
              <a:t>2</a:t>
            </a:r>
            <a:endParaRPr lang="ru-RU" sz="8000"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268538" y="5219700"/>
            <a:ext cx="5270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0">
                <a:latin typeface="Calibri" pitchFamily="34" charset="0"/>
              </a:rPr>
              <a:t>t</a:t>
            </a:r>
            <a:endParaRPr lang="ru-RU" sz="8000">
              <a:latin typeface="Calibri" pitchFamily="34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311525" y="5219700"/>
            <a:ext cx="5000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-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5003800" y="5256213"/>
            <a:ext cx="7048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4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4464050" y="5219700"/>
            <a:ext cx="6953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+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5616575" y="5219700"/>
            <a:ext cx="6953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=</a:t>
            </a: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6156325" y="5256213"/>
            <a:ext cx="38258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>
                <a:latin typeface="Calibri" pitchFamily="34" charset="0"/>
              </a:rPr>
              <a:t>0</a:t>
            </a:r>
            <a:r>
              <a:rPr lang="ru-RU" sz="2800">
                <a:latin typeface="Calibri" pitchFamily="34" charset="0"/>
              </a:rPr>
              <a:t> 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140200" y="5219700"/>
            <a:ext cx="5270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0">
                <a:latin typeface="Calibri" pitchFamily="34" charset="0"/>
              </a:rPr>
              <a:t>t</a:t>
            </a:r>
            <a:endParaRPr lang="ru-RU" sz="8000">
              <a:latin typeface="Calibri" pitchFamily="34" charset="0"/>
            </a:endParaRPr>
          </a:p>
        </p:txBody>
      </p:sp>
      <p:sp>
        <p:nvSpPr>
          <p:cNvPr id="923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260350"/>
            <a:ext cx="1071563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50" y="3455988"/>
            <a:ext cx="1071563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08400" y="5256213"/>
            <a:ext cx="7032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5</a:t>
            </a: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008063" y="1714500"/>
            <a:ext cx="5000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8000">
                <a:latin typeface="Calibri" pitchFamily="34" charset="0"/>
              </a:rPr>
              <a:t>(</a:t>
            </a:r>
            <a:endParaRPr lang="ru-RU" sz="8000"/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 rot="10800000">
            <a:off x="2484438" y="1908175"/>
            <a:ext cx="5000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8000">
                <a:latin typeface="Calibri" pitchFamily="34" charset="0"/>
              </a:rPr>
              <a:t>(</a:t>
            </a:r>
            <a:endParaRPr lang="ru-RU" sz="8000"/>
          </a:p>
        </p:txBody>
      </p: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913" y="1836738"/>
            <a:ext cx="1071562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2735263" y="1285875"/>
            <a:ext cx="5318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aseline="30000">
                <a:latin typeface="Calibri" pitchFamily="34" charset="0"/>
              </a:rPr>
              <a:t>2</a:t>
            </a:r>
            <a:endParaRPr lang="ru-RU" sz="8000">
              <a:latin typeface="Calibri" pitchFamily="34" charset="0"/>
            </a:endParaRP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3203575" y="1728788"/>
            <a:ext cx="500063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-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3563938" y="1800225"/>
            <a:ext cx="5000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8000"/>
              <a:t>5</a:t>
            </a:r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48150" y="1836738"/>
            <a:ext cx="1071563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5435600" y="1714500"/>
            <a:ext cx="6969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+</a:t>
            </a: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6083300" y="1800225"/>
            <a:ext cx="7048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4</a:t>
            </a:r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6858000" y="1763713"/>
            <a:ext cx="6953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>
                <a:latin typeface="Calibri" pitchFamily="34" charset="0"/>
              </a:rPr>
              <a:t>=</a:t>
            </a:r>
          </a:p>
        </p:txBody>
      </p:sp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7524750" y="1800225"/>
            <a:ext cx="381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>
                <a:latin typeface="Calibri" pitchFamily="34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311B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/>
      <p:bldP spid="11" grpId="0"/>
      <p:bldP spid="12" grpId="0"/>
      <p:bldP spid="13" grpId="0"/>
      <p:bldP spid="15" grpId="0"/>
      <p:bldP spid="16" grpId="0"/>
      <p:bldP spid="16" grpId="1"/>
      <p:bldP spid="19" grpId="0"/>
      <p:bldP spid="20" grpId="0"/>
      <p:bldP spid="20" grpId="1"/>
      <p:bldP spid="21" grpId="0"/>
      <p:bldP spid="22" grpId="0"/>
      <p:bldP spid="23" grpId="0"/>
      <p:bldP spid="24" grpId="0"/>
      <p:bldP spid="25" grpId="0"/>
      <p:bldP spid="26" grpId="0"/>
      <p:bldP spid="26" grpId="1"/>
      <p:bldP spid="30" grpId="0"/>
      <p:bldP spid="31" grpId="0"/>
      <p:bldP spid="32" grpId="0"/>
      <p:bldP spid="34" grpId="0"/>
      <p:bldP spid="35" grpId="0"/>
      <p:bldP spid="36" grpId="0"/>
      <p:bldP spid="38" grpId="0"/>
      <p:bldP spid="39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36513" y="123825"/>
            <a:ext cx="500063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8000">
                <a:latin typeface="Calibri" pitchFamily="34" charset="0"/>
              </a:rPr>
              <a:t>(</a:t>
            </a:r>
            <a:endParaRPr lang="ru-RU" sz="800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0825" y="404813"/>
            <a:ext cx="4572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6600" dirty="0">
                <a:latin typeface="Calibri" pitchFamily="34" charset="0"/>
                <a:cs typeface="Times New Roman" pitchFamily="18" charset="0"/>
              </a:rPr>
              <a:t>Х+Х+1</a:t>
            </a:r>
            <a:endParaRPr lang="ru-RU" sz="66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>
            <a:off x="2357422" y="333375"/>
            <a:ext cx="42862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7200" dirty="0">
                <a:latin typeface="Calibri" pitchFamily="34" charset="0"/>
              </a:rPr>
              <a:t>(</a:t>
            </a:r>
            <a:endParaRPr lang="ru-RU" sz="7200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571736" y="-214338"/>
            <a:ext cx="857256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8000" baseline="30000" dirty="0">
                <a:latin typeface="Calibri" pitchFamily="34" charset="0"/>
              </a:rPr>
              <a:t>2</a:t>
            </a:r>
            <a:endParaRPr lang="ru-RU" sz="8000" dirty="0">
              <a:latin typeface="Calibri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203575" y="188913"/>
            <a:ext cx="4635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-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1916113"/>
            <a:ext cx="500063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</a:rPr>
              <a:t>(</a:t>
            </a:r>
            <a:endParaRPr lang="ru-RU" sz="720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384550" y="296863"/>
            <a:ext cx="4572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6600">
                <a:latin typeface="Calibri" pitchFamily="34" charset="0"/>
                <a:cs typeface="Times New Roman" pitchFamily="18" charset="0"/>
              </a:rPr>
              <a:t>3Х -3 -3Х</a:t>
            </a:r>
            <a:endParaRPr lang="ru-RU" sz="660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>
            <a:off x="2500298" y="2084386"/>
            <a:ext cx="500066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7200" dirty="0">
                <a:latin typeface="Calibri" pitchFamily="34" charset="0"/>
              </a:rPr>
              <a:t>(</a:t>
            </a:r>
            <a:endParaRPr lang="ru-RU" sz="7200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071802" y="1989138"/>
            <a:ext cx="765186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7200"/>
              <a:t>-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24750" y="215900"/>
            <a:ext cx="6397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=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8172450" y="252413"/>
            <a:ext cx="382588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>
                <a:latin typeface="Calibri" pitchFamily="34" charset="0"/>
              </a:rPr>
              <a:t>0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4248150" y="3635375"/>
            <a:ext cx="6397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=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967288" y="3635375"/>
            <a:ext cx="4905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200">
                <a:latin typeface="Calibri" pitchFamily="34" charset="0"/>
              </a:rPr>
              <a:t>t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771775" y="4857750"/>
            <a:ext cx="49371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aseline="30000">
                <a:latin typeface="Calibri" pitchFamily="34" charset="0"/>
              </a:rPr>
              <a:t>2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19363" y="5292725"/>
            <a:ext cx="4905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200">
                <a:latin typeface="Calibri" pitchFamily="34" charset="0"/>
              </a:rPr>
              <a:t>t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214688" y="5286375"/>
            <a:ext cx="463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-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4824413" y="5292725"/>
            <a:ext cx="63976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=</a:t>
            </a: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5435600" y="5292725"/>
            <a:ext cx="38258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>
                <a:latin typeface="Calibri" pitchFamily="34" charset="0"/>
              </a:rPr>
              <a:t>0</a:t>
            </a:r>
            <a:r>
              <a:rPr lang="ru-RU" sz="2800">
                <a:latin typeface="Calibri" pitchFamily="34" charset="0"/>
              </a:rPr>
              <a:t> 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103688" y="5256213"/>
            <a:ext cx="49053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200">
                <a:latin typeface="Calibri" pitchFamily="34" charset="0"/>
              </a:rPr>
              <a:t>t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571473" y="-215900"/>
            <a:ext cx="642966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8000" baseline="30000" dirty="0">
                <a:latin typeface="Calibri" pitchFamily="34" charset="0"/>
              </a:rPr>
              <a:t>2</a:t>
            </a:r>
            <a:endParaRPr lang="ru-RU" sz="8000" dirty="0">
              <a:latin typeface="Calibri" pitchFamily="34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6715140" y="-171450"/>
            <a:ext cx="122394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8000" baseline="30000" dirty="0">
                <a:latin typeface="Calibri" pitchFamily="34" charset="0"/>
              </a:rPr>
              <a:t>2</a:t>
            </a:r>
            <a:endParaRPr lang="ru-RU" sz="8000" dirty="0">
              <a:latin typeface="Calibri" pitchFamily="34" charset="0"/>
            </a:endParaRPr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250825" y="2082800"/>
            <a:ext cx="4572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6600">
                <a:latin typeface="Calibri" pitchFamily="34" charset="0"/>
                <a:cs typeface="Times New Roman" pitchFamily="18" charset="0"/>
              </a:rPr>
              <a:t>Х+Х+1</a:t>
            </a:r>
            <a:endParaRPr lang="ru-RU" sz="6600"/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714349" y="1643050"/>
            <a:ext cx="71599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7200" baseline="30000" dirty="0">
                <a:latin typeface="Calibri" pitchFamily="34" charset="0"/>
              </a:rPr>
              <a:t>2</a:t>
            </a:r>
            <a:endParaRPr lang="ru-RU" sz="7200" dirty="0">
              <a:latin typeface="Calibri" pitchFamily="34" charset="0"/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4284663" y="2060575"/>
            <a:ext cx="457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6600" dirty="0">
                <a:latin typeface="Calibri" pitchFamily="34" charset="0"/>
                <a:cs typeface="Times New Roman" pitchFamily="18" charset="0"/>
              </a:rPr>
              <a:t>Х +Х +1</a:t>
            </a:r>
            <a:endParaRPr lang="ru-RU" sz="6600" dirty="0"/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4211638" y="1989138"/>
            <a:ext cx="500062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</a:rPr>
              <a:t>(</a:t>
            </a:r>
            <a:endParaRPr lang="ru-RU" sz="7200"/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 rot="10800000">
            <a:off x="7286644" y="2120900"/>
            <a:ext cx="35719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7200">
                <a:latin typeface="Calibri" pitchFamily="34" charset="0"/>
              </a:rPr>
              <a:t>(</a:t>
            </a:r>
            <a:endParaRPr lang="ru-RU" sz="7200"/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4929191" y="1557338"/>
            <a:ext cx="71438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7200" baseline="30000" dirty="0">
                <a:latin typeface="Calibri" pitchFamily="34" charset="0"/>
              </a:rPr>
              <a:t>2</a:t>
            </a:r>
            <a:endParaRPr lang="ru-RU" sz="7200" dirty="0">
              <a:latin typeface="Calibri" pitchFamily="34" charset="0"/>
            </a:endParaRP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7643834" y="1989138"/>
            <a:ext cx="1030266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7200" dirty="0">
                <a:latin typeface="Calibri" pitchFamily="34" charset="0"/>
              </a:rPr>
              <a:t>=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8286776" y="1989138"/>
            <a:ext cx="555599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7200" dirty="0">
                <a:latin typeface="Calibri" pitchFamily="34" charset="0"/>
              </a:rPr>
              <a:t>0</a:t>
            </a:r>
          </a:p>
        </p:txBody>
      </p:sp>
      <p:sp>
        <p:nvSpPr>
          <p:cNvPr id="37" name="Rectangle 1"/>
          <p:cNvSpPr>
            <a:spLocks noChangeArrowheads="1"/>
          </p:cNvSpPr>
          <p:nvPr/>
        </p:nvSpPr>
        <p:spPr bwMode="auto">
          <a:xfrm>
            <a:off x="1476375" y="3702050"/>
            <a:ext cx="4572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7200">
                <a:latin typeface="Calibri" pitchFamily="34" charset="0"/>
                <a:cs typeface="Times New Roman" pitchFamily="18" charset="0"/>
              </a:rPr>
              <a:t>Х+Х+1</a:t>
            </a:r>
            <a:endParaRPr lang="ru-RU" sz="7200"/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1979613" y="3168650"/>
            <a:ext cx="49371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aseline="30000">
                <a:latin typeface="Calibri" pitchFamily="34" charset="0"/>
              </a:rPr>
              <a:t>2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671888" y="5292725"/>
            <a:ext cx="6477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latin typeface="Calibri" pitchFamily="34" charset="0"/>
              </a:rPr>
              <a:t>3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643306" y="2060575"/>
            <a:ext cx="64294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7200" dirty="0">
                <a:latin typeface="Calibri" pitchFamily="34" charset="0"/>
              </a:rPr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786050" y="1214423"/>
            <a:ext cx="8572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2</a:t>
            </a:r>
            <a:endParaRPr lang="ru-RU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2A1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161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2A1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2A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4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5" grpId="0"/>
      <p:bldP spid="16" grpId="0"/>
      <p:bldP spid="16" grpId="1"/>
      <p:bldP spid="19" grpId="0"/>
      <p:bldP spid="20" grpId="0"/>
      <p:bldP spid="20" grpId="1"/>
      <p:bldP spid="21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29" grpId="1"/>
      <p:bldP spid="30" grpId="0"/>
      <p:bldP spid="30" grpId="1"/>
      <p:bldP spid="31" grpId="0"/>
      <p:bldP spid="31" grpId="1"/>
      <p:bldP spid="32" grpId="0"/>
      <p:bldP spid="33" grpId="0"/>
      <p:bldP spid="34" grpId="0"/>
      <p:bldP spid="34" grpId="1"/>
      <p:bldP spid="35" grpId="0"/>
      <p:bldP spid="36" grpId="0"/>
      <p:bldP spid="37" grpId="0"/>
      <p:bldP spid="37" grpId="1"/>
      <p:bldP spid="38" grpId="0"/>
      <p:bldP spid="38" grpId="1"/>
      <p:bldP spid="38" grpId="2"/>
      <p:bldP spid="3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95375" y="6826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000100" y="500042"/>
          <a:ext cx="3167063" cy="1002488"/>
        </p:xfrm>
        <a:graphic>
          <a:graphicData uri="http://schemas.openxmlformats.org/presentationml/2006/ole">
            <p:oleObj spid="_x0000_s1026" name="Формула" r:id="rId3" imgW="1244520" imgH="393480" progId="Equation.3">
              <p:embed/>
            </p:oleObj>
          </a:graphicData>
        </a:graphic>
      </p:graphicFrame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775325" y="495300"/>
            <a:ext cx="185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х</a:t>
            </a:r>
            <a:r>
              <a:rPr lang="ru-RU" sz="2400" dirty="0">
                <a:cs typeface="Arial" charset="0"/>
              </a:rPr>
              <a:t>≠0,   х≠-0,5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808038" y="1503363"/>
            <a:ext cx="39397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/>
              <a:t>Введем новую переменную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848350" y="14319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/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5867400" y="1341438"/>
          <a:ext cx="1368425" cy="885825"/>
        </p:xfrm>
        <a:graphic>
          <a:graphicData uri="http://schemas.openxmlformats.org/presentationml/2006/ole">
            <p:oleObj spid="_x0000_s1027" name="Формула" r:id="rId4" imgW="609480" imgH="393480" progId="Equation.3">
              <p:embed/>
            </p:oleObj>
          </a:graphicData>
        </a:graphic>
      </p:graphicFrame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808038" y="2151063"/>
            <a:ext cx="2891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/>
              <a:t>Получим уравнение</a:t>
            </a:r>
          </a:p>
        </p:txBody>
      </p:sp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4716463" y="2349500"/>
          <a:ext cx="2089150" cy="457200"/>
        </p:xfrm>
        <a:graphic>
          <a:graphicData uri="http://schemas.openxmlformats.org/presentationml/2006/ole">
            <p:oleObj spid="_x0000_s1028" name="Формула" r:id="rId5" imgW="927000" imgH="203040" progId="Equation.3">
              <p:embed/>
            </p:oleObj>
          </a:graphicData>
        </a:graphic>
      </p:graphicFrame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808038" y="3087688"/>
            <a:ext cx="14927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/>
              <a:t>Его корни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4767263" y="29432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/>
          </a:p>
        </p:txBody>
      </p:sp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4932363" y="3068638"/>
          <a:ext cx="1655762" cy="868362"/>
        </p:xfrm>
        <a:graphic>
          <a:graphicData uri="http://schemas.openxmlformats.org/presentationml/2006/ole">
            <p:oleObj spid="_x0000_s1029" name="Формула" r:id="rId6" imgW="749160" imgH="393480" progId="Equation.3">
              <p:embed/>
            </p:oleObj>
          </a:graphicData>
        </a:graphic>
      </p:graphicFrame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808038" y="4095750"/>
            <a:ext cx="26297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/>
              <a:t>Решим уравнения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4695825" y="40243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/>
          </a:p>
        </p:txBody>
      </p:sp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5076825" y="3933825"/>
          <a:ext cx="3095625" cy="949325"/>
        </p:xfrm>
        <a:graphic>
          <a:graphicData uri="http://schemas.openxmlformats.org/presentationml/2006/ole">
            <p:oleObj spid="_x0000_s1030" name="Формула" r:id="rId7" imgW="1282680" imgH="393480" progId="Equation.3">
              <p:embed/>
            </p:oleObj>
          </a:graphicData>
        </a:graphic>
      </p:graphicFrame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879475" y="5392738"/>
            <a:ext cx="13404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 dirty="0"/>
              <a:t>Ответ: </a:t>
            </a:r>
          </a:p>
        </p:txBody>
      </p:sp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4067175" y="5445125"/>
          <a:ext cx="2017713" cy="488950"/>
        </p:xfrm>
        <a:graphic>
          <a:graphicData uri="http://schemas.openxmlformats.org/presentationml/2006/ole">
            <p:oleObj spid="_x0000_s1031" name="Формула" r:id="rId8" imgW="888840" imgH="215640" progId="Equation.3">
              <p:embed/>
            </p:oleObj>
          </a:graphicData>
        </a:graphic>
      </p:graphicFrame>
      <p:sp>
        <p:nvSpPr>
          <p:cNvPr id="19" name="Овал 18">
            <a:hlinkClick r:id="rId9" action="ppaction://hlinksldjump"/>
          </p:cNvPr>
          <p:cNvSpPr/>
          <p:nvPr/>
        </p:nvSpPr>
        <p:spPr>
          <a:xfrm>
            <a:off x="6929454" y="6000768"/>
            <a:ext cx="157163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537" grpId="0"/>
      <p:bldP spid="22541" grpId="0"/>
      <p:bldP spid="22543" grpId="0"/>
      <p:bldP spid="22546" grpId="0"/>
      <p:bldP spid="2254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403</Words>
  <Application>Microsoft Office PowerPoint</Application>
  <PresentationFormat>Экран (4:3)</PresentationFormat>
  <Paragraphs>144</Paragraphs>
  <Slides>13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Мир уравнений, мир поиска, мир исследований.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уравнений, мир поиска. мир исследований.</dc:title>
  <dc:creator>User</dc:creator>
  <cp:lastModifiedBy>User</cp:lastModifiedBy>
  <cp:revision>40</cp:revision>
  <dcterms:created xsi:type="dcterms:W3CDTF">2011-04-06T16:38:09Z</dcterms:created>
  <dcterms:modified xsi:type="dcterms:W3CDTF">2011-04-11T18:27:38Z</dcterms:modified>
</cp:coreProperties>
</file>