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4"/>
  </p:notesMasterIdLst>
  <p:sldIdLst>
    <p:sldId id="261" r:id="rId2"/>
    <p:sldId id="276" r:id="rId3"/>
    <p:sldId id="388" r:id="rId4"/>
    <p:sldId id="390" r:id="rId5"/>
    <p:sldId id="383" r:id="rId6"/>
    <p:sldId id="392" r:id="rId7"/>
    <p:sldId id="398" r:id="rId8"/>
    <p:sldId id="397" r:id="rId9"/>
    <p:sldId id="382" r:id="rId10"/>
    <p:sldId id="389" r:id="rId11"/>
    <p:sldId id="396" r:id="rId12"/>
    <p:sldId id="358" r:id="rId13"/>
    <p:sldId id="359" r:id="rId14"/>
    <p:sldId id="290" r:id="rId15"/>
    <p:sldId id="348" r:id="rId16"/>
    <p:sldId id="352" r:id="rId17"/>
    <p:sldId id="351" r:id="rId18"/>
    <p:sldId id="360" r:id="rId19"/>
    <p:sldId id="350" r:id="rId20"/>
    <p:sldId id="365" r:id="rId21"/>
    <p:sldId id="399" r:id="rId22"/>
    <p:sldId id="393" r:id="rId2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66"/>
    <a:srgbClr val="FCDC8C"/>
    <a:srgbClr val="000099"/>
    <a:srgbClr val="0000FF"/>
    <a:srgbClr val="290D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1" autoAdjust="0"/>
    <p:restoredTop sz="94714" autoAdjust="0"/>
  </p:normalViewPr>
  <p:slideViewPr>
    <p:cSldViewPr>
      <p:cViewPr>
        <p:scale>
          <a:sx n="50" d="100"/>
          <a:sy n="50" d="100"/>
        </p:scale>
        <p:origin x="-1950" y="-5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457284-09FF-49D1-8C58-855CD187B863}" type="doc">
      <dgm:prSet loTypeId="urn:microsoft.com/office/officeart/2005/8/layout/pyramid1" loCatId="pyramid" qsTypeId="urn:microsoft.com/office/officeart/2005/8/quickstyle/3d3" qsCatId="3D" csTypeId="urn:microsoft.com/office/officeart/2005/8/colors/accent2_3" csCatId="accent2" phldr="1"/>
      <dgm:spPr/>
      <dgm:t>
        <a:bodyPr/>
        <a:lstStyle/>
        <a:p>
          <a:endParaRPr lang="ru-RU"/>
        </a:p>
      </dgm:t>
    </dgm:pt>
    <dgm:pt modelId="{664359F2-3138-492B-B86D-24765F1C7F43}">
      <dgm:prSet custT="1"/>
      <dgm:spPr>
        <a:solidFill>
          <a:schemeClr val="accent2">
            <a:lumMod val="50000"/>
          </a:schemeClr>
        </a:solidFill>
      </dgm:spPr>
      <dgm:t>
        <a:bodyPr/>
        <a:lstStyle/>
        <a:p>
          <a:pPr rtl="0"/>
          <a:endParaRPr lang="ru-RU" sz="2000" b="1" u="sng" dirty="0" smtClean="0"/>
        </a:p>
        <a:p>
          <a:pPr rtl="0"/>
          <a:endParaRPr lang="ru-RU" sz="2000" b="1" u="sng" dirty="0" smtClean="0"/>
        </a:p>
        <a:p>
          <a:pPr rtl="0"/>
          <a:r>
            <a:rPr lang="en-US" sz="2000" b="1" u="sng" dirty="0" smtClean="0"/>
            <a:t>I </a:t>
          </a:r>
          <a:r>
            <a:rPr lang="ru-RU" sz="2000" b="1" u="sng" dirty="0" smtClean="0"/>
            <a:t>сословие</a:t>
          </a:r>
          <a:r>
            <a:rPr lang="ru-RU" sz="2000" b="1" dirty="0" smtClean="0"/>
            <a:t> - духовенство</a:t>
          </a:r>
          <a:endParaRPr lang="ru-RU" sz="2000" dirty="0"/>
        </a:p>
      </dgm:t>
    </dgm:pt>
    <dgm:pt modelId="{CCA4F6C4-B37F-4F6A-920F-E0DF5C6A1002}" type="parTrans" cxnId="{9CF4CE43-FDB0-40C2-B117-4D0CC44F7AFF}">
      <dgm:prSet/>
      <dgm:spPr/>
      <dgm:t>
        <a:bodyPr/>
        <a:lstStyle/>
        <a:p>
          <a:endParaRPr lang="ru-RU"/>
        </a:p>
      </dgm:t>
    </dgm:pt>
    <dgm:pt modelId="{A6EFAEFD-9538-4AFB-BE60-04DC8DDA0E33}" type="sibTrans" cxnId="{9CF4CE43-FDB0-40C2-B117-4D0CC44F7AFF}">
      <dgm:prSet/>
      <dgm:spPr/>
      <dgm:t>
        <a:bodyPr/>
        <a:lstStyle/>
        <a:p>
          <a:endParaRPr lang="ru-RU"/>
        </a:p>
      </dgm:t>
    </dgm:pt>
    <dgm:pt modelId="{F6230B1F-4BDE-4B41-A42A-D7594070CD2D}">
      <dgm:prSet custT="1"/>
      <dgm:spPr>
        <a:solidFill>
          <a:schemeClr val="accent2">
            <a:lumMod val="75000"/>
          </a:schemeClr>
        </a:solidFill>
        <a:effectLst>
          <a:innerShdw blurRad="114300">
            <a:prstClr val="black"/>
          </a:innerShdw>
        </a:effectLst>
      </dgm:spPr>
      <dgm:t>
        <a:bodyPr/>
        <a:lstStyle/>
        <a:p>
          <a:pPr rtl="0"/>
          <a:endParaRPr lang="ru-RU" sz="2000" b="1" u="sng" dirty="0" smtClean="0">
            <a:solidFill>
              <a:schemeClr val="tx1"/>
            </a:solidFill>
          </a:endParaRPr>
        </a:p>
        <a:p>
          <a:pPr rtl="0"/>
          <a:r>
            <a:rPr lang="en-US" sz="2000" b="1" u="sng" dirty="0" smtClean="0">
              <a:solidFill>
                <a:schemeClr val="tx1"/>
              </a:solidFill>
            </a:rPr>
            <a:t>II </a:t>
          </a:r>
          <a:r>
            <a:rPr lang="ru-RU" sz="2000" b="1" u="sng" dirty="0" smtClean="0">
              <a:solidFill>
                <a:schemeClr val="tx1"/>
              </a:solidFill>
            </a:rPr>
            <a:t>сословие</a:t>
          </a:r>
          <a:r>
            <a:rPr lang="ru-RU" sz="2000" b="1" dirty="0" smtClean="0">
              <a:solidFill>
                <a:schemeClr val="tx1"/>
              </a:solidFill>
            </a:rPr>
            <a:t> - дворянство</a:t>
          </a:r>
          <a:endParaRPr lang="ru-RU" sz="2000" dirty="0">
            <a:solidFill>
              <a:schemeClr val="tx1"/>
            </a:solidFill>
          </a:endParaRPr>
        </a:p>
      </dgm:t>
    </dgm:pt>
    <dgm:pt modelId="{E7A9875C-B05A-4DF7-8BA8-C52E54681690}" type="parTrans" cxnId="{57FF4589-2697-4610-8327-D4FB76AD2C40}">
      <dgm:prSet/>
      <dgm:spPr/>
      <dgm:t>
        <a:bodyPr/>
        <a:lstStyle/>
        <a:p>
          <a:endParaRPr lang="ru-RU"/>
        </a:p>
      </dgm:t>
    </dgm:pt>
    <dgm:pt modelId="{EE9497E1-0492-487B-A6E7-0ECDC716DF71}" type="sibTrans" cxnId="{57FF4589-2697-4610-8327-D4FB76AD2C40}">
      <dgm:prSet/>
      <dgm:spPr/>
      <dgm:t>
        <a:bodyPr/>
        <a:lstStyle/>
        <a:p>
          <a:endParaRPr lang="ru-RU"/>
        </a:p>
      </dgm:t>
    </dgm:pt>
    <dgm:pt modelId="{62F26695-DD56-48EB-90B2-5876F5D3BBE2}">
      <dgm:prSet custT="1"/>
      <dgm:spPr>
        <a:solidFill>
          <a:schemeClr val="accent2">
            <a:lumMod val="60000"/>
            <a:lumOff val="40000"/>
          </a:schemeClr>
        </a:solidFill>
        <a:effectLst>
          <a:innerShdw blurRad="114300">
            <a:prstClr val="black"/>
          </a:innerShdw>
        </a:effectLst>
      </dgm:spPr>
      <dgm:t>
        <a:bodyPr/>
        <a:lstStyle/>
        <a:p>
          <a:pPr algn="ctr" rtl="0">
            <a:lnSpc>
              <a:spcPct val="90000"/>
            </a:lnSpc>
            <a:spcAft>
              <a:spcPct val="35000"/>
            </a:spcAft>
          </a:pPr>
          <a:r>
            <a:rPr lang="en-US" sz="2000" b="1" u="sng" dirty="0" smtClean="0">
              <a:solidFill>
                <a:schemeClr val="bg1"/>
              </a:solidFill>
            </a:rPr>
            <a:t>III </a:t>
          </a:r>
          <a:r>
            <a:rPr lang="ru-RU" sz="2000" b="1" u="sng" dirty="0" smtClean="0">
              <a:solidFill>
                <a:schemeClr val="bg1"/>
              </a:solidFill>
            </a:rPr>
            <a:t>сословие –</a:t>
          </a:r>
          <a:r>
            <a:rPr lang="ru-RU" sz="2000" b="1" dirty="0" smtClean="0">
              <a:solidFill>
                <a:schemeClr val="bg1"/>
              </a:solidFill>
            </a:rPr>
            <a:t> </a:t>
          </a:r>
        </a:p>
        <a:p>
          <a:pPr algn="ctr" rtl="0">
            <a:lnSpc>
              <a:spcPct val="100000"/>
            </a:lnSpc>
            <a:spcAft>
              <a:spcPts val="0"/>
            </a:spcAft>
          </a:pPr>
          <a:r>
            <a:rPr lang="ru-RU" sz="2000" b="1" dirty="0" smtClean="0">
              <a:solidFill>
                <a:schemeClr val="bg1"/>
              </a:solidFill>
            </a:rPr>
            <a:t>крестьяне и горожане </a:t>
          </a:r>
        </a:p>
        <a:p>
          <a:pPr algn="ctr" rtl="0">
            <a:lnSpc>
              <a:spcPct val="100000"/>
            </a:lnSpc>
            <a:spcAft>
              <a:spcPts val="0"/>
            </a:spcAft>
          </a:pPr>
          <a:r>
            <a:rPr lang="ru-RU" sz="2000" b="1" dirty="0" smtClean="0">
              <a:solidFill>
                <a:schemeClr val="bg1"/>
              </a:solidFill>
            </a:rPr>
            <a:t>      купцы и банкиры </a:t>
          </a:r>
        </a:p>
        <a:p>
          <a:pPr algn="ctr" rtl="0">
            <a:lnSpc>
              <a:spcPct val="100000"/>
            </a:lnSpc>
            <a:spcAft>
              <a:spcPts val="0"/>
            </a:spcAft>
          </a:pPr>
          <a:r>
            <a:rPr lang="ru-RU" sz="2000" b="1" dirty="0" smtClean="0">
              <a:solidFill>
                <a:schemeClr val="bg1"/>
              </a:solidFill>
            </a:rPr>
            <a:t>предприниматели и наемные рабочие</a:t>
          </a:r>
          <a:endParaRPr lang="ru-RU" sz="2000" dirty="0">
            <a:solidFill>
              <a:schemeClr val="bg1"/>
            </a:solidFill>
          </a:endParaRPr>
        </a:p>
      </dgm:t>
    </dgm:pt>
    <dgm:pt modelId="{D8956D7F-D186-436C-A114-0CB10BE9DDF9}" type="parTrans" cxnId="{78F1D5A7-024F-475C-B1BF-4437A5E275CC}">
      <dgm:prSet/>
      <dgm:spPr/>
      <dgm:t>
        <a:bodyPr/>
        <a:lstStyle/>
        <a:p>
          <a:endParaRPr lang="ru-RU"/>
        </a:p>
      </dgm:t>
    </dgm:pt>
    <dgm:pt modelId="{CBD27B89-5C75-455E-99B9-E8104911411E}" type="sibTrans" cxnId="{78F1D5A7-024F-475C-B1BF-4437A5E275CC}">
      <dgm:prSet/>
      <dgm:spPr/>
      <dgm:t>
        <a:bodyPr/>
        <a:lstStyle/>
        <a:p>
          <a:endParaRPr lang="ru-RU"/>
        </a:p>
      </dgm:t>
    </dgm:pt>
    <dgm:pt modelId="{8843AC41-FE63-4B91-8450-A470ECB1EC7C}" type="pres">
      <dgm:prSet presAssocID="{C4457284-09FF-49D1-8C58-855CD187B86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F775272-8B68-4ECB-91D4-4C3410EE59E4}" type="pres">
      <dgm:prSet presAssocID="{664359F2-3138-492B-B86D-24765F1C7F43}" presName="Name8" presStyleCnt="0"/>
      <dgm:spPr/>
    </dgm:pt>
    <dgm:pt modelId="{FC349637-86EC-4960-887E-0DBE4FBE3F73}" type="pres">
      <dgm:prSet presAssocID="{664359F2-3138-492B-B86D-24765F1C7F43}" presName="level" presStyleLbl="node1" presStyleIdx="0" presStyleCnt="3" custLinFactNeighborX="-111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99E931-BE4C-4772-ABAD-4A7E587AF698}" type="pres">
      <dgm:prSet presAssocID="{664359F2-3138-492B-B86D-24765F1C7F4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DF2B83-A3EB-4B60-90BF-FDBB401C0D8C}" type="pres">
      <dgm:prSet presAssocID="{F6230B1F-4BDE-4B41-A42A-D7594070CD2D}" presName="Name8" presStyleCnt="0"/>
      <dgm:spPr/>
    </dgm:pt>
    <dgm:pt modelId="{53B7A1FF-C652-47EB-BEDA-C405F874D8BF}" type="pres">
      <dgm:prSet presAssocID="{F6230B1F-4BDE-4B41-A42A-D7594070CD2D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F5A9BB-18AE-450D-985C-B3499DD446CD}" type="pres">
      <dgm:prSet presAssocID="{F6230B1F-4BDE-4B41-A42A-D7594070CD2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51E426-EC57-49F6-81B1-2FEEB79F21A5}" type="pres">
      <dgm:prSet presAssocID="{62F26695-DD56-48EB-90B2-5876F5D3BBE2}" presName="Name8" presStyleCnt="0"/>
      <dgm:spPr/>
    </dgm:pt>
    <dgm:pt modelId="{6BDD3ECC-DBFA-428F-8376-48436B6BC757}" type="pres">
      <dgm:prSet presAssocID="{62F26695-DD56-48EB-90B2-5876F5D3BBE2}" presName="level" presStyleLbl="node1" presStyleIdx="2" presStyleCnt="3" custLinFactNeighborX="2442" custLinFactNeighborY="-114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33B3F6-3ADA-43E7-9060-44544ABF3259}" type="pres">
      <dgm:prSet presAssocID="{62F26695-DD56-48EB-90B2-5876F5D3BBE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6D46353-A3B8-402C-878D-935F24B7B2AB}" type="presOf" srcId="{664359F2-3138-492B-B86D-24765F1C7F43}" destId="{FC349637-86EC-4960-887E-0DBE4FBE3F73}" srcOrd="0" destOrd="0" presId="urn:microsoft.com/office/officeart/2005/8/layout/pyramid1"/>
    <dgm:cxn modelId="{78F1D5A7-024F-475C-B1BF-4437A5E275CC}" srcId="{C4457284-09FF-49D1-8C58-855CD187B863}" destId="{62F26695-DD56-48EB-90B2-5876F5D3BBE2}" srcOrd="2" destOrd="0" parTransId="{D8956D7F-D186-436C-A114-0CB10BE9DDF9}" sibTransId="{CBD27B89-5C75-455E-99B9-E8104911411E}"/>
    <dgm:cxn modelId="{48C95CB5-848A-4A47-A9C6-F6DFF341F1EF}" type="presOf" srcId="{62F26695-DD56-48EB-90B2-5876F5D3BBE2}" destId="{6BDD3ECC-DBFA-428F-8376-48436B6BC757}" srcOrd="0" destOrd="0" presId="urn:microsoft.com/office/officeart/2005/8/layout/pyramid1"/>
    <dgm:cxn modelId="{6277BEE8-F686-4ED2-BECE-118CAC2F385C}" type="presOf" srcId="{62F26695-DD56-48EB-90B2-5876F5D3BBE2}" destId="{1033B3F6-3ADA-43E7-9060-44544ABF3259}" srcOrd="1" destOrd="0" presId="urn:microsoft.com/office/officeart/2005/8/layout/pyramid1"/>
    <dgm:cxn modelId="{AA985F8E-5580-467F-B61E-5E1931F14802}" type="presOf" srcId="{C4457284-09FF-49D1-8C58-855CD187B863}" destId="{8843AC41-FE63-4B91-8450-A470ECB1EC7C}" srcOrd="0" destOrd="0" presId="urn:microsoft.com/office/officeart/2005/8/layout/pyramid1"/>
    <dgm:cxn modelId="{85EA9DA3-D576-46C0-95ED-1C9A32A70283}" type="presOf" srcId="{F6230B1F-4BDE-4B41-A42A-D7594070CD2D}" destId="{53B7A1FF-C652-47EB-BEDA-C405F874D8BF}" srcOrd="0" destOrd="0" presId="urn:microsoft.com/office/officeart/2005/8/layout/pyramid1"/>
    <dgm:cxn modelId="{57FF4589-2697-4610-8327-D4FB76AD2C40}" srcId="{C4457284-09FF-49D1-8C58-855CD187B863}" destId="{F6230B1F-4BDE-4B41-A42A-D7594070CD2D}" srcOrd="1" destOrd="0" parTransId="{E7A9875C-B05A-4DF7-8BA8-C52E54681690}" sibTransId="{EE9497E1-0492-487B-A6E7-0ECDC716DF71}"/>
    <dgm:cxn modelId="{B73C9D0C-4C20-450E-8DA1-3DA68F08A8F2}" type="presOf" srcId="{F6230B1F-4BDE-4B41-A42A-D7594070CD2D}" destId="{D5F5A9BB-18AE-450D-985C-B3499DD446CD}" srcOrd="1" destOrd="0" presId="urn:microsoft.com/office/officeart/2005/8/layout/pyramid1"/>
    <dgm:cxn modelId="{04CB548D-4CBE-491A-971B-35742FC7F8C1}" type="presOf" srcId="{664359F2-3138-492B-B86D-24765F1C7F43}" destId="{FB99E931-BE4C-4772-ABAD-4A7E587AF698}" srcOrd="1" destOrd="0" presId="urn:microsoft.com/office/officeart/2005/8/layout/pyramid1"/>
    <dgm:cxn modelId="{9CF4CE43-FDB0-40C2-B117-4D0CC44F7AFF}" srcId="{C4457284-09FF-49D1-8C58-855CD187B863}" destId="{664359F2-3138-492B-B86D-24765F1C7F43}" srcOrd="0" destOrd="0" parTransId="{CCA4F6C4-B37F-4F6A-920F-E0DF5C6A1002}" sibTransId="{A6EFAEFD-9538-4AFB-BE60-04DC8DDA0E33}"/>
    <dgm:cxn modelId="{E922265F-C46B-4001-87CC-A318458B7536}" type="presParOf" srcId="{8843AC41-FE63-4B91-8450-A470ECB1EC7C}" destId="{9F775272-8B68-4ECB-91D4-4C3410EE59E4}" srcOrd="0" destOrd="0" presId="urn:microsoft.com/office/officeart/2005/8/layout/pyramid1"/>
    <dgm:cxn modelId="{C07A1197-E9D7-4B69-8674-BA4C31C34B7C}" type="presParOf" srcId="{9F775272-8B68-4ECB-91D4-4C3410EE59E4}" destId="{FC349637-86EC-4960-887E-0DBE4FBE3F73}" srcOrd="0" destOrd="0" presId="urn:microsoft.com/office/officeart/2005/8/layout/pyramid1"/>
    <dgm:cxn modelId="{40661DE4-D728-4A28-8AA3-6DA1E7B41E3F}" type="presParOf" srcId="{9F775272-8B68-4ECB-91D4-4C3410EE59E4}" destId="{FB99E931-BE4C-4772-ABAD-4A7E587AF698}" srcOrd="1" destOrd="0" presId="urn:microsoft.com/office/officeart/2005/8/layout/pyramid1"/>
    <dgm:cxn modelId="{C3D8AB79-7BF7-4CCE-B410-2D282A2D1AE6}" type="presParOf" srcId="{8843AC41-FE63-4B91-8450-A470ECB1EC7C}" destId="{9DDF2B83-A3EB-4B60-90BF-FDBB401C0D8C}" srcOrd="1" destOrd="0" presId="urn:microsoft.com/office/officeart/2005/8/layout/pyramid1"/>
    <dgm:cxn modelId="{AB49A85C-C241-40AD-B368-3E83793303C6}" type="presParOf" srcId="{9DDF2B83-A3EB-4B60-90BF-FDBB401C0D8C}" destId="{53B7A1FF-C652-47EB-BEDA-C405F874D8BF}" srcOrd="0" destOrd="0" presId="urn:microsoft.com/office/officeart/2005/8/layout/pyramid1"/>
    <dgm:cxn modelId="{9D6E9C27-1317-4C8D-879F-C3373EE8B1E3}" type="presParOf" srcId="{9DDF2B83-A3EB-4B60-90BF-FDBB401C0D8C}" destId="{D5F5A9BB-18AE-450D-985C-B3499DD446CD}" srcOrd="1" destOrd="0" presId="urn:microsoft.com/office/officeart/2005/8/layout/pyramid1"/>
    <dgm:cxn modelId="{54924E1A-FCFC-485D-A51F-5FA25D18A76B}" type="presParOf" srcId="{8843AC41-FE63-4B91-8450-A470ECB1EC7C}" destId="{F351E426-EC57-49F6-81B1-2FEEB79F21A5}" srcOrd="2" destOrd="0" presId="urn:microsoft.com/office/officeart/2005/8/layout/pyramid1"/>
    <dgm:cxn modelId="{25E327DB-A712-4CA0-9910-35743BAA6503}" type="presParOf" srcId="{F351E426-EC57-49F6-81B1-2FEEB79F21A5}" destId="{6BDD3ECC-DBFA-428F-8376-48436B6BC757}" srcOrd="0" destOrd="0" presId="urn:microsoft.com/office/officeart/2005/8/layout/pyramid1"/>
    <dgm:cxn modelId="{B96FFE7F-0137-4B6A-B8EE-FCF114EC3365}" type="presParOf" srcId="{F351E426-EC57-49F6-81B1-2FEEB79F21A5}" destId="{1033B3F6-3ADA-43E7-9060-44544ABF3259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349637-86EC-4960-887E-0DBE4FBE3F73}">
      <dsp:nvSpPr>
        <dsp:cNvPr id="0" name=""/>
        <dsp:cNvSpPr/>
      </dsp:nvSpPr>
      <dsp:spPr>
        <a:xfrm>
          <a:off x="1944214" y="0"/>
          <a:ext cx="1966077" cy="1557071"/>
        </a:xfrm>
        <a:prstGeom prst="trapezoid">
          <a:avLst>
            <a:gd name="adj" fmla="val 63134"/>
          </a:avLst>
        </a:prstGeom>
        <a:solidFill>
          <a:schemeClr val="accent2">
            <a:lumMod val="5000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u="sng" kern="1200" dirty="0" smtClean="0"/>
        </a:p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u="sng" kern="1200" dirty="0" smtClean="0"/>
        </a:p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u="sng" kern="1200" dirty="0" smtClean="0"/>
            <a:t>I </a:t>
          </a:r>
          <a:r>
            <a:rPr lang="ru-RU" sz="2000" b="1" u="sng" kern="1200" dirty="0" smtClean="0"/>
            <a:t>сословие</a:t>
          </a:r>
          <a:r>
            <a:rPr lang="ru-RU" sz="2000" b="1" kern="1200" dirty="0" smtClean="0"/>
            <a:t> - духовенство</a:t>
          </a:r>
          <a:endParaRPr lang="ru-RU" sz="2000" kern="1200" dirty="0"/>
        </a:p>
      </dsp:txBody>
      <dsp:txXfrm>
        <a:off x="1944214" y="0"/>
        <a:ext cx="1966077" cy="1557071"/>
      </dsp:txXfrm>
    </dsp:sp>
    <dsp:sp modelId="{53B7A1FF-C652-47EB-BEDA-C405F874D8BF}">
      <dsp:nvSpPr>
        <dsp:cNvPr id="0" name=""/>
        <dsp:cNvSpPr/>
      </dsp:nvSpPr>
      <dsp:spPr>
        <a:xfrm>
          <a:off x="983038" y="1557071"/>
          <a:ext cx="3932154" cy="1557071"/>
        </a:xfrm>
        <a:prstGeom prst="trapezoid">
          <a:avLst>
            <a:gd name="adj" fmla="val 63134"/>
          </a:avLst>
        </a:prstGeom>
        <a:solidFill>
          <a:schemeClr val="accent2">
            <a:lumMod val="75000"/>
          </a:schemeClr>
        </a:solidFill>
        <a:ln>
          <a:noFill/>
        </a:ln>
        <a:effectLst>
          <a:innerShdw blurRad="114300">
            <a:prstClr val="black"/>
          </a:inn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u="sng" kern="1200" dirty="0" smtClean="0">
            <a:solidFill>
              <a:schemeClr val="tx1"/>
            </a:solidFill>
          </a:endParaRPr>
        </a:p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u="sng" kern="1200" dirty="0" smtClean="0">
              <a:solidFill>
                <a:schemeClr val="tx1"/>
              </a:solidFill>
            </a:rPr>
            <a:t>II </a:t>
          </a:r>
          <a:r>
            <a:rPr lang="ru-RU" sz="2000" b="1" u="sng" kern="1200" dirty="0" smtClean="0">
              <a:solidFill>
                <a:schemeClr val="tx1"/>
              </a:solidFill>
            </a:rPr>
            <a:t>сословие</a:t>
          </a:r>
          <a:r>
            <a:rPr lang="ru-RU" sz="2000" b="1" kern="1200" dirty="0" smtClean="0">
              <a:solidFill>
                <a:schemeClr val="tx1"/>
              </a:solidFill>
            </a:rPr>
            <a:t> - дворянство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1671165" y="1557071"/>
        <a:ext cx="2555900" cy="1557071"/>
      </dsp:txXfrm>
    </dsp:sp>
    <dsp:sp modelId="{6BDD3ECC-DBFA-428F-8376-48436B6BC757}">
      <dsp:nvSpPr>
        <dsp:cNvPr id="0" name=""/>
        <dsp:cNvSpPr/>
      </dsp:nvSpPr>
      <dsp:spPr>
        <a:xfrm>
          <a:off x="0" y="3096344"/>
          <a:ext cx="5898232" cy="1557071"/>
        </a:xfrm>
        <a:prstGeom prst="trapezoid">
          <a:avLst>
            <a:gd name="adj" fmla="val 63134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innerShdw blurRad="114300">
            <a:prstClr val="black"/>
          </a:inn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u="sng" kern="1200" dirty="0" smtClean="0">
              <a:solidFill>
                <a:schemeClr val="bg1"/>
              </a:solidFill>
            </a:rPr>
            <a:t>III </a:t>
          </a:r>
          <a:r>
            <a:rPr lang="ru-RU" sz="2000" b="1" u="sng" kern="1200" dirty="0" smtClean="0">
              <a:solidFill>
                <a:schemeClr val="bg1"/>
              </a:solidFill>
            </a:rPr>
            <a:t>сословие –</a:t>
          </a:r>
          <a:r>
            <a:rPr lang="ru-RU" sz="2000" b="1" kern="1200" dirty="0" smtClean="0">
              <a:solidFill>
                <a:schemeClr val="bg1"/>
              </a:solidFill>
            </a:rPr>
            <a:t> </a:t>
          </a:r>
        </a:p>
        <a:p>
          <a:pPr lvl="0" algn="ctr" defTabSz="8890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000" b="1" kern="1200" dirty="0" smtClean="0">
              <a:solidFill>
                <a:schemeClr val="bg1"/>
              </a:solidFill>
            </a:rPr>
            <a:t>крестьяне и горожане </a:t>
          </a:r>
        </a:p>
        <a:p>
          <a:pPr lvl="0" algn="ctr" defTabSz="8890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000" b="1" kern="1200" dirty="0" smtClean="0">
              <a:solidFill>
                <a:schemeClr val="bg1"/>
              </a:solidFill>
            </a:rPr>
            <a:t>      купцы и банкиры </a:t>
          </a:r>
        </a:p>
        <a:p>
          <a:pPr lvl="0" algn="ctr" defTabSz="8890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000" b="1" kern="1200" dirty="0" smtClean="0">
              <a:solidFill>
                <a:schemeClr val="bg1"/>
              </a:solidFill>
            </a:rPr>
            <a:t>предприниматели и наемные рабочие</a:t>
          </a:r>
          <a:endParaRPr lang="ru-RU" sz="2000" kern="1200" dirty="0">
            <a:solidFill>
              <a:schemeClr val="bg1"/>
            </a:solidFill>
          </a:endParaRPr>
        </a:p>
      </dsp:txBody>
      <dsp:txXfrm>
        <a:off x="1032190" y="3096344"/>
        <a:ext cx="3833850" cy="15570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1DD138F-214E-47FB-8C52-3044AFBA739E}" type="datetimeFigureOut">
              <a:rPr lang="ru-RU"/>
              <a:pPr>
                <a:defRPr/>
              </a:pPr>
              <a:t>15.12.2011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9E53C46D-6C1B-40E9-8EB2-782B16CA99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312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E53C46D-6C1B-40E9-8EB2-782B16CA99A3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0AD320D-DE81-4AE5-A07B-8772F7E5506C}" type="slidenum">
              <a:rPr lang="ru-RU" smtClean="0"/>
              <a:pPr/>
              <a:t>14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C3D3A19-5AE1-4656-A1E6-888DA9A04A1E}" type="slidenum">
              <a:rPr lang="ru-RU" smtClean="0"/>
              <a:pPr/>
              <a:t>16</a:t>
            </a:fld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BE7B6F2-5E82-42E9-A07A-913B3315348C}" type="slidenum">
              <a:rPr lang="ru-RU" smtClean="0"/>
              <a:pPr/>
              <a:t>19</a:t>
            </a:fld>
            <a:endParaRPr lang="ru-RU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9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1" name="Скругленный прямоугольник 10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2" name="Скругленный прямоугольник 11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Прямоугольник 14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Прямоугольник 15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7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18E741-0C59-4A04-AA24-D92A4F68F4E9}" type="datetimeFigureOut">
              <a:rPr lang="ru-RU"/>
              <a:pPr>
                <a:defRPr/>
              </a:pPr>
              <a:t>15.12.2011</a:t>
            </a:fld>
            <a:endParaRPr lang="ru-RU"/>
          </a:p>
        </p:txBody>
      </p:sp>
      <p:sp>
        <p:nvSpPr>
          <p:cNvPr id="18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21007B6-E709-4F28-AA50-FBE88396A5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09EB3-E31D-46C5-980E-DD661F6CB325}" type="datetimeFigureOut">
              <a:rPr lang="ru-RU"/>
              <a:pPr>
                <a:defRPr/>
              </a:pPr>
              <a:t>15.12.2011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44F57F-7316-46D4-B8CE-76F640FBCD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A7E1D6-B8C4-461F-940C-AF85FEAD6E27}" type="datetimeFigureOut">
              <a:rPr lang="ru-RU"/>
              <a:pPr>
                <a:defRPr/>
              </a:pPr>
              <a:t>15.12.2011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90C40-8679-49F9-A22F-ADBF4F7C61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891568-2F6D-4A75-8424-7D153033AE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0D23FB-9474-4301-A189-66195CF50DE7}" type="datetimeFigureOut">
              <a:rPr lang="ru-RU"/>
              <a:pPr>
                <a:defRPr/>
              </a:pPr>
              <a:t>15.12.2011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68B1CF-E388-4CF8-B6AC-EE55861AFB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A84647-7E7F-4E7D-A8E6-2DF6F5A9BE86}" type="datetimeFigureOut">
              <a:rPr lang="ru-RU"/>
              <a:pPr>
                <a:defRPr/>
              </a:pPr>
              <a:t>15.12.2011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99FE7-418B-425E-B51B-A9B2D515BA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30FCB2-07EA-4E0E-AF8A-350182B4276C}" type="datetimeFigureOut">
              <a:rPr lang="ru-RU"/>
              <a:pPr>
                <a:defRPr/>
              </a:pPr>
              <a:t>15.12.2011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6FFE0-5C48-4BA1-81D0-405B30C981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A039F9A-C1A5-4A05-83B9-7E60346E067C}" type="datetimeFigureOut">
              <a:rPr lang="ru-RU"/>
              <a:pPr>
                <a:defRPr/>
              </a:pPr>
              <a:t>15.12.2011</a:t>
            </a:fld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B90144C-0B85-403E-A056-D63F3089A6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8D9ECD-5544-4E5F-BFCA-6260DBA0A949}" type="datetimeFigureOut">
              <a:rPr lang="ru-RU"/>
              <a:pPr>
                <a:defRPr/>
              </a:pPr>
              <a:t>15.12.2011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A89A53-4E75-4B7F-906E-71DEB59F7C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C7FE6E-815C-4530-9E3C-CB9F62109015}" type="datetimeFigureOut">
              <a:rPr lang="ru-RU"/>
              <a:pPr>
                <a:defRPr/>
              </a:pPr>
              <a:t>15.12.2011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2B7A35-0A0F-4D03-A07E-8244E02450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C12488-2FA1-4A37-B1BD-154746976064}" type="datetimeFigureOut">
              <a:rPr lang="ru-RU"/>
              <a:pPr>
                <a:defRPr/>
              </a:pPr>
              <a:t>15.12.2011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E89D11-FBC5-48E7-9FF1-796DAAC412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079E0-3B4B-4CAE-B5CB-12F2FBF06936}" type="datetimeFigureOut">
              <a:rPr lang="ru-RU"/>
              <a:pPr>
                <a:defRPr/>
              </a:pPr>
              <a:t>15.12.2011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6DA9C-144B-4A29-8627-4FEA661286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9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4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25E6BB2-1E59-4261-92EE-7085861D19EF}" type="datetimeFigureOut">
              <a:rPr lang="ru-RU"/>
              <a:pPr>
                <a:defRPr/>
              </a:pPr>
              <a:t>15.12.2011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03CE297-92A6-404C-8E68-696F7C7710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13" r:id="rId1"/>
    <p:sldLayoutId id="2147483905" r:id="rId2"/>
    <p:sldLayoutId id="2147483906" r:id="rId3"/>
    <p:sldLayoutId id="2147483907" r:id="rId4"/>
    <p:sldLayoutId id="2147483914" r:id="rId5"/>
    <p:sldLayoutId id="2147483915" r:id="rId6"/>
    <p:sldLayoutId id="2147483908" r:id="rId7"/>
    <p:sldLayoutId id="2147483909" r:id="rId8"/>
    <p:sldLayoutId id="2147483910" r:id="rId9"/>
    <p:sldLayoutId id="2147483911" r:id="rId10"/>
    <p:sldLayoutId id="2147483912" r:id="rId11"/>
    <p:sldLayoutId id="2147483916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9BBB59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9BBB59"/>
        </a:buClr>
        <a:buFont typeface="Georgia" pitchFamily="18" charset="0"/>
        <a:buChar char="▫"/>
        <a:defRPr sz="2000" kern="1200">
          <a:solidFill>
            <a:srgbClr val="9BBB59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&#1042;&#1077;&#1088;&#1072;\Documents\&#1082;%20&#1082;&#1086;&#1085;&#1082;&#1091;&#1088;&#1089;&#1091;\france.mp3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&#1042;&#1077;&#1088;&#1072;\Documents\&#1082;%20&#1082;&#1086;&#1085;&#1082;&#1091;&#1088;&#1089;&#1091;\&#1085;&#1072;&#1095;&#1072;&#1083;&#1086;%20&#1088;&#1077;&#1074;&#1086;&#1083;&#1102;&#1094;&#1080;&#1080;.mp3" TargetMode="External"/><Relationship Id="rId5" Type="http://schemas.openxmlformats.org/officeDocument/2006/relationships/image" Target="../media/image12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file:///C:\Users\&#1042;&#1077;&#1088;&#1072;\Documents\&#1082;%20&#1082;&#1086;&#1085;&#1082;&#1091;&#1088;&#1089;&#1091;\14.&#1055;&#1056;&#1054;&#1050;&#1054;&#1060;&#1068;&#1045;&#1042;%20-%20&#1058;&#1040;&#1053;&#1045;&#1062;%20&#1056;&#1067;&#1062;&#1040;&#1056;&#1045;&#1049;.mp3" TargetMode="External"/><Relationship Id="rId1" Type="http://schemas.openxmlformats.org/officeDocument/2006/relationships/audio" Target="file:///D:\KEEP%20OUT\&#1044;&#1086;&#1082;&#1091;&#1084;&#1077;&#1085;&#1090;&#1099;\&#1048;&#1089;&#1090;&#1086;&#1088;&#1080;&#1103;%20&#1060;&#1088;&#1072;&#1085;&#1094;&#1080;&#1080;\Random.mp3" TargetMode="External"/><Relationship Id="rId6" Type="http://schemas.openxmlformats.org/officeDocument/2006/relationships/image" Target="../media/image15.jpeg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8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0" y="5733256"/>
            <a:ext cx="9144000" cy="1124744"/>
          </a:xfrm>
        </p:spPr>
        <p:txBody>
          <a:bodyPr/>
          <a:lstStyle/>
          <a:p>
            <a:pPr algn="ctr">
              <a:buNone/>
            </a:pPr>
            <a:endParaRPr lang="ru-RU" sz="2000" dirty="0">
              <a:solidFill>
                <a:srgbClr val="FFC000"/>
              </a:solidFill>
            </a:endParaRPr>
          </a:p>
        </p:txBody>
      </p:sp>
      <p:sp>
        <p:nvSpPr>
          <p:cNvPr id="10" name="Полилиния 9"/>
          <p:cNvSpPr/>
          <p:nvPr/>
        </p:nvSpPr>
        <p:spPr>
          <a:xfrm>
            <a:off x="3707904" y="1052736"/>
            <a:ext cx="5220071" cy="4247317"/>
          </a:xfrm>
          <a:custGeom>
            <a:avLst/>
            <a:gdLst>
              <a:gd name="connsiteX0" fmla="*/ 0 w 5134739"/>
              <a:gd name="connsiteY0" fmla="*/ 0 h 2585323"/>
              <a:gd name="connsiteX1" fmla="*/ 5134739 w 5134739"/>
              <a:gd name="connsiteY1" fmla="*/ 0 h 2585323"/>
              <a:gd name="connsiteX2" fmla="*/ 5134739 w 5134739"/>
              <a:gd name="connsiteY2" fmla="*/ 2585323 h 2585323"/>
              <a:gd name="connsiteX3" fmla="*/ 0 w 5134739"/>
              <a:gd name="connsiteY3" fmla="*/ 2585323 h 2585323"/>
              <a:gd name="connsiteX4" fmla="*/ 0 w 5134739"/>
              <a:gd name="connsiteY4" fmla="*/ 0 h 2585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34739" h="2585323">
                <a:moveTo>
                  <a:pt x="0" y="0"/>
                </a:moveTo>
                <a:lnTo>
                  <a:pt x="5134739" y="0"/>
                </a:lnTo>
                <a:lnTo>
                  <a:pt x="5134739" y="2585323"/>
                </a:lnTo>
                <a:lnTo>
                  <a:pt x="0" y="2585323"/>
                </a:lnTo>
                <a:lnTo>
                  <a:pt x="0" y="0"/>
                </a:lnTo>
                <a:close/>
              </a:path>
            </a:pathLst>
          </a:cu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defRPr/>
            </a:pPr>
            <a:r>
              <a:rPr lang="ru-RU" sz="5400" b="1" dirty="0" smtClean="0">
                <a:ln w="24500" cmpd="dbl">
                  <a:noFill/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entury Schoolbook" pitchFamily="18" charset="0"/>
              </a:rPr>
              <a:t>Причины и начало Великой </a:t>
            </a:r>
          </a:p>
          <a:p>
            <a:pPr algn="ctr">
              <a:defRPr/>
            </a:pPr>
            <a:r>
              <a:rPr lang="ru-RU" sz="5400" b="1" dirty="0" smtClean="0">
                <a:ln w="24500" cmpd="dbl">
                  <a:noFill/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entury Schoolbook" pitchFamily="18" charset="0"/>
              </a:rPr>
              <a:t>Французской</a:t>
            </a:r>
          </a:p>
          <a:p>
            <a:pPr algn="ctr">
              <a:defRPr/>
            </a:pPr>
            <a:r>
              <a:rPr lang="ru-RU" sz="5400" b="1" dirty="0" smtClean="0">
                <a:ln w="24500" cmpd="dbl">
                  <a:noFill/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entury Schoolbook" pitchFamily="18" charset="0"/>
              </a:rPr>
              <a:t>революции</a:t>
            </a:r>
            <a:endParaRPr lang="ru-RU" sz="5400" b="1" dirty="0">
              <a:ln w="24500" cmpd="dbl">
                <a:noFill/>
                <a:prstDash val="solid"/>
                <a:miter lim="800000"/>
              </a:ln>
              <a:solidFill>
                <a:srgbClr val="FFC00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pic>
        <p:nvPicPr>
          <p:cNvPr id="5" name="france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9552" y="5805264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51520" y="1196752"/>
            <a:ext cx="3602054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94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0" y="857232"/>
            <a:ext cx="9144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  <a:latin typeface="Century Schoolbook" pitchFamily="18" charset="0"/>
              </a:rPr>
              <a:t>Политические </a:t>
            </a:r>
            <a:r>
              <a:rPr lang="ru-RU" sz="3200" b="1" dirty="0">
                <a:solidFill>
                  <a:srgbClr val="FFC000"/>
                </a:solidFill>
                <a:latin typeface="Century Schoolbook" pitchFamily="18" charset="0"/>
              </a:rPr>
              <a:t>и идейные причины революции </a:t>
            </a:r>
          </a:p>
        </p:txBody>
      </p:sp>
      <p:sp>
        <p:nvSpPr>
          <p:cNvPr id="4" name="Oval 4"/>
          <p:cNvSpPr>
            <a:spLocks noChangeArrowheads="1"/>
          </p:cNvSpPr>
          <p:nvPr/>
        </p:nvSpPr>
        <p:spPr bwMode="auto">
          <a:xfrm>
            <a:off x="251520" y="2060848"/>
            <a:ext cx="576064" cy="500066"/>
          </a:xfrm>
          <a:prstGeom prst="ellipse">
            <a:avLst/>
          </a:prstGeom>
          <a:solidFill>
            <a:srgbClr val="EE320C"/>
          </a:solidFill>
          <a:ln w="9525">
            <a:solidFill>
              <a:schemeClr val="accent2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3600" b="1" dirty="0">
                <a:ln>
                  <a:solidFill>
                    <a:schemeClr val="accent2"/>
                  </a:solidFill>
                </a:ln>
                <a:solidFill>
                  <a:schemeClr val="bg1"/>
                </a:solidFill>
                <a:latin typeface="Georgia" pitchFamily="18" charset="0"/>
              </a:rPr>
              <a:t>?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932040" y="3645024"/>
            <a:ext cx="18473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endParaRPr lang="ru-RU" dirty="0" smtClean="0"/>
          </a:p>
          <a:p>
            <a:pPr lvl="0"/>
            <a:endParaRPr lang="ru-RU" dirty="0" smtClean="0"/>
          </a:p>
          <a:p>
            <a:pPr lvl="0"/>
            <a:endParaRPr lang="ru-RU" dirty="0" smtClean="0"/>
          </a:p>
          <a:p>
            <a:pPr lvl="0"/>
            <a:endParaRPr lang="ru-RU" dirty="0" smtClean="0"/>
          </a:p>
          <a:p>
            <a:pPr lvl="0"/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827584" y="2636912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ru-RU" sz="2400" dirty="0" smtClean="0">
                <a:latin typeface="Century Schoolbook" pitchFamily="18" charset="0"/>
              </a:rPr>
              <a:t>Кризис абсолютной монархии</a:t>
            </a:r>
          </a:p>
        </p:txBody>
      </p:sp>
      <p:grpSp>
        <p:nvGrpSpPr>
          <p:cNvPr id="12" name="Группа 11"/>
          <p:cNvGrpSpPr/>
          <p:nvPr/>
        </p:nvGrpSpPr>
        <p:grpSpPr>
          <a:xfrm>
            <a:off x="6876256" y="3861048"/>
            <a:ext cx="1133113" cy="1825149"/>
            <a:chOff x="1879577" y="159183"/>
            <a:chExt cx="1133113" cy="1825149"/>
          </a:xfrm>
        </p:grpSpPr>
        <p:sp>
          <p:nvSpPr>
            <p:cNvPr id="13" name="Прямоугольник 12"/>
            <p:cNvSpPr/>
            <p:nvPr/>
          </p:nvSpPr>
          <p:spPr>
            <a:xfrm>
              <a:off x="1879577" y="159183"/>
              <a:ext cx="1133113" cy="1825149"/>
            </a:xfrm>
            <a:prstGeom prst="rect">
              <a:avLst/>
            </a:prstGeom>
            <a:noFill/>
            <a:ln>
              <a:noFill/>
            </a:ln>
            <a:sp3d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Прямоугольник 13"/>
            <p:cNvSpPr/>
            <p:nvPr/>
          </p:nvSpPr>
          <p:spPr>
            <a:xfrm>
              <a:off x="1879577" y="159183"/>
              <a:ext cx="1133113" cy="182514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1148" rIns="0" bIns="0" numCol="1" spcCol="1270" anchor="t" anchorCtr="0">
              <a:noAutofit/>
            </a:bodyPr>
            <a:lstStyle/>
            <a:p>
              <a:pPr lvl="0" algn="l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200" kern="1200" dirty="0">
                <a:solidFill>
                  <a:schemeClr val="bg1"/>
                </a:solidFill>
                <a:latin typeface="Century Schoolbook" pitchFamily="18" charset="0"/>
              </a:endParaRPr>
            </a:p>
          </p:txBody>
        </p:sp>
      </p:grpSp>
      <p:sp>
        <p:nvSpPr>
          <p:cNvPr id="15" name="Прямоугольник 14"/>
          <p:cNvSpPr/>
          <p:nvPr/>
        </p:nvSpPr>
        <p:spPr>
          <a:xfrm>
            <a:off x="1547664" y="3284984"/>
            <a:ext cx="6450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400" dirty="0" smtClean="0">
                <a:latin typeface="Century Schoolbook" pitchFamily="18" charset="0"/>
              </a:rPr>
              <a:t>Сословный строй и сословные привилегии</a:t>
            </a:r>
            <a:endParaRPr lang="ru-RU" sz="2400" dirty="0">
              <a:latin typeface="Century Schoolbook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339752" y="4005064"/>
            <a:ext cx="4841390" cy="4247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533400">
              <a:lnSpc>
                <a:spcPct val="90000"/>
              </a:lnSpc>
              <a:spcAft>
                <a:spcPct val="35000"/>
              </a:spcAft>
            </a:pPr>
            <a:r>
              <a:rPr lang="ru-RU" sz="2400" dirty="0" smtClean="0">
                <a:latin typeface="Century Schoolbook" pitchFamily="18" charset="0"/>
              </a:rPr>
              <a:t>Передовые идеи просветителей</a:t>
            </a:r>
            <a:endParaRPr lang="ru-RU" sz="2400" dirty="0">
              <a:latin typeface="Century Schoolbook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347864" y="4725144"/>
            <a:ext cx="5424883" cy="4247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533400">
              <a:lnSpc>
                <a:spcPct val="90000"/>
              </a:lnSpc>
              <a:spcAft>
                <a:spcPct val="35000"/>
              </a:spcAft>
            </a:pPr>
            <a:r>
              <a:rPr lang="ru-RU" sz="2400" dirty="0" smtClean="0">
                <a:latin typeface="Century Schoolbook" pitchFamily="18" charset="0"/>
              </a:rPr>
              <a:t>Влияние американской революции</a:t>
            </a:r>
            <a:endParaRPr lang="ru-RU" sz="2400" dirty="0">
              <a:latin typeface="Century Schoolbook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  <p:bldP spid="15" grpId="0"/>
      <p:bldP spid="16" grpId="0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51520" y="6093296"/>
            <a:ext cx="576560" cy="482625"/>
          </a:xfrm>
          <a:prstGeom prst="ellipse">
            <a:avLst/>
          </a:prstGeom>
          <a:solidFill>
            <a:srgbClr val="EE320C"/>
          </a:solidFill>
          <a:ln w="9525">
            <a:solidFill>
              <a:schemeClr val="accent2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3600" b="1" dirty="0">
                <a:ln>
                  <a:solidFill>
                    <a:schemeClr val="accent2"/>
                  </a:solidFill>
                </a:ln>
                <a:solidFill>
                  <a:schemeClr val="bg1"/>
                </a:solidFill>
                <a:latin typeface="Georgia" pitchFamily="18" charset="0"/>
              </a:rPr>
              <a:t>?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6093296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C000"/>
                </a:solidFill>
                <a:latin typeface="Century Schoolbook" pitchFamily="18" charset="0"/>
              </a:rPr>
              <a:t>Сформулируйте задачи революции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1520" y="1340768"/>
            <a:ext cx="8568952" cy="460851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450850" algn="just" eaLnBrk="0" hangingPunct="0">
              <a:buFont typeface="Arial" pitchFamily="34" charset="0"/>
              <a:buChar char="•"/>
              <a:tabLst>
                <a:tab pos="228600" algn="l"/>
                <a:tab pos="457200" algn="l"/>
              </a:tabLst>
            </a:pPr>
            <a:r>
              <a:rPr lang="ru-RU" sz="2000" b="1" dirty="0" smtClean="0">
                <a:solidFill>
                  <a:schemeClr val="bg1"/>
                </a:solidFill>
                <a:latin typeface="Century Schoolbook" pitchFamily="18" charset="0"/>
                <a:ea typeface="Calibri" pitchFamily="34" charset="0"/>
                <a:cs typeface="Times New Roman" pitchFamily="18" charset="0"/>
              </a:rPr>
              <a:t>Чтобы был запрещён ввоз иностранных товаров, за исключением тех, которые являются сырьём и не производятся во Франции…</a:t>
            </a:r>
            <a:endParaRPr lang="ru-RU" sz="2000" b="1" dirty="0" smtClean="0">
              <a:solidFill>
                <a:schemeClr val="bg1"/>
              </a:solidFill>
              <a:latin typeface="Century Schoolbook" pitchFamily="18" charset="0"/>
              <a:cs typeface="Arial" pitchFamily="34" charset="0"/>
            </a:endParaRPr>
          </a:p>
          <a:p>
            <a:pPr lvl="0" indent="450850" algn="just" eaLnBrk="0" hangingPunct="0">
              <a:buFont typeface="Arial" pitchFamily="34" charset="0"/>
              <a:buChar char="•"/>
              <a:tabLst>
                <a:tab pos="228600" algn="l"/>
                <a:tab pos="457200" algn="l"/>
              </a:tabLst>
            </a:pPr>
            <a:r>
              <a:rPr lang="ru-RU" sz="2000" b="1" dirty="0" smtClean="0">
                <a:solidFill>
                  <a:schemeClr val="bg1"/>
                </a:solidFill>
                <a:latin typeface="Century Schoolbook" pitchFamily="18" charset="0"/>
                <a:ea typeface="Calibri" pitchFamily="34" charset="0"/>
                <a:cs typeface="Times New Roman" pitchFamily="18" charset="0"/>
              </a:rPr>
              <a:t>Чтобы все таможни были отодвинуты к границам, чтобы были отменены все сборы за провоз товаров и другие платежи без всякого исключения…</a:t>
            </a:r>
            <a:endParaRPr lang="ru-RU" sz="2000" b="1" dirty="0" smtClean="0">
              <a:solidFill>
                <a:schemeClr val="bg1"/>
              </a:solidFill>
              <a:latin typeface="Century Schoolbook" pitchFamily="18" charset="0"/>
              <a:cs typeface="Arial" pitchFamily="34" charset="0"/>
            </a:endParaRPr>
          </a:p>
          <a:p>
            <a:pPr lvl="0" indent="450850" algn="just" eaLnBrk="0" hangingPunct="0">
              <a:buFont typeface="Arial" pitchFamily="34" charset="0"/>
              <a:buChar char="•"/>
              <a:tabLst>
                <a:tab pos="228600" algn="l"/>
                <a:tab pos="457200" algn="l"/>
              </a:tabLst>
            </a:pPr>
            <a:r>
              <a:rPr lang="ru-RU" sz="2000" b="1" dirty="0" smtClean="0">
                <a:solidFill>
                  <a:schemeClr val="bg1"/>
                </a:solidFill>
                <a:latin typeface="Century Schoolbook" pitchFamily="18" charset="0"/>
                <a:ea typeface="Calibri" pitchFamily="34" charset="0"/>
                <a:cs typeface="Times New Roman" pitchFamily="18" charset="0"/>
              </a:rPr>
              <a:t>Чтобы всякие привилегии на исключительное право торговли были уничтожены…</a:t>
            </a:r>
            <a:endParaRPr lang="ru-RU" sz="2000" b="1" dirty="0" smtClean="0">
              <a:solidFill>
                <a:schemeClr val="bg1"/>
              </a:solidFill>
              <a:latin typeface="Century Schoolbook" pitchFamily="18" charset="0"/>
              <a:cs typeface="Arial" pitchFamily="34" charset="0"/>
            </a:endParaRPr>
          </a:p>
          <a:p>
            <a:pPr lvl="0" indent="450850" algn="just" eaLnBrk="0" hangingPunct="0">
              <a:buFont typeface="Arial" pitchFamily="34" charset="0"/>
              <a:buChar char="•"/>
              <a:tabLst>
                <a:tab pos="228600" algn="l"/>
                <a:tab pos="457200" algn="l"/>
              </a:tabLst>
            </a:pPr>
            <a:r>
              <a:rPr lang="ru-RU" sz="2000" b="1" dirty="0" smtClean="0">
                <a:solidFill>
                  <a:schemeClr val="bg1"/>
                </a:solidFill>
                <a:latin typeface="Century Schoolbook" pitchFamily="18" charset="0"/>
                <a:ea typeface="Calibri" pitchFamily="34" charset="0"/>
                <a:cs typeface="Times New Roman" pitchFamily="18" charset="0"/>
              </a:rPr>
              <a:t>Чтобы ни один налог не мог быть установлен без согласия нации.</a:t>
            </a:r>
            <a:endParaRPr lang="ru-RU" sz="2000" b="1" dirty="0" smtClean="0">
              <a:solidFill>
                <a:schemeClr val="bg1"/>
              </a:solidFill>
              <a:latin typeface="Century Schoolbook" pitchFamily="18" charset="0"/>
              <a:cs typeface="Arial" pitchFamily="34" charset="0"/>
            </a:endParaRPr>
          </a:p>
          <a:p>
            <a:pPr lvl="0" indent="450850" algn="just" eaLnBrk="0" hangingPunct="0">
              <a:buFont typeface="Arial" pitchFamily="34" charset="0"/>
              <a:buChar char="•"/>
              <a:tabLst>
                <a:tab pos="228600" algn="l"/>
                <a:tab pos="457200" algn="l"/>
              </a:tabLst>
            </a:pPr>
            <a:r>
              <a:rPr lang="ru-RU" sz="2000" b="1" dirty="0" smtClean="0">
                <a:solidFill>
                  <a:schemeClr val="bg1"/>
                </a:solidFill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Чтобы все без исключения церковные и дворянские владения облагались налогом в том же размере, как земли непривилегированных…</a:t>
            </a:r>
            <a:endParaRPr lang="ru-RU" sz="2000" b="1" dirty="0" smtClean="0">
              <a:solidFill>
                <a:schemeClr val="bg1"/>
              </a:solidFill>
              <a:latin typeface="Century Schoolbook" pitchFamily="18" charset="0"/>
              <a:cs typeface="Arial" pitchFamily="34" charset="0"/>
            </a:endParaRPr>
          </a:p>
          <a:p>
            <a:pPr lvl="0" indent="450850" algn="just" eaLnBrk="0" hangingPunct="0">
              <a:buFont typeface="Arial" pitchFamily="34" charset="0"/>
              <a:buChar char="•"/>
              <a:tabLst>
                <a:tab pos="228600" algn="l"/>
                <a:tab pos="457200" algn="l"/>
              </a:tabLst>
            </a:pPr>
            <a:r>
              <a:rPr lang="ru-RU" sz="2000" b="1" dirty="0" smtClean="0">
                <a:solidFill>
                  <a:schemeClr val="bg1"/>
                </a:solidFill>
                <a:latin typeface="Century Schoolbook" pitchFamily="18" charset="0"/>
                <a:ea typeface="Calibri" pitchFamily="34" charset="0"/>
                <a:cs typeface="Times New Roman" pitchFamily="18" charset="0"/>
              </a:rPr>
              <a:t>Чтобы была дарована свобода печати – это глас народа</a:t>
            </a:r>
            <a:r>
              <a:rPr lang="ru-RU" b="1" dirty="0" smtClean="0">
                <a:solidFill>
                  <a:schemeClr val="bg1"/>
                </a:solidFill>
                <a:latin typeface="Century Schoolbook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ru-RU" b="1" dirty="0" smtClean="0">
              <a:solidFill>
                <a:schemeClr val="bg1"/>
              </a:solidFill>
              <a:latin typeface="Century Schoolbook" pitchFamily="18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548680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ctr">
              <a:tabLst>
                <a:tab pos="228600" algn="l"/>
                <a:tab pos="457200" algn="l"/>
              </a:tabLst>
            </a:pPr>
            <a:r>
              <a:rPr lang="ru-RU" sz="2000" b="1" dirty="0" smtClean="0"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Из наказа купечества города </a:t>
            </a:r>
            <a:r>
              <a:rPr lang="ru-RU" sz="2000" b="1" dirty="0" err="1" smtClean="0"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Труа</a:t>
            </a:r>
            <a:endParaRPr lang="ru-RU" sz="2000" b="1" dirty="0" smtClean="0">
              <a:latin typeface="Century Schoolbook" pitchFamily="18" charset="0"/>
              <a:ea typeface="Times New Roman" pitchFamily="18" charset="0"/>
              <a:cs typeface="Arial" pitchFamily="34" charset="0"/>
            </a:endParaRPr>
          </a:p>
          <a:p>
            <a:pPr lvl="0" indent="450850" algn="ctr">
              <a:tabLst>
                <a:tab pos="228600" algn="l"/>
                <a:tab pos="457200" algn="l"/>
              </a:tabLst>
            </a:pPr>
            <a:r>
              <a:rPr lang="ru-RU" sz="2000" b="1" dirty="0" smtClean="0"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 депутатам Генеральных штатов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611560" y="3682917"/>
            <a:ext cx="3312368" cy="175432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endParaRPr lang="ru-RU" b="1" dirty="0" smtClean="0">
              <a:latin typeface="Century Schoolbook" pitchFamily="18" charset="0"/>
            </a:endParaRPr>
          </a:p>
          <a:p>
            <a:pPr algn="ctr">
              <a:defRPr/>
            </a:pPr>
            <a:endParaRPr lang="ru-RU" b="1" dirty="0" smtClean="0">
              <a:latin typeface="Century Schoolbook" pitchFamily="18" charset="0"/>
            </a:endParaRPr>
          </a:p>
          <a:p>
            <a:pPr algn="ctr">
              <a:defRPr/>
            </a:pPr>
            <a:endParaRPr lang="ru-RU" b="1" dirty="0" smtClean="0">
              <a:latin typeface="Century Schoolbook" pitchFamily="18" charset="0"/>
            </a:endParaRPr>
          </a:p>
          <a:p>
            <a:pPr algn="ctr">
              <a:defRPr/>
            </a:pPr>
            <a:endParaRPr lang="ru-RU" b="1" dirty="0" smtClean="0">
              <a:latin typeface="Century Schoolbook" pitchFamily="18" charset="0"/>
            </a:endParaRPr>
          </a:p>
          <a:p>
            <a:pPr algn="ctr">
              <a:defRPr/>
            </a:pPr>
            <a:endParaRPr lang="ru-RU" b="1" dirty="0" smtClean="0">
              <a:latin typeface="Century Schoolbook" pitchFamily="18" charset="0"/>
            </a:endParaRPr>
          </a:p>
          <a:p>
            <a:pPr algn="ctr">
              <a:defRPr/>
            </a:pPr>
            <a:endParaRPr lang="ru-RU" b="1" dirty="0">
              <a:latin typeface="Century Schoolbook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0" y="1196752"/>
            <a:ext cx="400286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800" b="1" dirty="0" smtClean="0">
                <a:solidFill>
                  <a:srgbClr val="FFC000"/>
                </a:solidFill>
                <a:latin typeface="Century Schoolbook" pitchFamily="18" charset="0"/>
              </a:rPr>
              <a:t>Ликвидация феодальных </a:t>
            </a:r>
          </a:p>
          <a:p>
            <a:pPr algn="ctr">
              <a:defRPr/>
            </a:pPr>
            <a:r>
              <a:rPr lang="ru-RU" sz="2800" b="1" dirty="0" smtClean="0">
                <a:solidFill>
                  <a:srgbClr val="FFC000"/>
                </a:solidFill>
                <a:latin typeface="Century Schoolbook" pitchFamily="18" charset="0"/>
              </a:rPr>
              <a:t>порядков:</a:t>
            </a:r>
            <a:endParaRPr lang="ru-RU" sz="2800" b="1" dirty="0">
              <a:solidFill>
                <a:srgbClr val="FFC000"/>
              </a:solidFill>
              <a:latin typeface="Century Schoolbook" pitchFamily="18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179512" y="2708920"/>
            <a:ext cx="4355820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  <a:defRPr/>
            </a:pPr>
            <a:r>
              <a:rPr lang="ru-RU" sz="2000" b="1" dirty="0" smtClean="0">
                <a:latin typeface="Century Schoolbook" pitchFamily="18" charset="0"/>
              </a:rPr>
              <a:t> </a:t>
            </a:r>
            <a:r>
              <a:rPr lang="ru-RU" sz="2400" dirty="0" smtClean="0">
                <a:latin typeface="Century Schoolbook" pitchFamily="18" charset="0"/>
              </a:rPr>
              <a:t>Абсолютизма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ru-RU" sz="2400" dirty="0" smtClean="0">
                <a:latin typeface="Century Schoolbook" pitchFamily="18" charset="0"/>
              </a:rPr>
              <a:t> Сословного строя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ru-RU" sz="2400" dirty="0" smtClean="0">
                <a:latin typeface="Century Schoolbook" pitchFamily="18" charset="0"/>
              </a:rPr>
              <a:t>Феодального  </a:t>
            </a:r>
          </a:p>
          <a:p>
            <a:pPr>
              <a:defRPr/>
            </a:pPr>
            <a:r>
              <a:rPr lang="ru-RU" sz="2400" dirty="0" smtClean="0">
                <a:latin typeface="Century Schoolbook" pitchFamily="18" charset="0"/>
              </a:rPr>
              <a:t>	землевладения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ru-RU" sz="2400" dirty="0" smtClean="0">
                <a:latin typeface="Century Schoolbook" pitchFamily="18" charset="0"/>
              </a:rPr>
              <a:t> Феодальных  	повинностей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ru-RU" sz="2400" dirty="0" smtClean="0">
                <a:latin typeface="Century Schoolbook" pitchFamily="18" charset="0"/>
              </a:rPr>
              <a:t> Внутренних таможенных     	пошлин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ru-RU" sz="2400" dirty="0" smtClean="0">
                <a:latin typeface="Century Schoolbook" pitchFamily="18" charset="0"/>
              </a:rPr>
              <a:t> Королевских монополий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ru-RU" sz="2400" dirty="0" smtClean="0">
                <a:latin typeface="Century Schoolbook" pitchFamily="18" charset="0"/>
              </a:rPr>
              <a:t> Церковной десятины</a:t>
            </a:r>
          </a:p>
          <a:p>
            <a:pPr>
              <a:defRPr/>
            </a:pPr>
            <a:endParaRPr lang="ru-RU" b="1" dirty="0" smtClean="0">
              <a:latin typeface="Century Schoolbook" pitchFamily="18" charset="0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5333214" y="1340768"/>
            <a:ext cx="381078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800" b="1" dirty="0" smtClean="0">
                <a:solidFill>
                  <a:srgbClr val="FFC000"/>
                </a:solidFill>
                <a:latin typeface="Century Schoolbook" pitchFamily="18" charset="0"/>
              </a:rPr>
              <a:t>Утверждение нового порядка:</a:t>
            </a:r>
            <a:endParaRPr lang="ru-RU" sz="2800" b="1" dirty="0">
              <a:solidFill>
                <a:srgbClr val="FFC000"/>
              </a:solidFill>
              <a:latin typeface="Century Schoolbook" pitchFamily="18" charset="0"/>
            </a:endParaRP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0" y="476672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  <a:latin typeface="Century Schoolbook" pitchFamily="18" charset="0"/>
              </a:rPr>
              <a:t>Задачи </a:t>
            </a:r>
            <a:r>
              <a:rPr lang="ru-RU" sz="3200" b="1" dirty="0">
                <a:solidFill>
                  <a:srgbClr val="FFC000"/>
                </a:solidFill>
                <a:latin typeface="Century Schoolbook" pitchFamily="18" charset="0"/>
              </a:rPr>
              <a:t>революции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572000" y="2795349"/>
            <a:ext cx="45720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  <a:defRPr/>
            </a:pPr>
            <a:r>
              <a:rPr lang="ru-RU" sz="2400" dirty="0" smtClean="0">
                <a:latin typeface="Century Schoolbook" pitchFamily="18" charset="0"/>
              </a:rPr>
              <a:t>Участие в управлении 	государством  народа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2400" dirty="0" smtClean="0">
                <a:latin typeface="Century Schoolbook" pitchFamily="18" charset="0"/>
              </a:rPr>
              <a:t> Равенство перед законом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2400" dirty="0" smtClean="0">
                <a:latin typeface="Century Schoolbook" pitchFamily="18" charset="0"/>
              </a:rPr>
              <a:t> Демократические 	свободы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2400" dirty="0" smtClean="0">
                <a:latin typeface="Century Schoolbook" pitchFamily="18" charset="0"/>
              </a:rPr>
              <a:t> Свобода 	предпринимательства</a:t>
            </a:r>
          </a:p>
          <a:p>
            <a:pPr>
              <a:defRPr/>
            </a:pPr>
            <a:r>
              <a:rPr lang="ru-RU" sz="2400" dirty="0" smtClean="0">
                <a:latin typeface="Century Schoolbook" pitchFamily="18" charset="0"/>
              </a:rPr>
              <a:t> </a:t>
            </a:r>
          </a:p>
          <a:p>
            <a:pPr>
              <a:defRPr/>
            </a:pPr>
            <a:r>
              <a:rPr lang="ru-RU" sz="2400" dirty="0" smtClean="0">
                <a:latin typeface="Century Schoolbook" pitchFamily="18" charset="0"/>
              </a:rPr>
              <a:t>	</a:t>
            </a:r>
          </a:p>
          <a:p>
            <a:pPr>
              <a:defRPr/>
            </a:pPr>
            <a:endParaRPr lang="ru-RU" b="1" dirty="0" smtClean="0"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48" grpId="0"/>
      <p:bldP spid="49" grpId="0"/>
      <p:bldP spid="10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5301208"/>
            <a:ext cx="9144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800" b="1" dirty="0" smtClean="0">
                <a:solidFill>
                  <a:srgbClr val="FFC000"/>
                </a:solidFill>
                <a:latin typeface="Century Schoolbook" pitchFamily="18" charset="0"/>
              </a:rPr>
              <a:t>Определите характер революции</a:t>
            </a:r>
          </a:p>
          <a:p>
            <a:pPr algn="ctr">
              <a:defRPr/>
            </a:pPr>
            <a:r>
              <a:rPr lang="ru-RU" sz="2800" b="1" dirty="0" smtClean="0">
                <a:solidFill>
                  <a:srgbClr val="FFC000"/>
                </a:solidFill>
                <a:latin typeface="Century Schoolbook" pitchFamily="18" charset="0"/>
              </a:rPr>
              <a:t> и социальные </a:t>
            </a:r>
            <a:r>
              <a:rPr lang="ru-RU" sz="2800" b="1" dirty="0">
                <a:solidFill>
                  <a:srgbClr val="FFC000"/>
                </a:solidFill>
                <a:latin typeface="Century Schoolbook" pitchFamily="18" charset="0"/>
              </a:rPr>
              <a:t>слои, заинтересованные в революции.</a:t>
            </a:r>
          </a:p>
        </p:txBody>
      </p:sp>
      <p:sp>
        <p:nvSpPr>
          <p:cNvPr id="8" name="Oval 4"/>
          <p:cNvSpPr>
            <a:spLocks noChangeArrowheads="1"/>
          </p:cNvSpPr>
          <p:nvPr/>
        </p:nvSpPr>
        <p:spPr bwMode="auto">
          <a:xfrm>
            <a:off x="251520" y="5013176"/>
            <a:ext cx="576560" cy="482625"/>
          </a:xfrm>
          <a:prstGeom prst="ellipse">
            <a:avLst/>
          </a:prstGeom>
          <a:solidFill>
            <a:srgbClr val="EE320C"/>
          </a:solidFill>
          <a:ln w="9525">
            <a:solidFill>
              <a:schemeClr val="accent2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3600" b="1" dirty="0">
                <a:ln>
                  <a:solidFill>
                    <a:schemeClr val="accent2"/>
                  </a:solidFill>
                </a:ln>
                <a:solidFill>
                  <a:schemeClr val="bg1"/>
                </a:solidFill>
                <a:latin typeface="Georgia" pitchFamily="18" charset="0"/>
              </a:rPr>
              <a:t>?</a:t>
            </a: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0" y="548680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  <a:latin typeface="Century Schoolbook" pitchFamily="18" charset="0"/>
              </a:rPr>
              <a:t>Участники </a:t>
            </a:r>
            <a:r>
              <a:rPr lang="ru-RU" sz="3200" b="1" dirty="0">
                <a:solidFill>
                  <a:srgbClr val="FFC000"/>
                </a:solidFill>
                <a:latin typeface="Century Schoolbook" pitchFamily="18" charset="0"/>
              </a:rPr>
              <a:t>революции </a:t>
            </a:r>
          </a:p>
        </p:txBody>
      </p:sp>
      <p:pic>
        <p:nvPicPr>
          <p:cNvPr id="6146" name="Picture 2" descr="C:\Users\Пользователь\Pictures\Рисунок10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691680" y="1628800"/>
            <a:ext cx="2427287" cy="3211512"/>
          </a:xfrm>
          <a:prstGeom prst="rect">
            <a:avLst/>
          </a:prstGeom>
          <a:noFill/>
        </p:spPr>
      </p:pic>
      <p:pic>
        <p:nvPicPr>
          <p:cNvPr id="6147" name="Picture 3" descr="C:\Users\Пользователь\Pictures\Рисунок9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4048" y="1628800"/>
            <a:ext cx="2401888" cy="32797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0" y="5876925"/>
            <a:ext cx="91440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 algn="ctr">
              <a:lnSpc>
                <a:spcPct val="90000"/>
              </a:lnSpc>
              <a:spcBef>
                <a:spcPts val="300"/>
              </a:spcBef>
              <a:buClr>
                <a:srgbClr val="9BBB59"/>
              </a:buClr>
              <a:buFont typeface="Wingdings" pitchFamily="2" charset="2"/>
              <a:buNone/>
              <a:defRPr/>
            </a:pPr>
            <a:r>
              <a:rPr lang="ru-RU" sz="2400" b="1" dirty="0">
                <a:solidFill>
                  <a:srgbClr val="FFC000"/>
                </a:solidFill>
                <a:latin typeface="Century Schoolbook" pitchFamily="18" charset="0"/>
                <a:cs typeface="+mn-cs"/>
              </a:rPr>
              <a:t>5 мая 1789 года </a:t>
            </a:r>
            <a:r>
              <a:rPr lang="ru-RU" sz="2400" b="1" dirty="0">
                <a:latin typeface="Century Schoolbook" pitchFamily="18" charset="0"/>
                <a:cs typeface="+mn-cs"/>
              </a:rPr>
              <a:t>король открыл </a:t>
            </a:r>
            <a:r>
              <a:rPr lang="ru-RU" sz="2400" b="1" dirty="0" smtClean="0">
                <a:latin typeface="Century Schoolbook" pitchFamily="18" charset="0"/>
                <a:cs typeface="+mn-cs"/>
              </a:rPr>
              <a:t>заседание </a:t>
            </a:r>
            <a:r>
              <a:rPr lang="ru-RU" sz="2400" b="1" dirty="0">
                <a:latin typeface="Century Schoolbook" pitchFamily="18" charset="0"/>
                <a:cs typeface="+mn-cs"/>
              </a:rPr>
              <a:t>Генеральных штатов. </a:t>
            </a:r>
          </a:p>
          <a:p>
            <a:pPr marL="365125" indent="-255588">
              <a:lnSpc>
                <a:spcPct val="90000"/>
              </a:lnSpc>
              <a:spcBef>
                <a:spcPts val="300"/>
              </a:spcBef>
              <a:buClr>
                <a:srgbClr val="9BBB59"/>
              </a:buClr>
              <a:buFont typeface="Wingdings" pitchFamily="2" charset="2"/>
              <a:buNone/>
              <a:defRPr/>
            </a:pPr>
            <a:r>
              <a:rPr lang="ru-RU" sz="2800" dirty="0">
                <a:latin typeface="+mn-lt"/>
                <a:cs typeface="+mn-cs"/>
              </a:rPr>
              <a:t>  </a:t>
            </a:r>
          </a:p>
        </p:txBody>
      </p:sp>
      <p:pic>
        <p:nvPicPr>
          <p:cNvPr id="10" name="начало революции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8388424" y="764704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0" y="548680"/>
            <a:ext cx="9144000" cy="584775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b="1" dirty="0">
                <a:ln w="12700">
                  <a:solidFill>
                    <a:srgbClr val="FFC000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Schoolbook" pitchFamily="18" charset="0"/>
              </a:rPr>
              <a:t>Созыв Генеральных штатов</a:t>
            </a:r>
          </a:p>
        </p:txBody>
      </p:sp>
      <p:pic>
        <p:nvPicPr>
          <p:cNvPr id="2050" name="Picture 2" descr="C:\Users\Пользователь\Pictures\гш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187624" y="1268760"/>
            <a:ext cx="6789738" cy="3783013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797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5072066" y="3714752"/>
            <a:ext cx="359886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>
                <a:latin typeface="Century Schoolbook" pitchFamily="18" charset="0"/>
              </a:rPr>
              <a:t>Так изображали "пробуждение третьего сословия"</a:t>
            </a: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250825" y="692150"/>
            <a:ext cx="4321175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FFC000"/>
                </a:solidFill>
                <a:latin typeface="Century Schoolbook" pitchFamily="18" charset="0"/>
              </a:rPr>
              <a:t>17 июня 1789 г. </a:t>
            </a:r>
            <a:endParaRPr lang="ru-RU" sz="2000" b="1" dirty="0" smtClean="0">
              <a:solidFill>
                <a:srgbClr val="FFC000"/>
              </a:solidFill>
              <a:latin typeface="Century Schoolbook" pitchFamily="18" charset="0"/>
            </a:endParaRPr>
          </a:p>
          <a:p>
            <a:r>
              <a:rPr lang="ru-RU" sz="2000" b="1" dirty="0" smtClean="0"/>
              <a:t> </a:t>
            </a:r>
            <a:r>
              <a:rPr lang="ru-RU" sz="2000" b="1" dirty="0">
                <a:latin typeface="Century Schoolbook" pitchFamily="18" charset="0"/>
              </a:rPr>
              <a:t>депутаты </a:t>
            </a:r>
            <a:r>
              <a:rPr lang="en-US" sz="2000" b="1" dirty="0">
                <a:latin typeface="Century Schoolbook" pitchFamily="18" charset="0"/>
              </a:rPr>
              <a:t>III</a:t>
            </a:r>
            <a:r>
              <a:rPr lang="ru-RU" sz="2000" b="1" dirty="0">
                <a:latin typeface="Century Schoolbook" pitchFamily="18" charset="0"/>
              </a:rPr>
              <a:t> сословия провозгласили себя представителями всей нации </a:t>
            </a:r>
            <a:r>
              <a:rPr lang="ru-RU" sz="2000" b="1" dirty="0">
                <a:solidFill>
                  <a:srgbClr val="FFC000"/>
                </a:solidFill>
                <a:latin typeface="Century Schoolbook" pitchFamily="18" charset="0"/>
              </a:rPr>
              <a:t>Национальным собранием</a:t>
            </a: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 rot="10800000" flipV="1">
            <a:off x="642909" y="6106879"/>
            <a:ext cx="35274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dirty="0">
                <a:latin typeface="Century Schoolbook" pitchFamily="18" charset="0"/>
              </a:rPr>
              <a:t>Клятва в зале для игры в мяч</a:t>
            </a:r>
          </a:p>
        </p:txBody>
      </p:sp>
      <p:pic>
        <p:nvPicPr>
          <p:cNvPr id="8194" name="Picture 2" descr="C:\Users\Пользователь\Pictures\Рисунок1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1520" y="2564904"/>
            <a:ext cx="4344199" cy="3384376"/>
          </a:xfrm>
          <a:prstGeom prst="rect">
            <a:avLst/>
          </a:prstGeom>
          <a:noFill/>
        </p:spPr>
      </p:pic>
      <p:pic>
        <p:nvPicPr>
          <p:cNvPr id="8195" name="Picture 3" descr="C:\Users\Пользователь\Pictures\Рисунок13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16016" y="764704"/>
            <a:ext cx="4059237" cy="2924175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4860032" y="4437112"/>
            <a:ext cx="403244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FFC000"/>
                </a:solidFill>
                <a:latin typeface="Century Schoolbook" pitchFamily="18" charset="0"/>
              </a:rPr>
              <a:t>9 июля 1789 г. </a:t>
            </a:r>
            <a:r>
              <a:rPr lang="ru-RU" sz="2000" b="1" dirty="0" smtClean="0">
                <a:latin typeface="Century Schoolbook" pitchFamily="18" charset="0"/>
              </a:rPr>
              <a:t>национальное собрание провозгласило себя </a:t>
            </a:r>
            <a:r>
              <a:rPr lang="ru-RU" sz="2000" b="1" dirty="0" smtClean="0">
                <a:solidFill>
                  <a:srgbClr val="FFC000"/>
                </a:solidFill>
                <a:latin typeface="Century Schoolbook" pitchFamily="18" charset="0"/>
              </a:rPr>
              <a:t>Учредительным собранием, т.е. </a:t>
            </a:r>
            <a:r>
              <a:rPr lang="ru-RU" sz="2000" b="1" dirty="0" smtClean="0">
                <a:latin typeface="Century Schoolbook" pitchFamily="18" charset="0"/>
              </a:rPr>
              <a:t>учреждающим новый порядок (Конституцию).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39952" y="1844824"/>
            <a:ext cx="4752528" cy="4392487"/>
          </a:xfrm>
        </p:spPr>
        <p:txBody>
          <a:bodyPr/>
          <a:lstStyle/>
          <a:p>
            <a:pPr marL="0" indent="0"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000" b="1" dirty="0" smtClean="0">
                <a:solidFill>
                  <a:srgbClr val="FFC000"/>
                </a:solidFill>
                <a:latin typeface="Century Schoolbook" pitchFamily="18" charset="0"/>
              </a:rPr>
              <a:t>14 июля 1789 года </a:t>
            </a:r>
            <a:r>
              <a:rPr lang="ru-RU" sz="2000" b="1" dirty="0" smtClean="0">
                <a:latin typeface="Century Schoolbook" pitchFamily="18" charset="0"/>
              </a:rPr>
              <a:t>восставшие  парижане взяли штурмом крепость Бастилию.</a:t>
            </a:r>
          </a:p>
          <a:p>
            <a:pPr marL="0" indent="0">
              <a:spcBef>
                <a:spcPts val="0"/>
              </a:spcBef>
              <a:buFont typeface="Georgia" pitchFamily="18" charset="0"/>
              <a:buNone/>
              <a:defRPr/>
            </a:pPr>
            <a:r>
              <a:rPr lang="ru-RU" sz="2000" b="1" dirty="0" smtClean="0">
                <a:latin typeface="Century Schoolbook" pitchFamily="18" charset="0"/>
              </a:rPr>
              <a:t>Толпа, ворвавшаяся в крепость, освободила узников и растерзала коменданта крепости</a:t>
            </a:r>
            <a:r>
              <a:rPr lang="ru-RU" sz="2000" dirty="0" smtClean="0">
                <a:latin typeface="Century Schoolbook" pitchFamily="18" charset="0"/>
              </a:rPr>
              <a:t>.</a:t>
            </a:r>
            <a:r>
              <a:rPr lang="ru-RU" sz="2000" b="1" dirty="0" smtClean="0">
                <a:latin typeface="Century Schoolbook" pitchFamily="18" charset="0"/>
              </a:rPr>
              <a:t> </a:t>
            </a:r>
          </a:p>
          <a:p>
            <a:pPr marL="0" indent="0">
              <a:spcBef>
                <a:spcPts val="0"/>
              </a:spcBef>
              <a:buFont typeface="Georgia" pitchFamily="18" charset="0"/>
              <a:buNone/>
              <a:defRPr/>
            </a:pPr>
            <a:r>
              <a:rPr lang="ru-RU" sz="2000" b="1" dirty="0" smtClean="0">
                <a:latin typeface="Century Schoolbook" pitchFamily="18" charset="0"/>
              </a:rPr>
              <a:t>Когда Людовику XVI сообщили о взятии Бастилии, он воскликнул: </a:t>
            </a:r>
          </a:p>
          <a:p>
            <a:pPr marL="0" indent="0">
              <a:spcBef>
                <a:spcPts val="0"/>
              </a:spcBef>
              <a:buFont typeface="Georgia" pitchFamily="18" charset="0"/>
              <a:buNone/>
              <a:defRPr/>
            </a:pPr>
            <a:r>
              <a:rPr lang="ru-RU" sz="2000" b="1" i="1" dirty="0" smtClean="0">
                <a:solidFill>
                  <a:srgbClr val="FFC000"/>
                </a:solidFill>
                <a:latin typeface="Century Schoolbook" pitchFamily="18" charset="0"/>
              </a:rPr>
              <a:t>«Но ведь это бунт!»</a:t>
            </a:r>
            <a:r>
              <a:rPr lang="ru-RU" sz="2000" b="1" dirty="0" smtClean="0">
                <a:solidFill>
                  <a:srgbClr val="FFC000"/>
                </a:solidFill>
                <a:latin typeface="Century Schoolbook" pitchFamily="18" charset="0"/>
              </a:rPr>
              <a:t> </a:t>
            </a:r>
          </a:p>
          <a:p>
            <a:pPr marL="0" indent="0">
              <a:spcBef>
                <a:spcPts val="0"/>
              </a:spcBef>
              <a:buFont typeface="Georgia" pitchFamily="18" charset="0"/>
              <a:buNone/>
              <a:defRPr/>
            </a:pPr>
            <a:r>
              <a:rPr lang="ru-RU" sz="2000" b="1" dirty="0" smtClean="0">
                <a:latin typeface="Century Schoolbook" pitchFamily="18" charset="0"/>
              </a:rPr>
              <a:t>На что ему возразили:</a:t>
            </a:r>
          </a:p>
          <a:p>
            <a:pPr marL="0" indent="0">
              <a:spcBef>
                <a:spcPts val="0"/>
              </a:spcBef>
              <a:buFont typeface="Georgia" pitchFamily="18" charset="0"/>
              <a:buNone/>
              <a:defRPr/>
            </a:pPr>
            <a:r>
              <a:rPr lang="ru-RU" sz="2000" b="1" dirty="0" smtClean="0">
                <a:solidFill>
                  <a:srgbClr val="FFC000"/>
                </a:solidFill>
                <a:latin typeface="Century Schoolbook" pitchFamily="18" charset="0"/>
              </a:rPr>
              <a:t>«Нет, государь, это – революция!»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 dirty="0" smtClean="0">
              <a:solidFill>
                <a:schemeClr val="tx2">
                  <a:lumMod val="50000"/>
                </a:schemeClr>
              </a:solidFill>
              <a:latin typeface="Century Schoolbook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Century Schoolbook" pitchFamily="18" charset="0"/>
              </a:rPr>
              <a:t> </a:t>
            </a:r>
          </a:p>
        </p:txBody>
      </p:sp>
      <p:pic>
        <p:nvPicPr>
          <p:cNvPr id="155653" name="Random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0" y="6553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635000"/>
          </a:effectLst>
        </p:spPr>
      </p:pic>
      <p:pic>
        <p:nvPicPr>
          <p:cNvPr id="10" name="14.ПРОКОФЬЕВ - ТАНЕЦ РЫЦАРЕЙ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8316416" y="836712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Прямоугольник 12"/>
          <p:cNvSpPr/>
          <p:nvPr/>
        </p:nvSpPr>
        <p:spPr>
          <a:xfrm>
            <a:off x="0" y="620688"/>
            <a:ext cx="9144000" cy="584775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b="1" dirty="0">
                <a:ln w="12700">
                  <a:solidFill>
                    <a:srgbClr val="FFC000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Schoolbook" pitchFamily="18" charset="0"/>
              </a:rPr>
              <a:t>Взяти</a:t>
            </a:r>
            <a:r>
              <a:rPr lang="ru-RU" sz="3200" dirty="0">
                <a:ln w="12700">
                  <a:solidFill>
                    <a:srgbClr val="FFC000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Schoolbook" pitchFamily="18" charset="0"/>
              </a:rPr>
              <a:t>е</a:t>
            </a:r>
            <a:r>
              <a:rPr lang="ru-RU" sz="3200" b="1" dirty="0">
                <a:ln w="12700">
                  <a:solidFill>
                    <a:srgbClr val="FFC000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Schoolbook" pitchFamily="18" charset="0"/>
              </a:rPr>
              <a:t> Бастилии</a:t>
            </a:r>
          </a:p>
        </p:txBody>
      </p:sp>
      <p:pic>
        <p:nvPicPr>
          <p:cNvPr id="10242" name="Picture 2" descr="C:\Users\Пользователь\Pictures\Рисунок16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51520" y="1844824"/>
            <a:ext cx="3748098" cy="4032448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01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5653"/>
                </p:tgtEl>
              </p:cMediaNode>
            </p:audio>
            <p:audio>
              <p:cMediaNode>
                <p:cTn id="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467544" y="4725144"/>
            <a:ext cx="432048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000" b="1" dirty="0">
                <a:latin typeface="Century Schoolbook" pitchFamily="18" charset="0"/>
              </a:rPr>
              <a:t>Утверждено новое знамя Франции: </a:t>
            </a:r>
          </a:p>
          <a:p>
            <a:r>
              <a:rPr lang="ru-RU" sz="2000" b="1" dirty="0">
                <a:latin typeface="Century Schoolbook" pitchFamily="18" charset="0"/>
              </a:rPr>
              <a:t>к красному и синему цветам </a:t>
            </a:r>
            <a:endParaRPr lang="ru-RU" sz="2000" b="1" dirty="0" smtClean="0">
              <a:latin typeface="Century Schoolbook" pitchFamily="18" charset="0"/>
            </a:endParaRPr>
          </a:p>
          <a:p>
            <a:r>
              <a:rPr lang="ru-RU" sz="2000" b="1" dirty="0" smtClean="0">
                <a:latin typeface="Century Schoolbook" pitchFamily="18" charset="0"/>
              </a:rPr>
              <a:t>3-го </a:t>
            </a:r>
            <a:r>
              <a:rPr lang="ru-RU" sz="2000" b="1" dirty="0">
                <a:latin typeface="Century Schoolbook" pitchFamily="18" charset="0"/>
              </a:rPr>
              <a:t>сословия добавился </a:t>
            </a:r>
            <a:endParaRPr lang="ru-RU" sz="2000" b="1" dirty="0" smtClean="0">
              <a:latin typeface="Century Schoolbook" pitchFamily="18" charset="0"/>
            </a:endParaRPr>
          </a:p>
          <a:p>
            <a:r>
              <a:rPr lang="ru-RU" sz="2000" b="1" dirty="0" smtClean="0">
                <a:latin typeface="Century Schoolbook" pitchFamily="18" charset="0"/>
              </a:rPr>
              <a:t>белый </a:t>
            </a:r>
            <a:r>
              <a:rPr lang="ru-RU" sz="2000" b="1" dirty="0">
                <a:latin typeface="Century Schoolbook" pitchFamily="18" charset="0"/>
              </a:rPr>
              <a:t>цвет Бурбонов. </a:t>
            </a: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5148064" y="1700808"/>
            <a:ext cx="3600649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Century Schoolbook" pitchFamily="18" charset="0"/>
              </a:rPr>
              <a:t>Король был  вынужден признать </a:t>
            </a:r>
            <a:r>
              <a:rPr lang="ru-RU" sz="2400" b="1" dirty="0">
                <a:latin typeface="Century Schoolbook" pitchFamily="18" charset="0"/>
              </a:rPr>
              <a:t>законность существования Учредительного собрания: </a:t>
            </a:r>
          </a:p>
          <a:p>
            <a:r>
              <a:rPr lang="ru-RU" sz="2400" b="1" dirty="0">
                <a:solidFill>
                  <a:srgbClr val="FFC000"/>
                </a:solidFill>
                <a:latin typeface="Century Schoolbook" pitchFamily="18" charset="0"/>
              </a:rPr>
              <a:t>абсолютизм был свергнут, </a:t>
            </a:r>
          </a:p>
          <a:p>
            <a:r>
              <a:rPr lang="ru-RU" sz="2400" b="1" dirty="0">
                <a:solidFill>
                  <a:srgbClr val="FFC000"/>
                </a:solidFill>
                <a:latin typeface="Century Schoolbook" pitchFamily="18" charset="0"/>
              </a:rPr>
              <a:t>монархия фактически стала конституционной.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0" y="620688"/>
            <a:ext cx="9144000" cy="584775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b="1" dirty="0">
                <a:ln w="12700">
                  <a:solidFill>
                    <a:srgbClr val="FFC000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Schoolbook" pitchFamily="18" charset="0"/>
              </a:rPr>
              <a:t>Знамя победы</a:t>
            </a:r>
          </a:p>
        </p:txBody>
      </p:sp>
      <p:pic>
        <p:nvPicPr>
          <p:cNvPr id="11266" name="Picture 2" descr="C:\Users\Пользователь\Pictures\Рисунок1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9552" y="1700808"/>
            <a:ext cx="3600401" cy="25565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1484784"/>
            <a:ext cx="3600400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000" b="1" dirty="0" smtClean="0">
                <a:latin typeface="Century Schoolbook" pitchFamily="18" charset="0"/>
              </a:rPr>
              <a:t>Революция распространялась </a:t>
            </a:r>
            <a:r>
              <a:rPr lang="ru-RU" sz="2000" b="1" dirty="0">
                <a:latin typeface="Century Schoolbook" pitchFamily="18" charset="0"/>
              </a:rPr>
              <a:t>по всей стране. Восставшие крестьяне жгли замки сеньоров, захватывая их земли.</a:t>
            </a:r>
          </a:p>
          <a:p>
            <a:pPr>
              <a:defRPr/>
            </a:pPr>
            <a:r>
              <a:rPr lang="ru-RU" sz="2000" b="1" dirty="0" smtClean="0">
                <a:latin typeface="Century Schoolbook" pitchFamily="18" charset="0"/>
              </a:rPr>
              <a:t>В </a:t>
            </a:r>
            <a:r>
              <a:rPr lang="ru-RU" sz="2000" b="1" dirty="0">
                <a:latin typeface="Century Schoolbook" pitchFamily="18" charset="0"/>
              </a:rPr>
              <a:t>городах образовались </a:t>
            </a:r>
            <a:r>
              <a:rPr lang="ru-RU" sz="2000" b="1" dirty="0" smtClean="0">
                <a:latin typeface="Century Schoolbook" pitchFamily="18" charset="0"/>
              </a:rPr>
              <a:t>выборные </a:t>
            </a:r>
            <a:r>
              <a:rPr lang="ru-RU" sz="2000" b="1" dirty="0">
                <a:latin typeface="Century Schoolbook" pitchFamily="18" charset="0"/>
              </a:rPr>
              <a:t>органы власти </a:t>
            </a:r>
            <a:r>
              <a:rPr lang="ru-RU" sz="2000" b="1" dirty="0" smtClean="0">
                <a:latin typeface="Century Schoolbook" pitchFamily="18" charset="0"/>
              </a:rPr>
              <a:t> -</a:t>
            </a:r>
            <a:r>
              <a:rPr lang="ru-RU" sz="2000" b="1" dirty="0" smtClean="0">
                <a:solidFill>
                  <a:srgbClr val="FFC000"/>
                </a:solidFill>
                <a:latin typeface="Century Schoolbook" pitchFamily="18" charset="0"/>
              </a:rPr>
              <a:t>муниципалитеты</a:t>
            </a:r>
            <a:r>
              <a:rPr lang="ru-RU" sz="2000" b="1" dirty="0">
                <a:solidFill>
                  <a:srgbClr val="FFC000"/>
                </a:solidFill>
                <a:latin typeface="Century Schoolbook" pitchFamily="18" charset="0"/>
              </a:rPr>
              <a:t>, </a:t>
            </a:r>
            <a:r>
              <a:rPr lang="ru-RU" sz="2000" b="1" dirty="0" smtClean="0">
                <a:latin typeface="Century Schoolbook" pitchFamily="18" charset="0"/>
              </a:rPr>
              <a:t>создавалась </a:t>
            </a:r>
            <a:r>
              <a:rPr lang="ru-RU" sz="2000" b="1" dirty="0">
                <a:latin typeface="Century Schoolbook" pitchFamily="18" charset="0"/>
              </a:rPr>
              <a:t>вооруженная сила - </a:t>
            </a:r>
            <a:r>
              <a:rPr lang="ru-RU" sz="2000" b="1" dirty="0">
                <a:solidFill>
                  <a:srgbClr val="FFC000"/>
                </a:solidFill>
                <a:latin typeface="Century Schoolbook" pitchFamily="18" charset="0"/>
              </a:rPr>
              <a:t>Национальная гвардия. </a:t>
            </a:r>
          </a:p>
          <a:p>
            <a:pPr algn="just">
              <a:defRPr/>
            </a:pPr>
            <a:endParaRPr lang="ru-RU" b="1" dirty="0">
              <a:solidFill>
                <a:schemeClr val="tx2">
                  <a:lumMod val="75000"/>
                </a:schemeClr>
              </a:solidFill>
              <a:latin typeface="Century Schoolbook" pitchFamily="18" charset="0"/>
            </a:endParaRPr>
          </a:p>
          <a:p>
            <a:pPr>
              <a:defRPr/>
            </a:pPr>
            <a:endParaRPr lang="ru-RU" dirty="0">
              <a:solidFill>
                <a:schemeClr val="tx2">
                  <a:lumMod val="75000"/>
                </a:schemeClr>
              </a:solidFill>
              <a:latin typeface="Century Schoolbook" pitchFamily="18" charset="0"/>
            </a:endParaRPr>
          </a:p>
          <a:p>
            <a:pPr>
              <a:defRPr/>
            </a:pPr>
            <a:endParaRPr lang="ru-RU" dirty="0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4139952" y="1556792"/>
            <a:ext cx="4392861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Century Schoolbook" pitchFamily="18" charset="0"/>
              </a:rPr>
              <a:t>В </a:t>
            </a:r>
            <a:r>
              <a:rPr lang="ru-RU" sz="2000" b="1" dirty="0">
                <a:latin typeface="Century Schoolbook" pitchFamily="18" charset="0"/>
              </a:rPr>
              <a:t>ночь на </a:t>
            </a:r>
            <a:r>
              <a:rPr lang="ru-RU" sz="2000" b="1" dirty="0">
                <a:solidFill>
                  <a:srgbClr val="FFC000"/>
                </a:solidFill>
                <a:latin typeface="Century Schoolbook" pitchFamily="18" charset="0"/>
              </a:rPr>
              <a:t>4 августа 1789 года </a:t>
            </a:r>
            <a:r>
              <a:rPr lang="ru-RU" sz="2000" b="1" dirty="0">
                <a:latin typeface="Century Schoolbook" pitchFamily="18" charset="0"/>
              </a:rPr>
              <a:t>Учредительное собрание издало декрет, который начинался словами:</a:t>
            </a:r>
          </a:p>
          <a:p>
            <a:pPr algn="ctr"/>
            <a:r>
              <a:rPr lang="ru-RU" sz="2000" b="1" dirty="0">
                <a:solidFill>
                  <a:srgbClr val="FFC000"/>
                </a:solidFill>
                <a:latin typeface="Century Schoolbook" pitchFamily="18" charset="0"/>
              </a:rPr>
              <a:t>«Учредительное собрание полностью отменяет феодальный порядок».</a:t>
            </a: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4355976" y="4005064"/>
            <a:ext cx="4212779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000" b="1" dirty="0">
                <a:latin typeface="Century Schoolbook" pitchFamily="18" charset="0"/>
              </a:rPr>
              <a:t>И хотя декрет ликвидировал только второстепенные повинности и церковную десятину, а основные надо было выкупать, крестьяне решили, что они сеньорам ничего не должны…</a:t>
            </a:r>
            <a:endParaRPr lang="ru-RU" sz="2000" b="1" i="1" dirty="0">
              <a:latin typeface="Century Schoolbook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620688"/>
            <a:ext cx="9144000" cy="584775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b="1" dirty="0">
                <a:ln w="12700">
                  <a:solidFill>
                    <a:srgbClr val="FFC000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Schoolbook" pitchFamily="18" charset="0"/>
              </a:rPr>
              <a:t>«Ночь чудес»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ая выноска 4"/>
          <p:cNvSpPr/>
          <p:nvPr/>
        </p:nvSpPr>
        <p:spPr>
          <a:xfrm>
            <a:off x="142844" y="571480"/>
            <a:ext cx="1500199" cy="857256"/>
          </a:xfrm>
          <a:prstGeom prst="wedgeRectCallout">
            <a:avLst>
              <a:gd name="adj1" fmla="val 98902"/>
              <a:gd name="adj2" fmla="val -18605"/>
            </a:avLst>
          </a:prstGeom>
          <a:solidFill>
            <a:srgbClr val="FCDC8C"/>
          </a:solidFill>
          <a:ln>
            <a:solidFill>
              <a:srgbClr val="0033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1"/>
                </a:solidFill>
              </a:rPr>
              <a:t>26 августа </a:t>
            </a:r>
          </a:p>
          <a:p>
            <a:pPr algn="ctr">
              <a:defRPr/>
            </a:pPr>
            <a:r>
              <a:rPr lang="ru-RU" b="1" dirty="0">
                <a:solidFill>
                  <a:schemeClr val="bg1"/>
                </a:solidFill>
              </a:rPr>
              <a:t>1789 года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0" y="620688"/>
            <a:ext cx="9144000" cy="1077218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b="1" dirty="0">
                <a:ln w="12700">
                  <a:solidFill>
                    <a:srgbClr val="FFC000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Schoolbook" pitchFamily="18" charset="0"/>
              </a:rPr>
              <a:t>«Декларация прав </a:t>
            </a:r>
          </a:p>
          <a:p>
            <a:pPr algn="ctr">
              <a:defRPr/>
            </a:pPr>
            <a:r>
              <a:rPr lang="ru-RU" sz="3200" b="1" dirty="0">
                <a:ln w="12700">
                  <a:solidFill>
                    <a:srgbClr val="FFC000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Schoolbook" pitchFamily="18" charset="0"/>
              </a:rPr>
              <a:t>человека и гражданина»</a:t>
            </a:r>
          </a:p>
        </p:txBody>
      </p:sp>
      <p:pic>
        <p:nvPicPr>
          <p:cNvPr id="13314" name="Picture 2" descr="C:\Users\Пользователь\Pictures\Рисунок19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51520" y="1772816"/>
            <a:ext cx="3222575" cy="4713322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3563888" y="1772816"/>
            <a:ext cx="5328592" cy="46805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400" b="1" dirty="0" smtClean="0">
                <a:solidFill>
                  <a:schemeClr val="bg1"/>
                </a:solidFill>
                <a:latin typeface="Century Schoolbook" pitchFamily="18" charset="0"/>
              </a:rPr>
              <a:t>Люди рождаются и остаются свободными и равными в правах. Общественные различия могут основываться лишь на общей пользе. </a:t>
            </a:r>
          </a:p>
          <a:p>
            <a:pPr>
              <a:buFont typeface="Wingdings" pitchFamily="2" charset="2"/>
              <a:buChar char="Ø"/>
            </a:pPr>
            <a:r>
              <a:rPr lang="ru-RU" sz="2400" b="1" dirty="0" smtClean="0">
                <a:solidFill>
                  <a:schemeClr val="bg1"/>
                </a:solidFill>
                <a:latin typeface="Century Schoolbook" pitchFamily="18" charset="0"/>
              </a:rPr>
              <a:t>  Цель всякого политического союза - обеспечение естественных и неотъемлемых прав человека. Таковые - свобода, собственность, безопасность и сопротивление угнетению. </a:t>
            </a:r>
            <a:endParaRPr lang="ru-RU" sz="2400" b="1" dirty="0">
              <a:solidFill>
                <a:schemeClr val="bg1"/>
              </a:solidFill>
              <a:latin typeface="Century Schoolbook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кругленный прямоугольник 8"/>
          <p:cNvSpPr/>
          <p:nvPr/>
        </p:nvSpPr>
        <p:spPr>
          <a:xfrm>
            <a:off x="4356100" y="1484313"/>
            <a:ext cx="4321175" cy="10795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bg1"/>
                </a:solidFill>
                <a:latin typeface="Century Schoolbook" pitchFamily="18" charset="0"/>
              </a:rPr>
              <a:t>Выяснить причины революции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0" y="620688"/>
            <a:ext cx="9143999" cy="584775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b="1" dirty="0" smtClean="0">
                <a:ln w="12700">
                  <a:solidFill>
                    <a:srgbClr val="FFC000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Schoolbook" pitchFamily="18" charset="0"/>
              </a:rPr>
              <a:t>Задачи </a:t>
            </a:r>
            <a:r>
              <a:rPr lang="ru-RU" sz="3200" b="1" dirty="0">
                <a:ln w="12700">
                  <a:solidFill>
                    <a:srgbClr val="FFC000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Schoolbook" pitchFamily="18" charset="0"/>
              </a:rPr>
              <a:t>урока: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132138" y="2708275"/>
            <a:ext cx="4897437" cy="1008063"/>
          </a:xfrm>
          <a:prstGeom prst="roundRect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bg1"/>
                </a:solidFill>
                <a:latin typeface="Century Schoolbook" pitchFamily="18" charset="0"/>
              </a:rPr>
              <a:t>Сформулировать задачи </a:t>
            </a:r>
            <a:r>
              <a:rPr lang="ru-RU" sz="2400" b="1" dirty="0" smtClean="0">
                <a:solidFill>
                  <a:schemeClr val="bg1"/>
                </a:solidFill>
                <a:latin typeface="Century Schoolbook" pitchFamily="18" charset="0"/>
              </a:rPr>
              <a:t>революции 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268538" y="3860800"/>
            <a:ext cx="5472112" cy="10810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bg1"/>
                </a:solidFill>
                <a:latin typeface="Century Schoolbook" pitchFamily="18" charset="0"/>
              </a:rPr>
              <a:t>Определить слои общества, </a:t>
            </a:r>
          </a:p>
          <a:p>
            <a:pPr algn="ctr">
              <a:defRPr/>
            </a:pPr>
            <a:r>
              <a:rPr lang="ru-RU" sz="2400" b="1" dirty="0">
                <a:solidFill>
                  <a:schemeClr val="bg1"/>
                </a:solidFill>
                <a:latin typeface="Century Schoolbook" pitchFamily="18" charset="0"/>
              </a:rPr>
              <a:t>заинтересованные в  </a:t>
            </a:r>
            <a:r>
              <a:rPr lang="ru-RU" sz="2400" b="1" dirty="0" smtClean="0">
                <a:solidFill>
                  <a:schemeClr val="bg1"/>
                </a:solidFill>
                <a:latin typeface="Century Schoolbook" pitchFamily="18" charset="0"/>
              </a:rPr>
              <a:t>революции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14" name="Freeform 7"/>
          <p:cNvSpPr>
            <a:spLocks/>
          </p:cNvSpPr>
          <p:nvPr/>
        </p:nvSpPr>
        <p:spPr bwMode="gray">
          <a:xfrm rot="17351299" flipH="1">
            <a:off x="3498057" y="1972469"/>
            <a:ext cx="869950" cy="630237"/>
          </a:xfrm>
          <a:custGeom>
            <a:avLst/>
            <a:gdLst>
              <a:gd name="T0" fmla="*/ 0 w 982"/>
              <a:gd name="T1" fmla="*/ 2147483647 h 774"/>
              <a:gd name="T2" fmla="*/ 2147483647 w 982"/>
              <a:gd name="T3" fmla="*/ 2147483647 h 774"/>
              <a:gd name="T4" fmla="*/ 2147483647 w 982"/>
              <a:gd name="T5" fmla="*/ 2147483647 h 774"/>
              <a:gd name="T6" fmla="*/ 2147483647 w 982"/>
              <a:gd name="T7" fmla="*/ 2147483647 h 774"/>
              <a:gd name="T8" fmla="*/ 2147483647 w 982"/>
              <a:gd name="T9" fmla="*/ 2147483647 h 774"/>
              <a:gd name="T10" fmla="*/ 2147483647 w 982"/>
              <a:gd name="T11" fmla="*/ 2147483647 h 774"/>
              <a:gd name="T12" fmla="*/ 2147483647 w 982"/>
              <a:gd name="T13" fmla="*/ 2147483647 h 774"/>
              <a:gd name="T14" fmla="*/ 2147483647 w 982"/>
              <a:gd name="T15" fmla="*/ 2147483647 h 774"/>
              <a:gd name="T16" fmla="*/ 2147483647 w 982"/>
              <a:gd name="T17" fmla="*/ 2147483647 h 774"/>
              <a:gd name="T18" fmla="*/ 2147483647 w 982"/>
              <a:gd name="T19" fmla="*/ 2147483647 h 774"/>
              <a:gd name="T20" fmla="*/ 2147483647 w 982"/>
              <a:gd name="T21" fmla="*/ 2147483647 h 774"/>
              <a:gd name="T22" fmla="*/ 2147483647 w 982"/>
              <a:gd name="T23" fmla="*/ 2147483647 h 774"/>
              <a:gd name="T24" fmla="*/ 2147483647 w 982"/>
              <a:gd name="T25" fmla="*/ 2147483647 h 774"/>
              <a:gd name="T26" fmla="*/ 2147483647 w 982"/>
              <a:gd name="T27" fmla="*/ 2147483647 h 774"/>
              <a:gd name="T28" fmla="*/ 2147483647 w 982"/>
              <a:gd name="T29" fmla="*/ 2147483647 h 774"/>
              <a:gd name="T30" fmla="*/ 2147483647 w 982"/>
              <a:gd name="T31" fmla="*/ 2147483647 h 774"/>
              <a:gd name="T32" fmla="*/ 2147483647 w 982"/>
              <a:gd name="T33" fmla="*/ 2147483647 h 774"/>
              <a:gd name="T34" fmla="*/ 2147483647 w 982"/>
              <a:gd name="T35" fmla="*/ 2147483647 h 774"/>
              <a:gd name="T36" fmla="*/ 2147483647 w 982"/>
              <a:gd name="T37" fmla="*/ 2147483647 h 774"/>
              <a:gd name="T38" fmla="*/ 2147483647 w 982"/>
              <a:gd name="T39" fmla="*/ 2147483647 h 774"/>
              <a:gd name="T40" fmla="*/ 2147483647 w 982"/>
              <a:gd name="T41" fmla="*/ 2147483647 h 774"/>
              <a:gd name="T42" fmla="*/ 2147483647 w 982"/>
              <a:gd name="T43" fmla="*/ 2147483647 h 774"/>
              <a:gd name="T44" fmla="*/ 2147483647 w 982"/>
              <a:gd name="T45" fmla="*/ 2147483647 h 774"/>
              <a:gd name="T46" fmla="*/ 2147483647 w 982"/>
              <a:gd name="T47" fmla="*/ 2147483647 h 774"/>
              <a:gd name="T48" fmla="*/ 2147483647 w 982"/>
              <a:gd name="T49" fmla="*/ 2147483647 h 774"/>
              <a:gd name="T50" fmla="*/ 2147483647 w 982"/>
              <a:gd name="T51" fmla="*/ 2147483647 h 774"/>
              <a:gd name="T52" fmla="*/ 2147483647 w 982"/>
              <a:gd name="T53" fmla="*/ 0 h 774"/>
              <a:gd name="T54" fmla="*/ 2147483647 w 982"/>
              <a:gd name="T55" fmla="*/ 2147483647 h 774"/>
              <a:gd name="T56" fmla="*/ 2147483647 w 982"/>
              <a:gd name="T57" fmla="*/ 2147483647 h 774"/>
              <a:gd name="T58" fmla="*/ 2147483647 w 982"/>
              <a:gd name="T59" fmla="*/ 2147483647 h 774"/>
              <a:gd name="T60" fmla="*/ 2147483647 w 982"/>
              <a:gd name="T61" fmla="*/ 2147483647 h 774"/>
              <a:gd name="T62" fmla="*/ 2147483647 w 982"/>
              <a:gd name="T63" fmla="*/ 2147483647 h 774"/>
              <a:gd name="T64" fmla="*/ 2147483647 w 982"/>
              <a:gd name="T65" fmla="*/ 2147483647 h 774"/>
              <a:gd name="T66" fmla="*/ 2147483647 w 982"/>
              <a:gd name="T67" fmla="*/ 2147483647 h 774"/>
              <a:gd name="T68" fmla="*/ 2147483647 w 982"/>
              <a:gd name="T69" fmla="*/ 2147483647 h 774"/>
              <a:gd name="T70" fmla="*/ 2147483647 w 982"/>
              <a:gd name="T71" fmla="*/ 2147483647 h 774"/>
              <a:gd name="T72" fmla="*/ 2147483647 w 982"/>
              <a:gd name="T73" fmla="*/ 2147483647 h 774"/>
              <a:gd name="T74" fmla="*/ 2147483647 w 982"/>
              <a:gd name="T75" fmla="*/ 2147483647 h 774"/>
              <a:gd name="T76" fmla="*/ 2147483647 w 982"/>
              <a:gd name="T77" fmla="*/ 2147483647 h 774"/>
              <a:gd name="T78" fmla="*/ 2147483647 w 982"/>
              <a:gd name="T79" fmla="*/ 2147483647 h 774"/>
              <a:gd name="T80" fmla="*/ 2147483647 w 982"/>
              <a:gd name="T81" fmla="*/ 2147483647 h 774"/>
              <a:gd name="T82" fmla="*/ 2147483647 w 982"/>
              <a:gd name="T83" fmla="*/ 2147483647 h 774"/>
              <a:gd name="T84" fmla="*/ 2147483647 w 982"/>
              <a:gd name="T85" fmla="*/ 2147483647 h 774"/>
              <a:gd name="T86" fmla="*/ 2147483647 w 982"/>
              <a:gd name="T87" fmla="*/ 2147483647 h 774"/>
              <a:gd name="T88" fmla="*/ 2147483647 w 982"/>
              <a:gd name="T89" fmla="*/ 2147483647 h 774"/>
              <a:gd name="T90" fmla="*/ 2147483647 w 982"/>
              <a:gd name="T91" fmla="*/ 2147483647 h 774"/>
              <a:gd name="T92" fmla="*/ 2147483647 w 982"/>
              <a:gd name="T93" fmla="*/ 2147483647 h 774"/>
              <a:gd name="T94" fmla="*/ 2147483647 w 982"/>
              <a:gd name="T95" fmla="*/ 2147483647 h 774"/>
              <a:gd name="T96" fmla="*/ 2147483647 w 982"/>
              <a:gd name="T97" fmla="*/ 2147483647 h 774"/>
              <a:gd name="T98" fmla="*/ 2147483647 w 982"/>
              <a:gd name="T99" fmla="*/ 2147483647 h 774"/>
              <a:gd name="T100" fmla="*/ 2147483647 w 982"/>
              <a:gd name="T101" fmla="*/ 2147483647 h 774"/>
              <a:gd name="T102" fmla="*/ 2147483647 w 982"/>
              <a:gd name="T103" fmla="*/ 2147483647 h 774"/>
              <a:gd name="T104" fmla="*/ 0 w 982"/>
              <a:gd name="T105" fmla="*/ 2147483647 h 774"/>
              <a:gd name="T106" fmla="*/ 0 w 982"/>
              <a:gd name="T107" fmla="*/ 2147483647 h 774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982"/>
              <a:gd name="T163" fmla="*/ 0 h 774"/>
              <a:gd name="T164" fmla="*/ 982 w 982"/>
              <a:gd name="T165" fmla="*/ 774 h 774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982" h="774">
                <a:moveTo>
                  <a:pt x="0" y="774"/>
                </a:moveTo>
                <a:lnTo>
                  <a:pt x="2" y="770"/>
                </a:lnTo>
                <a:lnTo>
                  <a:pt x="8" y="754"/>
                </a:lnTo>
                <a:lnTo>
                  <a:pt x="16" y="730"/>
                </a:lnTo>
                <a:lnTo>
                  <a:pt x="32" y="698"/>
                </a:lnTo>
                <a:lnTo>
                  <a:pt x="50" y="660"/>
                </a:lnTo>
                <a:lnTo>
                  <a:pt x="76" y="618"/>
                </a:lnTo>
                <a:lnTo>
                  <a:pt x="106" y="574"/>
                </a:lnTo>
                <a:lnTo>
                  <a:pt x="142" y="528"/>
                </a:lnTo>
                <a:lnTo>
                  <a:pt x="186" y="482"/>
                </a:lnTo>
                <a:lnTo>
                  <a:pt x="236" y="438"/>
                </a:lnTo>
                <a:lnTo>
                  <a:pt x="294" y="398"/>
                </a:lnTo>
                <a:lnTo>
                  <a:pt x="360" y="360"/>
                </a:lnTo>
                <a:lnTo>
                  <a:pt x="426" y="332"/>
                </a:lnTo>
                <a:lnTo>
                  <a:pt x="488" y="314"/>
                </a:lnTo>
                <a:lnTo>
                  <a:pt x="544" y="304"/>
                </a:lnTo>
                <a:lnTo>
                  <a:pt x="594" y="300"/>
                </a:lnTo>
                <a:lnTo>
                  <a:pt x="638" y="300"/>
                </a:lnTo>
                <a:lnTo>
                  <a:pt x="678" y="304"/>
                </a:lnTo>
                <a:lnTo>
                  <a:pt x="710" y="312"/>
                </a:lnTo>
                <a:lnTo>
                  <a:pt x="736" y="320"/>
                </a:lnTo>
                <a:lnTo>
                  <a:pt x="754" y="326"/>
                </a:lnTo>
                <a:lnTo>
                  <a:pt x="766" y="332"/>
                </a:lnTo>
                <a:lnTo>
                  <a:pt x="770" y="334"/>
                </a:lnTo>
                <a:lnTo>
                  <a:pt x="680" y="476"/>
                </a:lnTo>
                <a:lnTo>
                  <a:pt x="982" y="370"/>
                </a:lnTo>
                <a:lnTo>
                  <a:pt x="912" y="0"/>
                </a:lnTo>
                <a:lnTo>
                  <a:pt x="854" y="150"/>
                </a:lnTo>
                <a:lnTo>
                  <a:pt x="850" y="148"/>
                </a:lnTo>
                <a:lnTo>
                  <a:pt x="838" y="142"/>
                </a:lnTo>
                <a:lnTo>
                  <a:pt x="822" y="134"/>
                </a:lnTo>
                <a:lnTo>
                  <a:pt x="798" y="126"/>
                </a:lnTo>
                <a:lnTo>
                  <a:pt x="768" y="120"/>
                </a:lnTo>
                <a:lnTo>
                  <a:pt x="732" y="114"/>
                </a:lnTo>
                <a:lnTo>
                  <a:pt x="692" y="110"/>
                </a:lnTo>
                <a:lnTo>
                  <a:pt x="646" y="110"/>
                </a:lnTo>
                <a:lnTo>
                  <a:pt x="596" y="116"/>
                </a:lnTo>
                <a:lnTo>
                  <a:pt x="540" y="126"/>
                </a:lnTo>
                <a:lnTo>
                  <a:pt x="482" y="146"/>
                </a:lnTo>
                <a:lnTo>
                  <a:pt x="422" y="172"/>
                </a:lnTo>
                <a:lnTo>
                  <a:pt x="356" y="210"/>
                </a:lnTo>
                <a:lnTo>
                  <a:pt x="290" y="258"/>
                </a:lnTo>
                <a:lnTo>
                  <a:pt x="230" y="310"/>
                </a:lnTo>
                <a:lnTo>
                  <a:pt x="178" y="364"/>
                </a:lnTo>
                <a:lnTo>
                  <a:pt x="136" y="422"/>
                </a:lnTo>
                <a:lnTo>
                  <a:pt x="100" y="480"/>
                </a:lnTo>
                <a:lnTo>
                  <a:pt x="72" y="536"/>
                </a:lnTo>
                <a:lnTo>
                  <a:pt x="48" y="590"/>
                </a:lnTo>
                <a:lnTo>
                  <a:pt x="30" y="640"/>
                </a:lnTo>
                <a:lnTo>
                  <a:pt x="18" y="684"/>
                </a:lnTo>
                <a:lnTo>
                  <a:pt x="8" y="722"/>
                </a:lnTo>
                <a:lnTo>
                  <a:pt x="4" y="750"/>
                </a:lnTo>
                <a:lnTo>
                  <a:pt x="0" y="768"/>
                </a:lnTo>
                <a:lnTo>
                  <a:pt x="0" y="774"/>
                </a:lnTo>
              </a:path>
            </a:pathLst>
          </a:custGeom>
          <a:gradFill rotWithShape="1">
            <a:gsLst>
              <a:gs pos="0">
                <a:srgbClr val="E7A9A9">
                  <a:alpha val="32001"/>
                </a:srgbClr>
              </a:gs>
              <a:gs pos="100000">
                <a:srgbClr val="D05656"/>
              </a:gs>
            </a:gsLst>
            <a:lin ang="0" scaled="1"/>
          </a:gradFill>
          <a:ln w="12700">
            <a:noFill/>
            <a:round/>
            <a:headEnd/>
            <a:tailEnd/>
          </a:ln>
        </p:spPr>
        <p:txBody>
          <a:bodyPr vert="eaVert"/>
          <a:lstStyle/>
          <a:p>
            <a:endParaRPr lang="ru-RU"/>
          </a:p>
        </p:txBody>
      </p:sp>
      <p:sp>
        <p:nvSpPr>
          <p:cNvPr id="15" name="Freeform 7"/>
          <p:cNvSpPr>
            <a:spLocks/>
          </p:cNvSpPr>
          <p:nvPr/>
        </p:nvSpPr>
        <p:spPr bwMode="gray">
          <a:xfrm rot="17351299" flipH="1">
            <a:off x="2344738" y="3124200"/>
            <a:ext cx="869950" cy="628650"/>
          </a:xfrm>
          <a:custGeom>
            <a:avLst/>
            <a:gdLst>
              <a:gd name="T0" fmla="*/ 0 w 982"/>
              <a:gd name="T1" fmla="*/ 2147483647 h 774"/>
              <a:gd name="T2" fmla="*/ 2147483647 w 982"/>
              <a:gd name="T3" fmla="*/ 2147483647 h 774"/>
              <a:gd name="T4" fmla="*/ 2147483647 w 982"/>
              <a:gd name="T5" fmla="*/ 2147483647 h 774"/>
              <a:gd name="T6" fmla="*/ 2147483647 w 982"/>
              <a:gd name="T7" fmla="*/ 2147483647 h 774"/>
              <a:gd name="T8" fmla="*/ 2147483647 w 982"/>
              <a:gd name="T9" fmla="*/ 2147483647 h 774"/>
              <a:gd name="T10" fmla="*/ 2147483647 w 982"/>
              <a:gd name="T11" fmla="*/ 2147483647 h 774"/>
              <a:gd name="T12" fmla="*/ 2147483647 w 982"/>
              <a:gd name="T13" fmla="*/ 2147483647 h 774"/>
              <a:gd name="T14" fmla="*/ 2147483647 w 982"/>
              <a:gd name="T15" fmla="*/ 2147483647 h 774"/>
              <a:gd name="T16" fmla="*/ 2147483647 w 982"/>
              <a:gd name="T17" fmla="*/ 2147483647 h 774"/>
              <a:gd name="T18" fmla="*/ 2147483647 w 982"/>
              <a:gd name="T19" fmla="*/ 2147483647 h 774"/>
              <a:gd name="T20" fmla="*/ 2147483647 w 982"/>
              <a:gd name="T21" fmla="*/ 2147483647 h 774"/>
              <a:gd name="T22" fmla="*/ 2147483647 w 982"/>
              <a:gd name="T23" fmla="*/ 2147483647 h 774"/>
              <a:gd name="T24" fmla="*/ 2147483647 w 982"/>
              <a:gd name="T25" fmla="*/ 2147483647 h 774"/>
              <a:gd name="T26" fmla="*/ 2147483647 w 982"/>
              <a:gd name="T27" fmla="*/ 2147483647 h 774"/>
              <a:gd name="T28" fmla="*/ 2147483647 w 982"/>
              <a:gd name="T29" fmla="*/ 2147483647 h 774"/>
              <a:gd name="T30" fmla="*/ 2147483647 w 982"/>
              <a:gd name="T31" fmla="*/ 2147483647 h 774"/>
              <a:gd name="T32" fmla="*/ 2147483647 w 982"/>
              <a:gd name="T33" fmla="*/ 2147483647 h 774"/>
              <a:gd name="T34" fmla="*/ 2147483647 w 982"/>
              <a:gd name="T35" fmla="*/ 2147483647 h 774"/>
              <a:gd name="T36" fmla="*/ 2147483647 w 982"/>
              <a:gd name="T37" fmla="*/ 2147483647 h 774"/>
              <a:gd name="T38" fmla="*/ 2147483647 w 982"/>
              <a:gd name="T39" fmla="*/ 2147483647 h 774"/>
              <a:gd name="T40" fmla="*/ 2147483647 w 982"/>
              <a:gd name="T41" fmla="*/ 2147483647 h 774"/>
              <a:gd name="T42" fmla="*/ 2147483647 w 982"/>
              <a:gd name="T43" fmla="*/ 2147483647 h 774"/>
              <a:gd name="T44" fmla="*/ 2147483647 w 982"/>
              <a:gd name="T45" fmla="*/ 2147483647 h 774"/>
              <a:gd name="T46" fmla="*/ 2147483647 w 982"/>
              <a:gd name="T47" fmla="*/ 2147483647 h 774"/>
              <a:gd name="T48" fmla="*/ 2147483647 w 982"/>
              <a:gd name="T49" fmla="*/ 2147483647 h 774"/>
              <a:gd name="T50" fmla="*/ 2147483647 w 982"/>
              <a:gd name="T51" fmla="*/ 2147483647 h 774"/>
              <a:gd name="T52" fmla="*/ 2147483647 w 982"/>
              <a:gd name="T53" fmla="*/ 0 h 774"/>
              <a:gd name="T54" fmla="*/ 2147483647 w 982"/>
              <a:gd name="T55" fmla="*/ 2147483647 h 774"/>
              <a:gd name="T56" fmla="*/ 2147483647 w 982"/>
              <a:gd name="T57" fmla="*/ 2147483647 h 774"/>
              <a:gd name="T58" fmla="*/ 2147483647 w 982"/>
              <a:gd name="T59" fmla="*/ 2147483647 h 774"/>
              <a:gd name="T60" fmla="*/ 2147483647 w 982"/>
              <a:gd name="T61" fmla="*/ 2147483647 h 774"/>
              <a:gd name="T62" fmla="*/ 2147483647 w 982"/>
              <a:gd name="T63" fmla="*/ 2147483647 h 774"/>
              <a:gd name="T64" fmla="*/ 2147483647 w 982"/>
              <a:gd name="T65" fmla="*/ 2147483647 h 774"/>
              <a:gd name="T66" fmla="*/ 2147483647 w 982"/>
              <a:gd name="T67" fmla="*/ 2147483647 h 774"/>
              <a:gd name="T68" fmla="*/ 2147483647 w 982"/>
              <a:gd name="T69" fmla="*/ 2147483647 h 774"/>
              <a:gd name="T70" fmla="*/ 2147483647 w 982"/>
              <a:gd name="T71" fmla="*/ 2147483647 h 774"/>
              <a:gd name="T72" fmla="*/ 2147483647 w 982"/>
              <a:gd name="T73" fmla="*/ 2147483647 h 774"/>
              <a:gd name="T74" fmla="*/ 2147483647 w 982"/>
              <a:gd name="T75" fmla="*/ 2147483647 h 774"/>
              <a:gd name="T76" fmla="*/ 2147483647 w 982"/>
              <a:gd name="T77" fmla="*/ 2147483647 h 774"/>
              <a:gd name="T78" fmla="*/ 2147483647 w 982"/>
              <a:gd name="T79" fmla="*/ 2147483647 h 774"/>
              <a:gd name="T80" fmla="*/ 2147483647 w 982"/>
              <a:gd name="T81" fmla="*/ 2147483647 h 774"/>
              <a:gd name="T82" fmla="*/ 2147483647 w 982"/>
              <a:gd name="T83" fmla="*/ 2147483647 h 774"/>
              <a:gd name="T84" fmla="*/ 2147483647 w 982"/>
              <a:gd name="T85" fmla="*/ 2147483647 h 774"/>
              <a:gd name="T86" fmla="*/ 2147483647 w 982"/>
              <a:gd name="T87" fmla="*/ 2147483647 h 774"/>
              <a:gd name="T88" fmla="*/ 2147483647 w 982"/>
              <a:gd name="T89" fmla="*/ 2147483647 h 774"/>
              <a:gd name="T90" fmla="*/ 2147483647 w 982"/>
              <a:gd name="T91" fmla="*/ 2147483647 h 774"/>
              <a:gd name="T92" fmla="*/ 2147483647 w 982"/>
              <a:gd name="T93" fmla="*/ 2147483647 h 774"/>
              <a:gd name="T94" fmla="*/ 2147483647 w 982"/>
              <a:gd name="T95" fmla="*/ 2147483647 h 774"/>
              <a:gd name="T96" fmla="*/ 2147483647 w 982"/>
              <a:gd name="T97" fmla="*/ 2147483647 h 774"/>
              <a:gd name="T98" fmla="*/ 2147483647 w 982"/>
              <a:gd name="T99" fmla="*/ 2147483647 h 774"/>
              <a:gd name="T100" fmla="*/ 2147483647 w 982"/>
              <a:gd name="T101" fmla="*/ 2147483647 h 774"/>
              <a:gd name="T102" fmla="*/ 2147483647 w 982"/>
              <a:gd name="T103" fmla="*/ 2147483647 h 774"/>
              <a:gd name="T104" fmla="*/ 0 w 982"/>
              <a:gd name="T105" fmla="*/ 2147483647 h 774"/>
              <a:gd name="T106" fmla="*/ 0 w 982"/>
              <a:gd name="T107" fmla="*/ 2147483647 h 774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982"/>
              <a:gd name="T163" fmla="*/ 0 h 774"/>
              <a:gd name="T164" fmla="*/ 982 w 982"/>
              <a:gd name="T165" fmla="*/ 774 h 774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982" h="774">
                <a:moveTo>
                  <a:pt x="0" y="774"/>
                </a:moveTo>
                <a:lnTo>
                  <a:pt x="2" y="770"/>
                </a:lnTo>
                <a:lnTo>
                  <a:pt x="8" y="754"/>
                </a:lnTo>
                <a:lnTo>
                  <a:pt x="16" y="730"/>
                </a:lnTo>
                <a:lnTo>
                  <a:pt x="32" y="698"/>
                </a:lnTo>
                <a:lnTo>
                  <a:pt x="50" y="660"/>
                </a:lnTo>
                <a:lnTo>
                  <a:pt x="76" y="618"/>
                </a:lnTo>
                <a:lnTo>
                  <a:pt x="106" y="574"/>
                </a:lnTo>
                <a:lnTo>
                  <a:pt x="142" y="528"/>
                </a:lnTo>
                <a:lnTo>
                  <a:pt x="186" y="482"/>
                </a:lnTo>
                <a:lnTo>
                  <a:pt x="236" y="438"/>
                </a:lnTo>
                <a:lnTo>
                  <a:pt x="294" y="398"/>
                </a:lnTo>
                <a:lnTo>
                  <a:pt x="360" y="360"/>
                </a:lnTo>
                <a:lnTo>
                  <a:pt x="426" y="332"/>
                </a:lnTo>
                <a:lnTo>
                  <a:pt x="488" y="314"/>
                </a:lnTo>
                <a:lnTo>
                  <a:pt x="544" y="304"/>
                </a:lnTo>
                <a:lnTo>
                  <a:pt x="594" y="300"/>
                </a:lnTo>
                <a:lnTo>
                  <a:pt x="638" y="300"/>
                </a:lnTo>
                <a:lnTo>
                  <a:pt x="678" y="304"/>
                </a:lnTo>
                <a:lnTo>
                  <a:pt x="710" y="312"/>
                </a:lnTo>
                <a:lnTo>
                  <a:pt x="736" y="320"/>
                </a:lnTo>
                <a:lnTo>
                  <a:pt x="754" y="326"/>
                </a:lnTo>
                <a:lnTo>
                  <a:pt x="766" y="332"/>
                </a:lnTo>
                <a:lnTo>
                  <a:pt x="770" y="334"/>
                </a:lnTo>
                <a:lnTo>
                  <a:pt x="680" y="476"/>
                </a:lnTo>
                <a:lnTo>
                  <a:pt x="982" y="370"/>
                </a:lnTo>
                <a:lnTo>
                  <a:pt x="912" y="0"/>
                </a:lnTo>
                <a:lnTo>
                  <a:pt x="854" y="150"/>
                </a:lnTo>
                <a:lnTo>
                  <a:pt x="850" y="148"/>
                </a:lnTo>
                <a:lnTo>
                  <a:pt x="838" y="142"/>
                </a:lnTo>
                <a:lnTo>
                  <a:pt x="822" y="134"/>
                </a:lnTo>
                <a:lnTo>
                  <a:pt x="798" y="126"/>
                </a:lnTo>
                <a:lnTo>
                  <a:pt x="768" y="120"/>
                </a:lnTo>
                <a:lnTo>
                  <a:pt x="732" y="114"/>
                </a:lnTo>
                <a:lnTo>
                  <a:pt x="692" y="110"/>
                </a:lnTo>
                <a:lnTo>
                  <a:pt x="646" y="110"/>
                </a:lnTo>
                <a:lnTo>
                  <a:pt x="596" y="116"/>
                </a:lnTo>
                <a:lnTo>
                  <a:pt x="540" y="126"/>
                </a:lnTo>
                <a:lnTo>
                  <a:pt x="482" y="146"/>
                </a:lnTo>
                <a:lnTo>
                  <a:pt x="422" y="172"/>
                </a:lnTo>
                <a:lnTo>
                  <a:pt x="356" y="210"/>
                </a:lnTo>
                <a:lnTo>
                  <a:pt x="290" y="258"/>
                </a:lnTo>
                <a:lnTo>
                  <a:pt x="230" y="310"/>
                </a:lnTo>
                <a:lnTo>
                  <a:pt x="178" y="364"/>
                </a:lnTo>
                <a:lnTo>
                  <a:pt x="136" y="422"/>
                </a:lnTo>
                <a:lnTo>
                  <a:pt x="100" y="480"/>
                </a:lnTo>
                <a:lnTo>
                  <a:pt x="72" y="536"/>
                </a:lnTo>
                <a:lnTo>
                  <a:pt x="48" y="590"/>
                </a:lnTo>
                <a:lnTo>
                  <a:pt x="30" y="640"/>
                </a:lnTo>
                <a:lnTo>
                  <a:pt x="18" y="684"/>
                </a:lnTo>
                <a:lnTo>
                  <a:pt x="8" y="722"/>
                </a:lnTo>
                <a:lnTo>
                  <a:pt x="4" y="750"/>
                </a:lnTo>
                <a:lnTo>
                  <a:pt x="0" y="768"/>
                </a:lnTo>
                <a:lnTo>
                  <a:pt x="0" y="774"/>
                </a:lnTo>
              </a:path>
            </a:pathLst>
          </a:custGeom>
          <a:gradFill rotWithShape="1">
            <a:gsLst>
              <a:gs pos="0">
                <a:srgbClr val="E7A9A9">
                  <a:alpha val="32001"/>
                </a:srgbClr>
              </a:gs>
              <a:gs pos="100000">
                <a:srgbClr val="D05656"/>
              </a:gs>
            </a:gsLst>
            <a:lin ang="0" scaled="1"/>
          </a:gradFill>
          <a:ln w="12700">
            <a:noFill/>
            <a:round/>
            <a:headEnd/>
            <a:tailEnd/>
          </a:ln>
        </p:spPr>
        <p:txBody>
          <a:bodyPr vert="eaVert"/>
          <a:lstStyle/>
          <a:p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900113" y="5084763"/>
            <a:ext cx="5472112" cy="1081087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bg1"/>
                </a:solidFill>
                <a:latin typeface="Century Schoolbook" pitchFamily="18" charset="0"/>
              </a:rPr>
              <a:t>Изучить события, приведшие к началу революции</a:t>
            </a:r>
          </a:p>
        </p:txBody>
      </p:sp>
      <p:sp>
        <p:nvSpPr>
          <p:cNvPr id="13" name="Freeform 7"/>
          <p:cNvSpPr>
            <a:spLocks/>
          </p:cNvSpPr>
          <p:nvPr/>
        </p:nvSpPr>
        <p:spPr bwMode="gray">
          <a:xfrm rot="17351299" flipH="1">
            <a:off x="1481138" y="4276725"/>
            <a:ext cx="869950" cy="628650"/>
          </a:xfrm>
          <a:custGeom>
            <a:avLst/>
            <a:gdLst>
              <a:gd name="T0" fmla="*/ 0 w 982"/>
              <a:gd name="T1" fmla="*/ 2147483647 h 774"/>
              <a:gd name="T2" fmla="*/ 2147483647 w 982"/>
              <a:gd name="T3" fmla="*/ 2147483647 h 774"/>
              <a:gd name="T4" fmla="*/ 2147483647 w 982"/>
              <a:gd name="T5" fmla="*/ 2147483647 h 774"/>
              <a:gd name="T6" fmla="*/ 2147483647 w 982"/>
              <a:gd name="T7" fmla="*/ 2147483647 h 774"/>
              <a:gd name="T8" fmla="*/ 2147483647 w 982"/>
              <a:gd name="T9" fmla="*/ 2147483647 h 774"/>
              <a:gd name="T10" fmla="*/ 2147483647 w 982"/>
              <a:gd name="T11" fmla="*/ 2147483647 h 774"/>
              <a:gd name="T12" fmla="*/ 2147483647 w 982"/>
              <a:gd name="T13" fmla="*/ 2147483647 h 774"/>
              <a:gd name="T14" fmla="*/ 2147483647 w 982"/>
              <a:gd name="T15" fmla="*/ 2147483647 h 774"/>
              <a:gd name="T16" fmla="*/ 2147483647 w 982"/>
              <a:gd name="T17" fmla="*/ 2147483647 h 774"/>
              <a:gd name="T18" fmla="*/ 2147483647 w 982"/>
              <a:gd name="T19" fmla="*/ 2147483647 h 774"/>
              <a:gd name="T20" fmla="*/ 2147483647 w 982"/>
              <a:gd name="T21" fmla="*/ 2147483647 h 774"/>
              <a:gd name="T22" fmla="*/ 2147483647 w 982"/>
              <a:gd name="T23" fmla="*/ 2147483647 h 774"/>
              <a:gd name="T24" fmla="*/ 2147483647 w 982"/>
              <a:gd name="T25" fmla="*/ 2147483647 h 774"/>
              <a:gd name="T26" fmla="*/ 2147483647 w 982"/>
              <a:gd name="T27" fmla="*/ 2147483647 h 774"/>
              <a:gd name="T28" fmla="*/ 2147483647 w 982"/>
              <a:gd name="T29" fmla="*/ 2147483647 h 774"/>
              <a:gd name="T30" fmla="*/ 2147483647 w 982"/>
              <a:gd name="T31" fmla="*/ 2147483647 h 774"/>
              <a:gd name="T32" fmla="*/ 2147483647 w 982"/>
              <a:gd name="T33" fmla="*/ 2147483647 h 774"/>
              <a:gd name="T34" fmla="*/ 2147483647 w 982"/>
              <a:gd name="T35" fmla="*/ 2147483647 h 774"/>
              <a:gd name="T36" fmla="*/ 2147483647 w 982"/>
              <a:gd name="T37" fmla="*/ 2147483647 h 774"/>
              <a:gd name="T38" fmla="*/ 2147483647 w 982"/>
              <a:gd name="T39" fmla="*/ 2147483647 h 774"/>
              <a:gd name="T40" fmla="*/ 2147483647 w 982"/>
              <a:gd name="T41" fmla="*/ 2147483647 h 774"/>
              <a:gd name="T42" fmla="*/ 2147483647 w 982"/>
              <a:gd name="T43" fmla="*/ 2147483647 h 774"/>
              <a:gd name="T44" fmla="*/ 2147483647 w 982"/>
              <a:gd name="T45" fmla="*/ 2147483647 h 774"/>
              <a:gd name="T46" fmla="*/ 2147483647 w 982"/>
              <a:gd name="T47" fmla="*/ 2147483647 h 774"/>
              <a:gd name="T48" fmla="*/ 2147483647 w 982"/>
              <a:gd name="T49" fmla="*/ 2147483647 h 774"/>
              <a:gd name="T50" fmla="*/ 2147483647 w 982"/>
              <a:gd name="T51" fmla="*/ 2147483647 h 774"/>
              <a:gd name="T52" fmla="*/ 2147483647 w 982"/>
              <a:gd name="T53" fmla="*/ 0 h 774"/>
              <a:gd name="T54" fmla="*/ 2147483647 w 982"/>
              <a:gd name="T55" fmla="*/ 2147483647 h 774"/>
              <a:gd name="T56" fmla="*/ 2147483647 w 982"/>
              <a:gd name="T57" fmla="*/ 2147483647 h 774"/>
              <a:gd name="T58" fmla="*/ 2147483647 w 982"/>
              <a:gd name="T59" fmla="*/ 2147483647 h 774"/>
              <a:gd name="T60" fmla="*/ 2147483647 w 982"/>
              <a:gd name="T61" fmla="*/ 2147483647 h 774"/>
              <a:gd name="T62" fmla="*/ 2147483647 w 982"/>
              <a:gd name="T63" fmla="*/ 2147483647 h 774"/>
              <a:gd name="T64" fmla="*/ 2147483647 w 982"/>
              <a:gd name="T65" fmla="*/ 2147483647 h 774"/>
              <a:gd name="T66" fmla="*/ 2147483647 w 982"/>
              <a:gd name="T67" fmla="*/ 2147483647 h 774"/>
              <a:gd name="T68" fmla="*/ 2147483647 w 982"/>
              <a:gd name="T69" fmla="*/ 2147483647 h 774"/>
              <a:gd name="T70" fmla="*/ 2147483647 w 982"/>
              <a:gd name="T71" fmla="*/ 2147483647 h 774"/>
              <a:gd name="T72" fmla="*/ 2147483647 w 982"/>
              <a:gd name="T73" fmla="*/ 2147483647 h 774"/>
              <a:gd name="T74" fmla="*/ 2147483647 w 982"/>
              <a:gd name="T75" fmla="*/ 2147483647 h 774"/>
              <a:gd name="T76" fmla="*/ 2147483647 w 982"/>
              <a:gd name="T77" fmla="*/ 2147483647 h 774"/>
              <a:gd name="T78" fmla="*/ 2147483647 w 982"/>
              <a:gd name="T79" fmla="*/ 2147483647 h 774"/>
              <a:gd name="T80" fmla="*/ 2147483647 w 982"/>
              <a:gd name="T81" fmla="*/ 2147483647 h 774"/>
              <a:gd name="T82" fmla="*/ 2147483647 w 982"/>
              <a:gd name="T83" fmla="*/ 2147483647 h 774"/>
              <a:gd name="T84" fmla="*/ 2147483647 w 982"/>
              <a:gd name="T85" fmla="*/ 2147483647 h 774"/>
              <a:gd name="T86" fmla="*/ 2147483647 w 982"/>
              <a:gd name="T87" fmla="*/ 2147483647 h 774"/>
              <a:gd name="T88" fmla="*/ 2147483647 w 982"/>
              <a:gd name="T89" fmla="*/ 2147483647 h 774"/>
              <a:gd name="T90" fmla="*/ 2147483647 w 982"/>
              <a:gd name="T91" fmla="*/ 2147483647 h 774"/>
              <a:gd name="T92" fmla="*/ 2147483647 w 982"/>
              <a:gd name="T93" fmla="*/ 2147483647 h 774"/>
              <a:gd name="T94" fmla="*/ 2147483647 w 982"/>
              <a:gd name="T95" fmla="*/ 2147483647 h 774"/>
              <a:gd name="T96" fmla="*/ 2147483647 w 982"/>
              <a:gd name="T97" fmla="*/ 2147483647 h 774"/>
              <a:gd name="T98" fmla="*/ 2147483647 w 982"/>
              <a:gd name="T99" fmla="*/ 2147483647 h 774"/>
              <a:gd name="T100" fmla="*/ 2147483647 w 982"/>
              <a:gd name="T101" fmla="*/ 2147483647 h 774"/>
              <a:gd name="T102" fmla="*/ 2147483647 w 982"/>
              <a:gd name="T103" fmla="*/ 2147483647 h 774"/>
              <a:gd name="T104" fmla="*/ 0 w 982"/>
              <a:gd name="T105" fmla="*/ 2147483647 h 774"/>
              <a:gd name="T106" fmla="*/ 0 w 982"/>
              <a:gd name="T107" fmla="*/ 2147483647 h 774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982"/>
              <a:gd name="T163" fmla="*/ 0 h 774"/>
              <a:gd name="T164" fmla="*/ 982 w 982"/>
              <a:gd name="T165" fmla="*/ 774 h 774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982" h="774">
                <a:moveTo>
                  <a:pt x="0" y="774"/>
                </a:moveTo>
                <a:lnTo>
                  <a:pt x="2" y="770"/>
                </a:lnTo>
                <a:lnTo>
                  <a:pt x="8" y="754"/>
                </a:lnTo>
                <a:lnTo>
                  <a:pt x="16" y="730"/>
                </a:lnTo>
                <a:lnTo>
                  <a:pt x="32" y="698"/>
                </a:lnTo>
                <a:lnTo>
                  <a:pt x="50" y="660"/>
                </a:lnTo>
                <a:lnTo>
                  <a:pt x="76" y="618"/>
                </a:lnTo>
                <a:lnTo>
                  <a:pt x="106" y="574"/>
                </a:lnTo>
                <a:lnTo>
                  <a:pt x="142" y="528"/>
                </a:lnTo>
                <a:lnTo>
                  <a:pt x="186" y="482"/>
                </a:lnTo>
                <a:lnTo>
                  <a:pt x="236" y="438"/>
                </a:lnTo>
                <a:lnTo>
                  <a:pt x="294" y="398"/>
                </a:lnTo>
                <a:lnTo>
                  <a:pt x="360" y="360"/>
                </a:lnTo>
                <a:lnTo>
                  <a:pt x="426" y="332"/>
                </a:lnTo>
                <a:lnTo>
                  <a:pt x="488" y="314"/>
                </a:lnTo>
                <a:lnTo>
                  <a:pt x="544" y="304"/>
                </a:lnTo>
                <a:lnTo>
                  <a:pt x="594" y="300"/>
                </a:lnTo>
                <a:lnTo>
                  <a:pt x="638" y="300"/>
                </a:lnTo>
                <a:lnTo>
                  <a:pt x="678" y="304"/>
                </a:lnTo>
                <a:lnTo>
                  <a:pt x="710" y="312"/>
                </a:lnTo>
                <a:lnTo>
                  <a:pt x="736" y="320"/>
                </a:lnTo>
                <a:lnTo>
                  <a:pt x="754" y="326"/>
                </a:lnTo>
                <a:lnTo>
                  <a:pt x="766" y="332"/>
                </a:lnTo>
                <a:lnTo>
                  <a:pt x="770" y="334"/>
                </a:lnTo>
                <a:lnTo>
                  <a:pt x="680" y="476"/>
                </a:lnTo>
                <a:lnTo>
                  <a:pt x="982" y="370"/>
                </a:lnTo>
                <a:lnTo>
                  <a:pt x="912" y="0"/>
                </a:lnTo>
                <a:lnTo>
                  <a:pt x="854" y="150"/>
                </a:lnTo>
                <a:lnTo>
                  <a:pt x="850" y="148"/>
                </a:lnTo>
                <a:lnTo>
                  <a:pt x="838" y="142"/>
                </a:lnTo>
                <a:lnTo>
                  <a:pt x="822" y="134"/>
                </a:lnTo>
                <a:lnTo>
                  <a:pt x="798" y="126"/>
                </a:lnTo>
                <a:lnTo>
                  <a:pt x="768" y="120"/>
                </a:lnTo>
                <a:lnTo>
                  <a:pt x="732" y="114"/>
                </a:lnTo>
                <a:lnTo>
                  <a:pt x="692" y="110"/>
                </a:lnTo>
                <a:lnTo>
                  <a:pt x="646" y="110"/>
                </a:lnTo>
                <a:lnTo>
                  <a:pt x="596" y="116"/>
                </a:lnTo>
                <a:lnTo>
                  <a:pt x="540" y="126"/>
                </a:lnTo>
                <a:lnTo>
                  <a:pt x="482" y="146"/>
                </a:lnTo>
                <a:lnTo>
                  <a:pt x="422" y="172"/>
                </a:lnTo>
                <a:lnTo>
                  <a:pt x="356" y="210"/>
                </a:lnTo>
                <a:lnTo>
                  <a:pt x="290" y="258"/>
                </a:lnTo>
                <a:lnTo>
                  <a:pt x="230" y="310"/>
                </a:lnTo>
                <a:lnTo>
                  <a:pt x="178" y="364"/>
                </a:lnTo>
                <a:lnTo>
                  <a:pt x="136" y="422"/>
                </a:lnTo>
                <a:lnTo>
                  <a:pt x="100" y="480"/>
                </a:lnTo>
                <a:lnTo>
                  <a:pt x="72" y="536"/>
                </a:lnTo>
                <a:lnTo>
                  <a:pt x="48" y="590"/>
                </a:lnTo>
                <a:lnTo>
                  <a:pt x="30" y="640"/>
                </a:lnTo>
                <a:lnTo>
                  <a:pt x="18" y="684"/>
                </a:lnTo>
                <a:lnTo>
                  <a:pt x="8" y="722"/>
                </a:lnTo>
                <a:lnTo>
                  <a:pt x="4" y="750"/>
                </a:lnTo>
                <a:lnTo>
                  <a:pt x="0" y="768"/>
                </a:lnTo>
                <a:lnTo>
                  <a:pt x="0" y="774"/>
                </a:lnTo>
              </a:path>
            </a:pathLst>
          </a:custGeom>
          <a:gradFill rotWithShape="1">
            <a:gsLst>
              <a:gs pos="0">
                <a:srgbClr val="E7A9A9">
                  <a:alpha val="32001"/>
                </a:srgbClr>
              </a:gs>
              <a:gs pos="100000">
                <a:srgbClr val="D05656"/>
              </a:gs>
            </a:gsLst>
            <a:lin ang="0" scaled="1"/>
          </a:gradFill>
          <a:ln w="12700">
            <a:noFill/>
            <a:round/>
            <a:headEnd/>
            <a:tailEnd/>
          </a:ln>
        </p:spPr>
        <p:txBody>
          <a:bodyPr vert="eaVert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нутый угол 3"/>
          <p:cNvSpPr/>
          <p:nvPr/>
        </p:nvSpPr>
        <p:spPr>
          <a:xfrm>
            <a:off x="251520" y="620688"/>
            <a:ext cx="8640960" cy="4680520"/>
          </a:xfrm>
          <a:prstGeom prst="foldedCorner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>
              <a:buFont typeface="Wingdings" pitchFamily="2" charset="2"/>
              <a:buChar char="Ø"/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Century Schoolbook" pitchFamily="18" charset="0"/>
              </a:rPr>
              <a:t>Источником суверенной власти является нация. Никакое учреждение, никакое лицо не могут обладать властью, которая не исходит явно от нации. </a:t>
            </a:r>
            <a:endParaRPr lang="ru-RU" sz="2400" dirty="0" smtClean="0">
              <a:solidFill>
                <a:schemeClr val="bg1"/>
              </a:solidFill>
              <a:latin typeface="Century Schoolbook" pitchFamily="18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Century Schoolbook" pitchFamily="18" charset="0"/>
              </a:rPr>
              <a:t>Свобода </a:t>
            </a:r>
            <a:r>
              <a:rPr lang="ru-RU" sz="2400" b="1" dirty="0">
                <a:solidFill>
                  <a:schemeClr val="bg1"/>
                </a:solidFill>
                <a:latin typeface="Century Schoolbook" pitchFamily="18" charset="0"/>
              </a:rPr>
              <a:t>состоит в возможности делать все, что не наносит вреда другому. 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2400" b="1" dirty="0">
                <a:solidFill>
                  <a:schemeClr val="bg1"/>
                </a:solidFill>
                <a:latin typeface="Century Schoolbook" pitchFamily="18" charset="0"/>
              </a:rPr>
              <a:t>  Закон имеет право запрещать лишь действия, вредные для общества. Все, что не запрещено законом, то дозволено.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2400" b="1" dirty="0">
                <a:solidFill>
                  <a:schemeClr val="bg1"/>
                </a:solidFill>
                <a:latin typeface="Century Schoolbook" pitchFamily="18" charset="0"/>
              </a:rPr>
              <a:t>  Закон есть выражение общей воли. Все граждане имеют право участвовать лично или через своих представителей в его создании. 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51520" y="5733256"/>
            <a:ext cx="647700" cy="627062"/>
          </a:xfrm>
          <a:prstGeom prst="ellipse">
            <a:avLst/>
          </a:prstGeom>
          <a:solidFill>
            <a:srgbClr val="EE320C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400" b="1" dirty="0">
                <a:solidFill>
                  <a:schemeClr val="bg1"/>
                </a:solidFill>
                <a:latin typeface="Georgia" pitchFamily="18" charset="0"/>
              </a:rPr>
              <a:t>?</a:t>
            </a:r>
          </a:p>
        </p:txBody>
      </p:sp>
      <p:sp>
        <p:nvSpPr>
          <p:cNvPr id="6" name="Содержимое 7"/>
          <p:cNvSpPr txBox="1">
            <a:spLocks/>
          </p:cNvSpPr>
          <p:nvPr/>
        </p:nvSpPr>
        <p:spPr>
          <a:xfrm>
            <a:off x="0" y="5517232"/>
            <a:ext cx="9144000" cy="1056606"/>
          </a:xfrm>
          <a:prstGeom prst="rect">
            <a:avLst/>
          </a:prstGeom>
        </p:spPr>
        <p:txBody>
          <a:bodyPr/>
          <a:lstStyle/>
          <a:p>
            <a:pPr marL="365125" marR="0" lvl="0" indent="-255588" algn="ctr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SzTx/>
              <a:buFont typeface="Georgia" pitchFamily="18" charset="0"/>
              <a:buNone/>
              <a:tabLst/>
              <a:defRPr/>
            </a:pPr>
            <a:r>
              <a:rPr lang="ru-RU" sz="2800" b="1" dirty="0" smtClean="0">
                <a:solidFill>
                  <a:srgbClr val="FFC000"/>
                </a:solidFill>
                <a:latin typeface="Century Schoolbook" pitchFamily="18" charset="0"/>
                <a:cs typeface="+mn-cs"/>
              </a:rPr>
              <a:t>В чем вы видите сходство</a:t>
            </a:r>
          </a:p>
          <a:p>
            <a:pPr marL="365125" marR="0" lvl="0" indent="-255588" algn="ctr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SzTx/>
              <a:buFont typeface="Georgia" pitchFamily="18" charset="0"/>
              <a:buNone/>
              <a:tabLst/>
              <a:defRPr/>
            </a:pPr>
            <a:r>
              <a:rPr lang="ru-RU" sz="2800" b="1" dirty="0" smtClean="0">
                <a:solidFill>
                  <a:srgbClr val="FFC000"/>
                </a:solidFill>
                <a:latin typeface="Century Schoolbook" pitchFamily="18" charset="0"/>
                <a:cs typeface="+mn-cs"/>
              </a:rPr>
              <a:t> с «</a:t>
            </a:r>
            <a:r>
              <a:rPr lang="ru-RU" sz="2800" b="1" dirty="0" err="1" smtClean="0">
                <a:solidFill>
                  <a:srgbClr val="FFC000"/>
                </a:solidFill>
                <a:latin typeface="Century Schoolbook" pitchFamily="18" charset="0"/>
                <a:cs typeface="+mn-cs"/>
              </a:rPr>
              <a:t>Декл</a:t>
            </a:r>
            <a:r>
              <a:rPr kumimoji="0" lang="ru-RU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entury Schoolbook" pitchFamily="18" charset="0"/>
                <a:ea typeface="+mn-ea"/>
                <a:cs typeface="+mn-cs"/>
              </a:rPr>
              <a:t>арацией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entury Schoolbook" pitchFamily="18" charset="0"/>
                <a:ea typeface="+mn-ea"/>
                <a:cs typeface="+mn-cs"/>
              </a:rPr>
              <a:t> независимости»</a:t>
            </a:r>
            <a:r>
              <a:rPr lang="ru-RU" sz="2800" b="1" dirty="0" smtClean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ru-RU" sz="2800" b="1" dirty="0" smtClean="0">
                <a:solidFill>
                  <a:srgbClr val="FFC000"/>
                </a:solidFill>
                <a:latin typeface="Georgia" pitchFamily="18" charset="0"/>
              </a:rPr>
              <a:t>?</a:t>
            </a:r>
          </a:p>
          <a:p>
            <a:pPr marL="365125" marR="0" lvl="0" indent="-255588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SzTx/>
              <a:buFont typeface="Georgia" pitchFamily="18" charset="0"/>
              <a:buNone/>
              <a:tabLst/>
              <a:defRPr/>
            </a:pPr>
            <a:endParaRPr kumimoji="0" lang="ru-RU" sz="2800" b="1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entury Schoolbook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 bwMode="auto">
          <a:xfrm>
            <a:off x="0" y="5661248"/>
            <a:ext cx="914400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/>
            </a:r>
            <a:b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</a:b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Выберите верные утверждения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764704"/>
            <a:ext cx="864096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§"/>
            </a:pPr>
            <a:endParaRPr lang="ru-RU" dirty="0" smtClean="0">
              <a:latin typeface="Century Schoolbook" pitchFamily="18" charset="0"/>
            </a:endParaRPr>
          </a:p>
          <a:p>
            <a:pPr marL="457200" indent="-457200" algn="just">
              <a:buFont typeface="Wingdings" pitchFamily="2" charset="2"/>
              <a:buChar char="§"/>
            </a:pPr>
            <a:r>
              <a:rPr lang="ru-RU" sz="2400" dirty="0" smtClean="0">
                <a:latin typeface="Century Schoolbook" pitchFamily="18" charset="0"/>
              </a:rPr>
              <a:t>Дворянство было первым, привилегированным сословием во Франции.</a:t>
            </a:r>
          </a:p>
          <a:p>
            <a:pPr marL="457200" indent="-457200" algn="just">
              <a:buFont typeface="Wingdings" pitchFamily="2" charset="2"/>
              <a:buChar char="§"/>
            </a:pPr>
            <a:r>
              <a:rPr lang="ru-RU" sz="2400" dirty="0" smtClean="0">
                <a:latin typeface="Century Schoolbook" pitchFamily="18" charset="0"/>
              </a:rPr>
              <a:t>Французская революция началась 5 мая 1789 года.</a:t>
            </a:r>
          </a:p>
          <a:p>
            <a:pPr marL="457200" indent="-457200" algn="just">
              <a:buFont typeface="Wingdings" pitchFamily="2" charset="2"/>
              <a:buChar char="§"/>
            </a:pPr>
            <a:r>
              <a:rPr lang="ru-RU" sz="2400" dirty="0" smtClean="0">
                <a:latin typeface="Century Schoolbook" pitchFamily="18" charset="0"/>
              </a:rPr>
              <a:t>Учредительное собрание было создано для принятия Конституции.</a:t>
            </a:r>
          </a:p>
          <a:p>
            <a:pPr marL="457200" indent="-457200" algn="just">
              <a:buFont typeface="Wingdings" pitchFamily="2" charset="2"/>
              <a:buChar char="§"/>
            </a:pPr>
            <a:r>
              <a:rPr lang="ru-RU" sz="2400" dirty="0" smtClean="0">
                <a:latin typeface="Century Schoolbook" pitchFamily="18" charset="0"/>
              </a:rPr>
              <a:t>Бастилия  была символом  королевского произвола.</a:t>
            </a:r>
          </a:p>
          <a:p>
            <a:pPr marL="457200" indent="-457200" algn="just">
              <a:buFont typeface="Wingdings" pitchFamily="2" charset="2"/>
              <a:buChar char="§"/>
            </a:pPr>
            <a:r>
              <a:rPr lang="ru-RU" sz="2400" dirty="0" smtClean="0">
                <a:latin typeface="Century Schoolbook" pitchFamily="18" charset="0"/>
              </a:rPr>
              <a:t>Декларация прав человека и гражданина была принята 26 августа 1789 года.</a:t>
            </a:r>
          </a:p>
          <a:p>
            <a:pPr marL="457200" indent="-457200" algn="just">
              <a:buFont typeface="Wingdings" pitchFamily="2" charset="2"/>
              <a:buChar char="§"/>
            </a:pPr>
            <a:r>
              <a:rPr lang="ru-RU" sz="2400" dirty="0" smtClean="0">
                <a:latin typeface="Century Schoolbook" pitchFamily="18" charset="0"/>
              </a:rPr>
              <a:t>«Ночью чудес» назвали  принятие Конституции Учредительным собранием.</a:t>
            </a:r>
          </a:p>
          <a:p>
            <a:pPr marL="457200" indent="-457200" algn="just">
              <a:buFont typeface="Wingdings" pitchFamily="2" charset="2"/>
              <a:buChar char="§"/>
            </a:pPr>
            <a:r>
              <a:rPr lang="ru-RU" sz="2400" dirty="0" smtClean="0">
                <a:latin typeface="Century Schoolbook" pitchFamily="18" charset="0"/>
              </a:rPr>
              <a:t>Главный лозунг Французской революции: «Свобода, равенство, братство!»</a:t>
            </a:r>
            <a:endParaRPr lang="ru-RU" sz="2400" dirty="0">
              <a:latin typeface="Century Schoolbook" pitchFamily="18" charset="0"/>
            </a:endParaRPr>
          </a:p>
        </p:txBody>
      </p:sp>
      <p:sp>
        <p:nvSpPr>
          <p:cNvPr id="4" name="Oval 4"/>
          <p:cNvSpPr>
            <a:spLocks noChangeArrowheads="1"/>
          </p:cNvSpPr>
          <p:nvPr/>
        </p:nvSpPr>
        <p:spPr bwMode="auto">
          <a:xfrm>
            <a:off x="251520" y="5661248"/>
            <a:ext cx="576064" cy="648072"/>
          </a:xfrm>
          <a:prstGeom prst="ellipse">
            <a:avLst/>
          </a:prstGeom>
          <a:solidFill>
            <a:srgbClr val="EE320C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400" b="1" dirty="0">
                <a:solidFill>
                  <a:schemeClr val="bg1"/>
                </a:solidFill>
                <a:latin typeface="Georgia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4"/>
          <p:cNvSpPr>
            <a:spLocks noChangeArrowheads="1"/>
          </p:cNvSpPr>
          <p:nvPr/>
        </p:nvSpPr>
        <p:spPr bwMode="auto">
          <a:xfrm>
            <a:off x="323528" y="620688"/>
            <a:ext cx="1152128" cy="1008112"/>
          </a:xfrm>
          <a:prstGeom prst="ellipse">
            <a:avLst/>
          </a:prstGeom>
          <a:solidFill>
            <a:srgbClr val="EE320C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Georgia" pitchFamily="18" charset="0"/>
              </a:rPr>
              <a:t>§ 22</a:t>
            </a:r>
            <a:endParaRPr lang="ru-RU" sz="4400" b="1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059832" y="4149080"/>
            <a:ext cx="2868349" cy="2143140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2400" b="1" dirty="0">
                <a:solidFill>
                  <a:schemeClr val="bg1"/>
                </a:solidFill>
                <a:latin typeface="Century Schoolbook" pitchFamily="18" charset="0"/>
              </a:rPr>
              <a:t>Англия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940152" y="4149080"/>
            <a:ext cx="2880445" cy="214314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Century Schoolbook" pitchFamily="18" charset="0"/>
              </a:rPr>
              <a:t>Франция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51520" y="4149080"/>
            <a:ext cx="2892290" cy="214314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ru-RU" sz="2400" b="1" dirty="0">
                <a:solidFill>
                  <a:schemeClr val="bg1"/>
                </a:solidFill>
                <a:latin typeface="Century Schoolbook" pitchFamily="18" charset="0"/>
              </a:rPr>
              <a:t>Причины революции</a:t>
            </a:r>
          </a:p>
          <a:p>
            <a:pPr marL="457200" indent="-457200">
              <a:defRPr/>
            </a:pPr>
            <a:r>
              <a:rPr lang="ru-RU" sz="2400" dirty="0" smtClean="0">
                <a:solidFill>
                  <a:schemeClr val="bg1"/>
                </a:solidFill>
                <a:latin typeface="Century Schoolbook" pitchFamily="18" charset="0"/>
              </a:rPr>
              <a:t>Политические</a:t>
            </a:r>
            <a:endParaRPr lang="ru-RU" sz="2400" dirty="0">
              <a:solidFill>
                <a:schemeClr val="bg1"/>
              </a:solidFill>
              <a:latin typeface="Century Schoolbook" pitchFamily="18" charset="0"/>
            </a:endParaRPr>
          </a:p>
          <a:p>
            <a:pPr marL="457200" indent="-457200">
              <a:defRPr/>
            </a:pPr>
            <a:r>
              <a:rPr lang="ru-RU" sz="2400" dirty="0" smtClean="0">
                <a:solidFill>
                  <a:schemeClr val="bg1"/>
                </a:solidFill>
                <a:latin typeface="Century Schoolbook" pitchFamily="18" charset="0"/>
              </a:rPr>
              <a:t>Экономические</a:t>
            </a:r>
            <a:endParaRPr lang="ru-RU" sz="2400" dirty="0">
              <a:solidFill>
                <a:schemeClr val="bg1"/>
              </a:solidFill>
              <a:latin typeface="Century Schoolbook" pitchFamily="18" charset="0"/>
            </a:endParaRPr>
          </a:p>
          <a:p>
            <a:pPr marL="457200" indent="-457200">
              <a:defRPr/>
            </a:pPr>
            <a:r>
              <a:rPr lang="ru-RU" sz="2400" dirty="0" smtClean="0">
                <a:solidFill>
                  <a:schemeClr val="bg1"/>
                </a:solidFill>
                <a:latin typeface="Century Schoolbook" pitchFamily="18" charset="0"/>
              </a:rPr>
              <a:t>Идейные</a:t>
            </a:r>
            <a:endParaRPr lang="ru-RU" sz="2400" dirty="0">
              <a:solidFill>
                <a:schemeClr val="bg1"/>
              </a:solidFill>
              <a:latin typeface="Century Schoolbook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971600" y="548680"/>
            <a:ext cx="7200800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/>
            </a:r>
            <a:b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</a:b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/>
            </a:r>
            <a:b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</a:b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Домашнее задание: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2800" b="1" dirty="0" smtClean="0">
                <a:solidFill>
                  <a:srgbClr val="FFC000"/>
                </a:solidFill>
                <a:latin typeface="Century Schoolbook" pitchFamily="18" charset="0"/>
                <a:ea typeface="+mj-ea"/>
                <a:cs typeface="+mj-cs"/>
              </a:rPr>
              <a:t>с</a:t>
            </a:r>
            <a:r>
              <a:rPr kumimoji="0" lang="ru-RU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равните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 причины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буржуазных революций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/>
            </a:r>
            <a:b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</a:b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Вариант 1: Нидерланды и Франция </a:t>
            </a:r>
            <a:b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</a:b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вариант</a:t>
            </a:r>
            <a:r>
              <a:rPr kumimoji="0" lang="ru-RU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2: Англия и Франция</a:t>
            </a:r>
            <a:b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</a:b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вариант 3: Америка и Франция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/>
            </a:r>
            <a:b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</a:b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4"/>
          <p:cNvSpPr>
            <a:spLocks noChangeArrowheads="1"/>
          </p:cNvSpPr>
          <p:nvPr/>
        </p:nvSpPr>
        <p:spPr bwMode="auto">
          <a:xfrm>
            <a:off x="323528" y="1340768"/>
            <a:ext cx="576064" cy="584614"/>
          </a:xfrm>
          <a:prstGeom prst="ellipse">
            <a:avLst/>
          </a:prstGeom>
          <a:solidFill>
            <a:srgbClr val="EE320C"/>
          </a:solidFill>
          <a:ln w="9525">
            <a:solidFill>
              <a:schemeClr val="accent2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3600" b="1" dirty="0">
                <a:ln>
                  <a:solidFill>
                    <a:schemeClr val="accent2"/>
                  </a:solidFill>
                </a:ln>
                <a:solidFill>
                  <a:schemeClr val="bg1"/>
                </a:solidFill>
                <a:latin typeface="Georgia" pitchFamily="18" charset="0"/>
              </a:rPr>
              <a:t>?</a:t>
            </a:r>
          </a:p>
        </p:txBody>
      </p:sp>
      <p:sp>
        <p:nvSpPr>
          <p:cNvPr id="4" name="Oval 4"/>
          <p:cNvSpPr>
            <a:spLocks noChangeArrowheads="1"/>
          </p:cNvSpPr>
          <p:nvPr/>
        </p:nvSpPr>
        <p:spPr bwMode="auto">
          <a:xfrm>
            <a:off x="323528" y="3645024"/>
            <a:ext cx="576064" cy="555203"/>
          </a:xfrm>
          <a:prstGeom prst="ellipse">
            <a:avLst/>
          </a:prstGeom>
          <a:solidFill>
            <a:srgbClr val="EE320C"/>
          </a:solidFill>
          <a:ln w="9525">
            <a:solidFill>
              <a:schemeClr val="accent2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3600" b="1" dirty="0">
                <a:ln>
                  <a:solidFill>
                    <a:schemeClr val="accent2"/>
                  </a:solidFill>
                </a:ln>
                <a:solidFill>
                  <a:schemeClr val="bg1"/>
                </a:solidFill>
                <a:latin typeface="Georgia" pitchFamily="18" charset="0"/>
              </a:rPr>
              <a:t>?</a:t>
            </a:r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395536" y="5373216"/>
            <a:ext cx="571504" cy="571504"/>
          </a:xfrm>
          <a:prstGeom prst="ellipse">
            <a:avLst/>
          </a:prstGeom>
          <a:solidFill>
            <a:srgbClr val="EE320C"/>
          </a:solidFill>
          <a:ln w="9525">
            <a:solidFill>
              <a:schemeClr val="accent2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3600" b="1" dirty="0">
                <a:ln>
                  <a:solidFill>
                    <a:schemeClr val="accent2"/>
                  </a:solidFill>
                </a:ln>
                <a:solidFill>
                  <a:schemeClr val="bg1"/>
                </a:solidFill>
                <a:latin typeface="Georgia" pitchFamily="18" charset="0"/>
              </a:rPr>
              <a:t>?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619672" y="4869160"/>
            <a:ext cx="65527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FFC000"/>
                </a:solidFill>
                <a:latin typeface="Century Schoolbook" pitchFamily="18" charset="0"/>
              </a:rPr>
              <a:t>Какие препятствия существуют на пути развития капитализма?</a:t>
            </a:r>
            <a:endParaRPr lang="ru-RU" sz="32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619672" y="3501008"/>
            <a:ext cx="648072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FFC000"/>
                </a:solidFill>
                <a:latin typeface="Century Schoolbook" pitchFamily="18" charset="0"/>
              </a:rPr>
              <a:t>Какие необходимы условия для его развития?</a:t>
            </a:r>
            <a:endParaRPr lang="ru-RU" sz="32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619672" y="1196752"/>
            <a:ext cx="648072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FFC000"/>
                </a:solidFill>
                <a:latin typeface="Century Schoolbook" pitchFamily="18" charset="0"/>
              </a:rPr>
              <a:t>Какие процессы в экономике и в обществе свидетельствуют о развитии капитализма?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3212976"/>
            <a:ext cx="5040560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ru-RU" sz="2000" b="1" dirty="0" smtClean="0">
              <a:latin typeface="Century Schoolbook" pitchFamily="18" charset="0"/>
            </a:endParaRPr>
          </a:p>
          <a:p>
            <a:pPr>
              <a:buFont typeface="Wingdings" pitchFamily="2" charset="2"/>
              <a:buChar char="ü"/>
              <a:defRPr/>
            </a:pPr>
            <a:r>
              <a:rPr lang="ru-RU" sz="2000" b="1" dirty="0" smtClean="0">
                <a:latin typeface="Century Schoolbook" pitchFamily="18" charset="0"/>
              </a:rPr>
              <a:t> </a:t>
            </a:r>
            <a:r>
              <a:rPr lang="ru-RU" sz="2400" b="1" dirty="0" smtClean="0">
                <a:latin typeface="Century Schoolbook" pitchFamily="18" charset="0"/>
              </a:rPr>
              <a:t>Высоких налогов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ru-RU" sz="2400" b="1" dirty="0" smtClean="0">
                <a:latin typeface="Century Schoolbook" pitchFamily="18" charset="0"/>
              </a:rPr>
              <a:t> Феодальных повинностей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ru-RU" sz="2400" b="1" dirty="0" smtClean="0">
                <a:latin typeface="Century Schoolbook" pitchFamily="18" charset="0"/>
              </a:rPr>
              <a:t> Цеховых порядков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ru-RU" sz="2400" b="1" dirty="0" smtClean="0">
                <a:latin typeface="Century Schoolbook" pitchFamily="18" charset="0"/>
              </a:rPr>
              <a:t> Внутренних </a:t>
            </a:r>
            <a:r>
              <a:rPr lang="en-US" sz="2400" b="1" dirty="0" smtClean="0">
                <a:latin typeface="Century Schoolbook" pitchFamily="18" charset="0"/>
              </a:rPr>
              <a:t> </a:t>
            </a:r>
            <a:r>
              <a:rPr lang="ru-RU" sz="2400" b="1" dirty="0" smtClean="0">
                <a:latin typeface="Century Schoolbook" pitchFamily="18" charset="0"/>
              </a:rPr>
              <a:t>таможенных 	пошлин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ru-RU" sz="2400" b="1" dirty="0" smtClean="0">
                <a:latin typeface="Century Schoolbook" pitchFamily="18" charset="0"/>
              </a:rPr>
              <a:t> Монополии на 	производство и 	продажу продукции</a:t>
            </a:r>
          </a:p>
          <a:p>
            <a:pPr algn="ctr">
              <a:defRPr/>
            </a:pPr>
            <a:endParaRPr lang="ru-RU" b="1" dirty="0" smtClean="0">
              <a:latin typeface="Century Schoolbook" pitchFamily="18" charset="0"/>
            </a:endParaRPr>
          </a:p>
          <a:p>
            <a:pPr algn="ctr">
              <a:defRPr/>
            </a:pPr>
            <a:endParaRPr lang="ru-RU" b="1" dirty="0" smtClean="0">
              <a:latin typeface="Century Schoolbook" pitchFamily="18" charset="0"/>
            </a:endParaRPr>
          </a:p>
          <a:p>
            <a:pPr algn="ctr">
              <a:defRPr/>
            </a:pPr>
            <a:endParaRPr lang="ru-RU" sz="2400" b="1" dirty="0" smtClean="0">
              <a:latin typeface="Century Schoolbook" pitchFamily="18" charset="0"/>
            </a:endParaRPr>
          </a:p>
          <a:p>
            <a:pPr algn="ctr">
              <a:defRPr/>
            </a:pPr>
            <a:endParaRPr lang="ru-RU" sz="2400" b="1" dirty="0" smtClean="0">
              <a:latin typeface="Century Schoolbook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724128" y="3789040"/>
            <a:ext cx="280831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Char char="Ø"/>
              <a:defRPr/>
            </a:pPr>
            <a:endParaRPr lang="ru-RU" sz="2400" b="1" dirty="0" smtClean="0">
              <a:latin typeface="Century Schoolbook" pitchFamily="18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ru-RU" sz="2400" b="1" dirty="0" smtClean="0">
                <a:latin typeface="Century Schoolbook" pitchFamily="18" charset="0"/>
              </a:rPr>
              <a:t>Кризис в экономике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2400" b="1" dirty="0" smtClean="0">
                <a:latin typeface="Century Schoolbook" pitchFamily="18" charset="0"/>
              </a:rPr>
              <a:t>Обнищание народных масс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2400" b="1" dirty="0" smtClean="0">
                <a:latin typeface="Century Schoolbook" pitchFamily="18" charset="0"/>
              </a:rPr>
              <a:t>Всеобщее недовольство</a:t>
            </a:r>
          </a:p>
          <a:p>
            <a:pPr>
              <a:buFont typeface="Wingdings" pitchFamily="2" charset="2"/>
              <a:buChar char="Ø"/>
              <a:defRPr/>
            </a:pPr>
            <a:endParaRPr lang="ru-RU" sz="2400" b="1" dirty="0" smtClean="0">
              <a:latin typeface="Century Schoolbook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 rot="10800000" flipV="1">
            <a:off x="251520" y="2137501"/>
            <a:ext cx="55446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400" b="1" dirty="0" smtClean="0">
                <a:solidFill>
                  <a:srgbClr val="FFC000"/>
                </a:solidFill>
                <a:latin typeface="Century Schoolbook" pitchFamily="18" charset="0"/>
              </a:rPr>
              <a:t>Противоречие между развитием капитализма и препятствиями на его пути в виде:</a:t>
            </a:r>
          </a:p>
        </p:txBody>
      </p:sp>
      <p:sp>
        <p:nvSpPr>
          <p:cNvPr id="13" name="Стрелка углом вверх 12"/>
          <p:cNvSpPr/>
          <p:nvPr/>
        </p:nvSpPr>
        <p:spPr>
          <a:xfrm flipV="1">
            <a:off x="6156176" y="2636912"/>
            <a:ext cx="1224136" cy="648072"/>
          </a:xfrm>
          <a:prstGeom prst="bentUp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0" y="857232"/>
            <a:ext cx="9144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  <a:latin typeface="Century Schoolbook" pitchFamily="18" charset="0"/>
              </a:rPr>
              <a:t>Социально- экономические причины </a:t>
            </a:r>
            <a:r>
              <a:rPr lang="ru-RU" sz="3200" b="1" dirty="0">
                <a:solidFill>
                  <a:srgbClr val="FFC000"/>
                </a:solidFill>
                <a:latin typeface="Century Schoolbook" pitchFamily="18" charset="0"/>
              </a:rPr>
              <a:t>революции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/>
      <p:bldP spid="6" grpId="1"/>
      <p:bldP spid="8" grpId="0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Пользователь\Pictures\луи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55776" y="1484784"/>
            <a:ext cx="3059113" cy="36068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0" y="714356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b="1" dirty="0" smtClean="0">
                <a:ln w="12700">
                  <a:solidFill>
                    <a:srgbClr val="FFC000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Schoolbook" pitchFamily="18" charset="0"/>
              </a:rPr>
              <a:t>Абсолютная монархия </a:t>
            </a:r>
            <a:endParaRPr lang="ru-RU" sz="3200" b="1" dirty="0">
              <a:ln w="12700">
                <a:solidFill>
                  <a:srgbClr val="FFC000"/>
                </a:solidFill>
                <a:prstDash val="solid"/>
              </a:ln>
              <a:solidFill>
                <a:srgbClr val="FFC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entury Schoolbook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987824" y="5733256"/>
            <a:ext cx="20882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entury Schoolbook" pitchFamily="18" charset="0"/>
              </a:rPr>
              <a:t>Людовик </a:t>
            </a: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entury Schoolbook" pitchFamily="18" charset="0"/>
              </a:rPr>
              <a:t>XV</a:t>
            </a:r>
            <a:endParaRPr lang="ru-RU" b="1" dirty="0" smtClean="0">
              <a:solidFill>
                <a:schemeClr val="accent1">
                  <a:lumMod val="20000"/>
                  <a:lumOff val="80000"/>
                </a:schemeClr>
              </a:solidFill>
              <a:latin typeface="Century Schoolbook" pitchFamily="18" charset="0"/>
            </a:endParaRPr>
          </a:p>
          <a:p>
            <a:pPr algn="ctr">
              <a:spcBef>
                <a:spcPts val="0"/>
              </a:spcBef>
              <a:defRPr/>
            </a:pPr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entury Schoolbook" pitchFamily="18" charset="0"/>
              </a:rPr>
              <a:t>(1715 – 1774) </a:t>
            </a:r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5652120" y="1571612"/>
            <a:ext cx="3240360" cy="4953732"/>
          </a:xfrm>
          <a:prstGeom prst="wedgeRoundRectCallout">
            <a:avLst>
              <a:gd name="adj1" fmla="val -89747"/>
              <a:gd name="adj2" fmla="val 32041"/>
              <a:gd name="adj3" fmla="val 16667"/>
            </a:avLst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400" dirty="0" smtClean="0">
                <a:latin typeface="Century Schoolbook" pitchFamily="18" charset="0"/>
              </a:rPr>
              <a:t>«Только в одной моей особе пребывает королевская власть. </a:t>
            </a:r>
          </a:p>
          <a:p>
            <a:pPr algn="ctr"/>
            <a:r>
              <a:rPr lang="ru-RU" sz="2400" dirty="0" smtClean="0">
                <a:latin typeface="Century Schoolbook" pitchFamily="18" charset="0"/>
              </a:rPr>
              <a:t>Весь общественный порядок во всем его объеме исходит от меня, интересы и права нации – все здесь, в моей руке. </a:t>
            </a:r>
            <a:endParaRPr lang="ru-RU" sz="2400" dirty="0">
              <a:latin typeface="Century Schoolbook" pitchFamily="18" charset="0"/>
            </a:endParaRPr>
          </a:p>
        </p:txBody>
      </p:sp>
      <p:pic>
        <p:nvPicPr>
          <p:cNvPr id="1027" name="Picture 3" descr="C:\Users\Пользователь\Pictures\гер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1484784"/>
            <a:ext cx="2401888" cy="31083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3059832" y="764704"/>
            <a:ext cx="3168352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ru-RU" sz="2400" b="1" dirty="0">
                <a:solidFill>
                  <a:srgbClr val="FFC000"/>
                </a:solidFill>
                <a:latin typeface="Century Schoolbook" pitchFamily="18" charset="0"/>
              </a:rPr>
              <a:t>Из дневника Людовика </a:t>
            </a:r>
            <a:r>
              <a:rPr lang="en-US" sz="2400" b="1" dirty="0">
                <a:solidFill>
                  <a:srgbClr val="FFC000"/>
                </a:solidFill>
                <a:latin typeface="Century Schoolbook" pitchFamily="18" charset="0"/>
              </a:rPr>
              <a:t>XVI</a:t>
            </a:r>
            <a:r>
              <a:rPr lang="ru-RU" sz="2400" b="1" dirty="0">
                <a:solidFill>
                  <a:srgbClr val="FFC000"/>
                </a:solidFill>
                <a:latin typeface="Century Schoolbook" pitchFamily="18" charset="0"/>
              </a:rPr>
              <a:t> накануне революции во Франции: </a:t>
            </a:r>
          </a:p>
          <a:p>
            <a:pPr>
              <a:spcBef>
                <a:spcPts val="0"/>
              </a:spcBef>
              <a:defRPr/>
            </a:pPr>
            <a:r>
              <a:rPr lang="ru-RU" sz="2400" b="1" dirty="0">
                <a:solidFill>
                  <a:schemeClr val="tx1">
                    <a:lumMod val="95000"/>
                  </a:schemeClr>
                </a:solidFill>
                <a:latin typeface="Century Schoolbook" pitchFamily="18" charset="0"/>
              </a:rPr>
              <a:t>«Июнь.</a:t>
            </a:r>
          </a:p>
          <a:p>
            <a:pPr>
              <a:spcBef>
                <a:spcPts val="0"/>
              </a:spcBef>
              <a:defRPr/>
            </a:pPr>
            <a:r>
              <a:rPr lang="ru-RU" sz="2400" b="1" dirty="0" smtClean="0">
                <a:solidFill>
                  <a:schemeClr val="tx1">
                    <a:lumMod val="95000"/>
                  </a:schemeClr>
                </a:solidFill>
                <a:latin typeface="Century Schoolbook" pitchFamily="18" charset="0"/>
              </a:rPr>
              <a:t>20-е </a:t>
            </a:r>
            <a:r>
              <a:rPr lang="ru-RU" sz="2400" b="1" dirty="0">
                <a:solidFill>
                  <a:schemeClr val="tx1">
                    <a:lumMod val="95000"/>
                  </a:schemeClr>
                </a:solidFill>
                <a:latin typeface="Century Schoolbook" pitchFamily="18" charset="0"/>
              </a:rPr>
              <a:t>– охота на оленя в 9 часов в </a:t>
            </a:r>
            <a:r>
              <a:rPr lang="ru-RU" sz="2400" b="1" dirty="0" err="1">
                <a:solidFill>
                  <a:schemeClr val="tx1">
                    <a:lumMod val="95000"/>
                  </a:schemeClr>
                </a:solidFill>
                <a:latin typeface="Century Schoolbook" pitchFamily="18" charset="0"/>
              </a:rPr>
              <a:t>Бютар</a:t>
            </a:r>
            <a:r>
              <a:rPr lang="ru-RU" sz="2400" b="1" dirty="0">
                <a:solidFill>
                  <a:schemeClr val="tx1">
                    <a:lumMod val="95000"/>
                  </a:schemeClr>
                </a:solidFill>
                <a:latin typeface="Century Schoolbook" pitchFamily="18" charset="0"/>
              </a:rPr>
              <a:t>,  застрелил одного.</a:t>
            </a:r>
          </a:p>
          <a:p>
            <a:pPr>
              <a:spcBef>
                <a:spcPts val="0"/>
              </a:spcBef>
              <a:defRPr/>
            </a:pPr>
            <a:r>
              <a:rPr lang="ru-RU" sz="2400" b="1" dirty="0">
                <a:solidFill>
                  <a:schemeClr val="tx1">
                    <a:lumMod val="95000"/>
                  </a:schemeClr>
                </a:solidFill>
                <a:latin typeface="Century Schoolbook" pitchFamily="18" charset="0"/>
              </a:rPr>
              <a:t>22-е – ничего.</a:t>
            </a:r>
          </a:p>
          <a:p>
            <a:pPr>
              <a:spcBef>
                <a:spcPts val="0"/>
              </a:spcBef>
              <a:defRPr/>
            </a:pPr>
            <a:r>
              <a:rPr lang="ru-RU" sz="2400" b="1" dirty="0">
                <a:solidFill>
                  <a:schemeClr val="tx1">
                    <a:lumMod val="95000"/>
                  </a:schemeClr>
                </a:solidFill>
                <a:latin typeface="Century Schoolbook" pitchFamily="18" charset="0"/>
              </a:rPr>
              <a:t>25-е – ничего, охота на оленя в </a:t>
            </a:r>
            <a:r>
              <a:rPr lang="ru-RU" sz="2400" b="1" dirty="0" err="1" smtClean="0">
                <a:solidFill>
                  <a:schemeClr val="tx1">
                    <a:lumMod val="95000"/>
                  </a:schemeClr>
                </a:solidFill>
                <a:latin typeface="Century Schoolbook" pitchFamily="18" charset="0"/>
              </a:rPr>
              <a:t>Сент-Аполлин</a:t>
            </a:r>
            <a:r>
              <a:rPr lang="ru-RU" sz="2400" b="1" dirty="0">
                <a:solidFill>
                  <a:schemeClr val="tx1">
                    <a:lumMod val="95000"/>
                  </a:schemeClr>
                </a:solidFill>
                <a:latin typeface="Century Schoolbook" pitchFamily="18" charset="0"/>
              </a:rPr>
              <a:t>.</a:t>
            </a:r>
          </a:p>
          <a:p>
            <a:pPr>
              <a:spcBef>
                <a:spcPts val="0"/>
              </a:spcBef>
              <a:defRPr/>
            </a:pPr>
            <a:r>
              <a:rPr lang="ru-RU" sz="2400" b="1" dirty="0">
                <a:solidFill>
                  <a:schemeClr val="tx1">
                    <a:lumMod val="95000"/>
                  </a:schemeClr>
                </a:solidFill>
                <a:latin typeface="Century Schoolbook" pitchFamily="18" charset="0"/>
              </a:rPr>
              <a:t>30-е – ничего».</a:t>
            </a:r>
          </a:p>
          <a:p>
            <a:pPr>
              <a:spcBef>
                <a:spcPct val="50000"/>
              </a:spcBef>
              <a:defRPr/>
            </a:pPr>
            <a:endParaRPr lang="ru-RU" sz="1600" b="1" dirty="0">
              <a:solidFill>
                <a:schemeClr val="tx1">
                  <a:lumMod val="95000"/>
                </a:schemeClr>
              </a:solidFill>
              <a:latin typeface="Century Schoolbook" pitchFamily="18" charset="0"/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6227763" y="4292600"/>
            <a:ext cx="2627312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ru-RU" b="1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Century Schoolbook" pitchFamily="18" charset="0"/>
              </a:rPr>
              <a:t>Мария-Антуанетта</a:t>
            </a:r>
            <a:endParaRPr lang="ru-RU" b="1" dirty="0">
              <a:solidFill>
                <a:schemeClr val="accent1">
                  <a:lumMod val="20000"/>
                  <a:lumOff val="80000"/>
                </a:schemeClr>
              </a:solidFill>
              <a:latin typeface="Century Schoolbook" pitchFamily="18" charset="0"/>
            </a:endParaRPr>
          </a:p>
          <a:p>
            <a:pPr algn="ctr">
              <a:spcBef>
                <a:spcPts val="0"/>
              </a:spcBef>
              <a:defRPr/>
            </a:pPr>
            <a:r>
              <a:rPr lang="ru-RU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entury Schoolbook" pitchFamily="18" charset="0"/>
              </a:rPr>
              <a:t>(1755 – 17</a:t>
            </a:r>
            <a:r>
              <a:rPr lang="en-US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entury Schoolbook" pitchFamily="18" charset="0"/>
              </a:rPr>
              <a:t>93</a:t>
            </a:r>
            <a:r>
              <a:rPr lang="ru-RU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entury Schoolbook" pitchFamily="18" charset="0"/>
              </a:rPr>
              <a:t>) </a:t>
            </a:r>
          </a:p>
          <a:p>
            <a:pPr algn="ctr">
              <a:spcBef>
                <a:spcPct val="50000"/>
              </a:spcBef>
              <a:defRPr/>
            </a:pPr>
            <a:endParaRPr lang="ru-RU" sz="28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3" name="Скругленная прямоугольная выноска 12"/>
          <p:cNvSpPr/>
          <p:nvPr/>
        </p:nvSpPr>
        <p:spPr>
          <a:xfrm>
            <a:off x="6012160" y="5072074"/>
            <a:ext cx="2664296" cy="1525278"/>
          </a:xfrm>
          <a:prstGeom prst="wedgeRoundRectCallout">
            <a:avLst>
              <a:gd name="adj1" fmla="val 36888"/>
              <a:gd name="adj2" fmla="val -62400"/>
              <a:gd name="adj3" fmla="val 16667"/>
            </a:avLst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latin typeface="Century Schoolbook" pitchFamily="18" charset="0"/>
              </a:rPr>
              <a:t>«Если нет хлеба, пусть едят пирожные!»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23528" y="4437112"/>
            <a:ext cx="22322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entury Schoolbook" pitchFamily="18" charset="0"/>
              </a:rPr>
              <a:t>Людовик </a:t>
            </a: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entury Schoolbook" pitchFamily="18" charset="0"/>
              </a:rPr>
              <a:t>XVI</a:t>
            </a:r>
            <a:endParaRPr lang="ru-RU" b="1" dirty="0" smtClean="0">
              <a:solidFill>
                <a:schemeClr val="accent1">
                  <a:lumMod val="20000"/>
                  <a:lumOff val="80000"/>
                </a:schemeClr>
              </a:solidFill>
              <a:latin typeface="Century Schoolbook" pitchFamily="18" charset="0"/>
            </a:endParaRPr>
          </a:p>
          <a:p>
            <a:pPr algn="ctr">
              <a:spcBef>
                <a:spcPts val="0"/>
              </a:spcBef>
              <a:defRPr/>
            </a:pPr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entury Schoolbook" pitchFamily="18" charset="0"/>
              </a:rPr>
              <a:t>(175</a:t>
            </a: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entury Schoolbook" pitchFamily="18" charset="0"/>
              </a:rPr>
              <a:t>4</a:t>
            </a:r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entury Schoolbook" pitchFamily="18" charset="0"/>
              </a:rPr>
              <a:t> – 17</a:t>
            </a: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entury Schoolbook" pitchFamily="18" charset="0"/>
              </a:rPr>
              <a:t>93</a:t>
            </a:r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entury Schoolbook" pitchFamily="18" charset="0"/>
              </a:rPr>
              <a:t>) </a:t>
            </a:r>
            <a:endParaRPr lang="ru-RU" b="1" dirty="0">
              <a:solidFill>
                <a:schemeClr val="accent1">
                  <a:lumMod val="20000"/>
                  <a:lumOff val="80000"/>
                </a:schemeClr>
              </a:solidFill>
              <a:latin typeface="Century Schoolbook" pitchFamily="18" charset="0"/>
            </a:endParaRPr>
          </a:p>
        </p:txBody>
      </p:sp>
      <p:pic>
        <p:nvPicPr>
          <p:cNvPr id="3074" name="Picture 2" descr="C:\Users\Пользователь\Pictures\Рисунок5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519863" y="720725"/>
            <a:ext cx="2432050" cy="3492500"/>
          </a:xfrm>
          <a:prstGeom prst="rect">
            <a:avLst/>
          </a:prstGeom>
          <a:noFill/>
        </p:spPr>
      </p:pic>
      <p:pic>
        <p:nvPicPr>
          <p:cNvPr id="3075" name="Picture 3" descr="C:\Users\Пользователь\Pictures\Рисунок6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51520" y="908720"/>
            <a:ext cx="2617918" cy="32403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23528" y="548680"/>
            <a:ext cx="504056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000" b="1" dirty="0" smtClean="0">
                <a:latin typeface="Century Schoolbook" pitchFamily="18" charset="0"/>
              </a:rPr>
              <a:t>Из письма Д.И.Фонвизина графу П.И.Панину о положении во Франции:</a:t>
            </a:r>
            <a:endParaRPr lang="ru-RU" sz="2000" b="1" dirty="0">
              <a:latin typeface="Century Schoolbook" pitchFamily="18" charset="0"/>
            </a:endParaRPr>
          </a:p>
        </p:txBody>
      </p:sp>
      <p:sp>
        <p:nvSpPr>
          <p:cNvPr id="6" name="Скругленная прямоугольная выноска 5"/>
          <p:cNvSpPr/>
          <p:nvPr/>
        </p:nvSpPr>
        <p:spPr>
          <a:xfrm>
            <a:off x="3419872" y="1268760"/>
            <a:ext cx="5328592" cy="1008112"/>
          </a:xfrm>
          <a:prstGeom prst="wedgeRoundRectCallout">
            <a:avLst>
              <a:gd name="adj1" fmla="val 2067"/>
              <a:gd name="adj2" fmla="val -79111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sz="2000" b="1" dirty="0" smtClean="0">
                <a:solidFill>
                  <a:schemeClr val="bg1"/>
                </a:solidFill>
                <a:latin typeface="Century Schoolbook" pitchFamily="18" charset="0"/>
              </a:rPr>
              <a:t>«Король имеет в руках всю власть попирать законы. Каждый министр есть деспот в своем департаменте.» </a:t>
            </a:r>
            <a:endParaRPr lang="ru-RU" sz="2000" dirty="0">
              <a:solidFill>
                <a:schemeClr val="bg1"/>
              </a:solidFill>
              <a:latin typeface="Century Schoolbook" pitchFamily="18" charset="0"/>
            </a:endParaRPr>
          </a:p>
        </p:txBody>
      </p:sp>
      <p:sp>
        <p:nvSpPr>
          <p:cNvPr id="7" name="Скругленная прямоугольная выноска 6"/>
          <p:cNvSpPr/>
          <p:nvPr/>
        </p:nvSpPr>
        <p:spPr>
          <a:xfrm>
            <a:off x="428596" y="3140968"/>
            <a:ext cx="8072494" cy="3456384"/>
          </a:xfrm>
          <a:prstGeom prst="wedgeRoundRectCallout">
            <a:avLst>
              <a:gd name="adj1" fmla="val 4654"/>
              <a:gd name="adj2" fmla="val -54433"/>
              <a:gd name="adj3" fmla="val 16667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5125" indent="-255588" eaLnBrk="0" hangingPunct="0">
              <a:spcBef>
                <a:spcPts val="0"/>
              </a:spcBef>
              <a:buClr>
                <a:srgbClr val="9BBB59"/>
              </a:buClr>
              <a:buFont typeface="Georgia" pitchFamily="18" charset="0"/>
              <a:buNone/>
              <a:defRPr/>
            </a:pPr>
            <a:r>
              <a:rPr lang="ru-RU" sz="2000" b="1" dirty="0" smtClean="0">
                <a:solidFill>
                  <a:schemeClr val="bg1"/>
                </a:solidFill>
                <a:latin typeface="Century Schoolbook" pitchFamily="18" charset="0"/>
              </a:rPr>
              <a:t>	«Беспорядок в финансах; двор, потонувший в удовольствиях и расточительности; великое брожение среди людей всех состояний, которые стремятся к новому, не зная, чего желать, на что надеяться; сверх того, необычайное развитие свободолюбия, которое растет со дня на день со времени американской войны, - вот стечение обстоятельств, могущих в скором времени вызвать движение, если чья-нибудь твердая рука не возьмет бразды правления, чтобы управлять событиями…»</a:t>
            </a:r>
            <a:endParaRPr lang="ru-RU" sz="2000" b="1" dirty="0">
              <a:solidFill>
                <a:schemeClr val="bg1"/>
              </a:solidFill>
              <a:latin typeface="Century Schoolbook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9512" y="2276872"/>
            <a:ext cx="7272337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Georgia" pitchFamily="18" charset="0"/>
              <a:buNone/>
              <a:defRPr/>
            </a:pPr>
            <a:r>
              <a:rPr lang="ru-RU" sz="2000" b="1" dirty="0">
                <a:solidFill>
                  <a:schemeClr val="tx1">
                    <a:lumMod val="95000"/>
                  </a:schemeClr>
                </a:solidFill>
                <a:latin typeface="Century Schoolbook" pitchFamily="18" charset="0"/>
              </a:rPr>
              <a:t>Путешествуя по Франции в 1787 году, англичанин Артур Юнг записал в дневнике: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/>
        </p:nvGraphicFramePr>
        <p:xfrm>
          <a:off x="2915816" y="1844824"/>
          <a:ext cx="5898232" cy="4671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AutoShape 56"/>
          <p:cNvSpPr>
            <a:spLocks/>
          </p:cNvSpPr>
          <p:nvPr/>
        </p:nvSpPr>
        <p:spPr bwMode="auto">
          <a:xfrm rot="19614498" flipH="1">
            <a:off x="6800850" y="1377950"/>
            <a:ext cx="684213" cy="3621088"/>
          </a:xfrm>
          <a:prstGeom prst="leftBrace">
            <a:avLst>
              <a:gd name="adj1" fmla="val 93621"/>
              <a:gd name="adj2" fmla="val 51384"/>
            </a:avLst>
          </a:prstGeom>
          <a:noFill/>
          <a:ln w="38100">
            <a:solidFill>
              <a:schemeClr val="tx1">
                <a:lumMod val="9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 dirty="0">
              <a:latin typeface="Century Schoolbook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038937" y="1916832"/>
            <a:ext cx="2105063" cy="830997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2400" b="1" dirty="0">
                <a:ln w="10541" cmpd="sng">
                  <a:solidFill>
                    <a:schemeClr val="tx1">
                      <a:lumMod val="95000"/>
                    </a:schemeClr>
                  </a:solidFill>
                  <a:prstDash val="solid"/>
                </a:ln>
                <a:solidFill>
                  <a:schemeClr val="tx1">
                    <a:lumMod val="95000"/>
                  </a:schemeClr>
                </a:solidFill>
                <a:latin typeface="Century Schoolbook" pitchFamily="18" charset="0"/>
              </a:rPr>
              <a:t>4 % от всего</a:t>
            </a:r>
          </a:p>
          <a:p>
            <a:pPr algn="ctr">
              <a:defRPr/>
            </a:pPr>
            <a:r>
              <a:rPr lang="ru-RU" sz="2400" b="1" dirty="0">
                <a:ln w="10541" cmpd="sng">
                  <a:solidFill>
                    <a:schemeClr val="tx1">
                      <a:lumMod val="95000"/>
                    </a:schemeClr>
                  </a:solidFill>
                  <a:prstDash val="solid"/>
                </a:ln>
                <a:solidFill>
                  <a:schemeClr val="tx1">
                    <a:lumMod val="95000"/>
                  </a:schemeClr>
                </a:solidFill>
                <a:latin typeface="Century Schoolbook" pitchFamily="18" charset="0"/>
              </a:rPr>
              <a:t> населения</a:t>
            </a:r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642910" y="5445125"/>
            <a:ext cx="2416203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000" b="1" dirty="0">
                <a:latin typeface="Century Schoolbook" pitchFamily="18" charset="0"/>
              </a:rPr>
              <a:t>О чем свидетельствует </a:t>
            </a:r>
          </a:p>
          <a:p>
            <a:r>
              <a:rPr lang="ru-RU" sz="2000" b="1" dirty="0">
                <a:latin typeface="Century Schoolbook" pitchFamily="18" charset="0"/>
              </a:rPr>
              <a:t>карикатура?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0" y="692696"/>
            <a:ext cx="9144000" cy="584775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b="1" dirty="0">
                <a:ln w="12700">
                  <a:solidFill>
                    <a:srgbClr val="FFC000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Schoolbook" pitchFamily="18" charset="0"/>
              </a:rPr>
              <a:t>Сословный строй</a:t>
            </a:r>
          </a:p>
        </p:txBody>
      </p:sp>
      <p:sp>
        <p:nvSpPr>
          <p:cNvPr id="14" name="Oval 4"/>
          <p:cNvSpPr>
            <a:spLocks noChangeArrowheads="1"/>
          </p:cNvSpPr>
          <p:nvPr/>
        </p:nvSpPr>
        <p:spPr bwMode="auto">
          <a:xfrm>
            <a:off x="179512" y="5661249"/>
            <a:ext cx="463398" cy="410958"/>
          </a:xfrm>
          <a:prstGeom prst="ellipse">
            <a:avLst/>
          </a:prstGeom>
          <a:solidFill>
            <a:srgbClr val="EE320C"/>
          </a:solidFill>
          <a:ln w="9525">
            <a:solidFill>
              <a:schemeClr val="accent2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3600" b="1" dirty="0">
                <a:ln>
                  <a:solidFill>
                    <a:schemeClr val="accent2"/>
                  </a:solidFill>
                </a:ln>
                <a:solidFill>
                  <a:schemeClr val="bg1"/>
                </a:solidFill>
                <a:latin typeface="Georgia" pitchFamily="18" charset="0"/>
              </a:rPr>
              <a:t>?</a:t>
            </a:r>
          </a:p>
        </p:txBody>
      </p:sp>
      <p:pic>
        <p:nvPicPr>
          <p:cNvPr id="4098" name="Picture 2" descr="C:\Users\Пользователь\Pictures\Рисунок7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323528" y="1484784"/>
            <a:ext cx="2859088" cy="3829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1052736"/>
            <a:ext cx="34918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Century Schoolbook" pitchFamily="18" charset="0"/>
              </a:rPr>
              <a:t>	</a:t>
            </a:r>
          </a:p>
          <a:p>
            <a:pPr algn="just">
              <a:defRPr/>
            </a:pP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Century Schoolbook" pitchFamily="18" charset="0"/>
              </a:rPr>
              <a:t>	</a:t>
            </a:r>
            <a:endParaRPr lang="ru-RU" sz="2000" b="1" dirty="0">
              <a:solidFill>
                <a:schemeClr val="tx1">
                  <a:lumMod val="95000"/>
                </a:schemeClr>
              </a:solidFill>
              <a:latin typeface="Century Schoolbook" pitchFamily="18" charset="0"/>
            </a:endParaRPr>
          </a:p>
        </p:txBody>
      </p:sp>
      <p:sp>
        <p:nvSpPr>
          <p:cNvPr id="6" name="Скругленная прямоугольная выноска 5"/>
          <p:cNvSpPr/>
          <p:nvPr/>
        </p:nvSpPr>
        <p:spPr>
          <a:xfrm>
            <a:off x="5940152" y="1124744"/>
            <a:ext cx="2995836" cy="2160240"/>
          </a:xfrm>
          <a:prstGeom prst="wedgeRoundRectCallout">
            <a:avLst>
              <a:gd name="adj1" fmla="val -76267"/>
              <a:gd name="adj2" fmla="val -40132"/>
              <a:gd name="adj3" fmla="val 16667"/>
            </a:avLst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spcBef>
                <a:spcPts val="0"/>
              </a:spcBef>
              <a:defRPr/>
            </a:pPr>
            <a:r>
              <a:rPr lang="ru-RU" sz="2400" b="1" dirty="0">
                <a:solidFill>
                  <a:schemeClr val="tx1">
                    <a:lumMod val="95000"/>
                  </a:schemeClr>
                </a:solidFill>
                <a:latin typeface="Century Schoolbook" pitchFamily="18" charset="0"/>
              </a:rPr>
              <a:t>«Ваше Величество! </a:t>
            </a:r>
          </a:p>
          <a:p>
            <a:pPr algn="just">
              <a:spcBef>
                <a:spcPts val="0"/>
              </a:spcBef>
              <a:defRPr/>
            </a:pPr>
            <a:r>
              <a:rPr lang="ru-RU" sz="2400" b="1" dirty="0">
                <a:solidFill>
                  <a:schemeClr val="tx1">
                    <a:lumMod val="95000"/>
                  </a:schemeClr>
                </a:solidFill>
                <a:latin typeface="Century Schoolbook" pitchFamily="18" charset="0"/>
              </a:rPr>
              <a:t>В казне больше денег нет!»</a:t>
            </a:r>
          </a:p>
        </p:txBody>
      </p:sp>
      <p:pic>
        <p:nvPicPr>
          <p:cNvPr id="5122" name="Picture 2" descr="C:\Users\Пользователь\Pictures\Рисунок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1520" y="548680"/>
            <a:ext cx="4821237" cy="360203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23528" y="4437112"/>
            <a:ext cx="856895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2400" b="1" dirty="0" smtClean="0">
                <a:solidFill>
                  <a:schemeClr val="tx1">
                    <a:lumMod val="95000"/>
                  </a:schemeClr>
                </a:solidFill>
                <a:latin typeface="Century Schoolbook" pitchFamily="18" charset="0"/>
              </a:rPr>
              <a:t>	Общие расходы государства составили 629 млн. ливров. </a:t>
            </a:r>
          </a:p>
          <a:p>
            <a:pPr algn="just">
              <a:defRPr/>
            </a:pPr>
            <a:r>
              <a:rPr lang="ru-RU" sz="2400" b="1" dirty="0" smtClean="0">
                <a:solidFill>
                  <a:schemeClr val="tx1">
                    <a:lumMod val="95000"/>
                  </a:schemeClr>
                </a:solidFill>
                <a:latin typeface="Century Schoolbook" pitchFamily="18" charset="0"/>
              </a:rPr>
              <a:t>	Из года в год рос государственный долг Франции, который к 1788 году достиг  4,5 млрд. ливров. На содержание только Версаля шла 1/10 доходов государства. </a:t>
            </a:r>
            <a:endParaRPr lang="ru-RU" sz="2400" b="1" dirty="0">
              <a:solidFill>
                <a:schemeClr val="tx1">
                  <a:lumMod val="95000"/>
                </a:schemeClr>
              </a:solidFill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2236</TotalTime>
  <Words>896</Words>
  <Application>Microsoft Office PowerPoint</Application>
  <PresentationFormat>Экран (4:3)</PresentationFormat>
  <Paragraphs>185</Paragraphs>
  <Slides>22</Slides>
  <Notes>4</Notes>
  <HiddenSlides>0</HiddenSlides>
  <MMClips>4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Городская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Вера</cp:lastModifiedBy>
  <cp:revision>258</cp:revision>
  <dcterms:created xsi:type="dcterms:W3CDTF">2010-08-25T16:43:26Z</dcterms:created>
  <dcterms:modified xsi:type="dcterms:W3CDTF">2011-12-15T13:47:49Z</dcterms:modified>
</cp:coreProperties>
</file>