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9" r:id="rId2"/>
    <p:sldId id="268" r:id="rId3"/>
    <p:sldId id="266" r:id="rId4"/>
    <p:sldId id="258" r:id="rId5"/>
    <p:sldId id="257" r:id="rId6"/>
    <p:sldId id="260" r:id="rId7"/>
    <p:sldId id="264" r:id="rId8"/>
    <p:sldId id="262" r:id="rId9"/>
    <p:sldId id="263" r:id="rId10"/>
    <p:sldId id="261" r:id="rId11"/>
    <p:sldId id="265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2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9FC9E1-70B3-4715-9B6C-6C35F55CADC7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FBADA-9FEA-454B-8FC6-DD5864BE3B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FBADA-9FEA-454B-8FC6-DD5864BE3B1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FBADA-9FEA-454B-8FC6-DD5864BE3B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FFBADA-9FEA-454B-8FC6-DD5864BE3B1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AABA051-E06D-412F-BB1F-E1CF75154D20}" type="datetimeFigureOut">
              <a:rPr lang="ru-RU" smtClean="0"/>
              <a:pPr/>
              <a:t>13.12.2011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5BF695E-E374-4E2C-827E-CF97D8463C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mi.nsu.ru/text211.htm" TargetMode="External"/><Relationship Id="rId2" Type="http://schemas.openxmlformats.org/officeDocument/2006/relationships/hyperlink" Target="http://www.biohim.ru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429264"/>
            <a:ext cx="8229600" cy="14287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что объединяет эти изображения?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328278"/>
            <a:ext cx="214314" cy="6400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43636" y="328278"/>
            <a:ext cx="2543164" cy="64008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" name="Содержимое 7" descr="P1070187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715008" y="3071810"/>
            <a:ext cx="3216134" cy="2560060"/>
          </a:xfrm>
        </p:spPr>
      </p:pic>
      <p:pic>
        <p:nvPicPr>
          <p:cNvPr id="28674" name="Picture 2" descr="C:\Users\меркурий\Pictures\107_PANA\P107012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071810"/>
            <a:ext cx="3251200" cy="2563416"/>
          </a:xfrm>
          <a:prstGeom prst="rect">
            <a:avLst/>
          </a:prstGeom>
          <a:noFill/>
        </p:spPr>
      </p:pic>
      <p:pic>
        <p:nvPicPr>
          <p:cNvPr id="28676" name="Picture 4" descr="C:\Users\меркурий\Pictures\105_PANA\P105075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285728"/>
            <a:ext cx="3357586" cy="2643206"/>
          </a:xfrm>
          <a:prstGeom prst="rect">
            <a:avLst/>
          </a:prstGeom>
          <a:noFill/>
        </p:spPr>
      </p:pic>
      <p:pic>
        <p:nvPicPr>
          <p:cNvPr id="28678" name="Picture 6" descr="C:\Users\меркурий\Pictures\Фото Корзинов\P120060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285728"/>
            <a:ext cx="3239235" cy="2643206"/>
          </a:xfrm>
          <a:prstGeom prst="rect">
            <a:avLst/>
          </a:prstGeom>
          <a:noFill/>
        </p:spPr>
      </p:pic>
      <p:pic>
        <p:nvPicPr>
          <p:cNvPr id="28677" name="Picture 5" descr="C:\Users\меркурий\Pictures\химия\P1070217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3240" y="928670"/>
            <a:ext cx="2928958" cy="3500462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285721" y="2428868"/>
            <a:ext cx="3571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1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5720" y="5214950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8501090" y="2428868"/>
            <a:ext cx="3571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3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429652" y="5143513"/>
            <a:ext cx="714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</a:t>
            </a:r>
            <a:r>
              <a:rPr lang="ru-RU" sz="2400" b="1" dirty="0" smtClean="0">
                <a:solidFill>
                  <a:srgbClr val="FFC000"/>
                </a:solidFill>
              </a:rPr>
              <a:t>4</a:t>
            </a:r>
            <a:endParaRPr lang="ru-RU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меркурий\Pictures\химия\P10702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85728"/>
            <a:ext cx="3929090" cy="5000660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5357818" y="1214422"/>
            <a:ext cx="378618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000" dirty="0">
                <a:solidFill>
                  <a:srgbClr val="000000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Световых частиц поток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Падает на зеленый листок,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Листок кислород выделяет,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Углекислый газ поглощает.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solidFill>
                <a:srgbClr val="000000"/>
              </a:solidFill>
              <a:latin typeface="Arial CYR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Учащийся школы № 50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г. Калининграда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00702"/>
            <a:ext cx="8229600" cy="135729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Д/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Попробуйте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smtClean="0"/>
              <a:t>объяснить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изображения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328278"/>
            <a:ext cx="214314" cy="6400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43636" y="328278"/>
            <a:ext cx="2543164" cy="64008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" name="Содержимое 7" descr="P1070187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715008" y="3071810"/>
            <a:ext cx="3216134" cy="2560060"/>
          </a:xfrm>
        </p:spPr>
      </p:pic>
      <p:pic>
        <p:nvPicPr>
          <p:cNvPr id="28674" name="Picture 2" descr="C:\Users\меркурий\Pictures\107_PANA\P107012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071810"/>
            <a:ext cx="3251200" cy="2563416"/>
          </a:xfrm>
          <a:prstGeom prst="rect">
            <a:avLst/>
          </a:prstGeom>
          <a:noFill/>
        </p:spPr>
      </p:pic>
      <p:pic>
        <p:nvPicPr>
          <p:cNvPr id="28676" name="Picture 4" descr="C:\Users\меркурий\Pictures\105_PANA\P105075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285728"/>
            <a:ext cx="3357586" cy="2643206"/>
          </a:xfrm>
          <a:prstGeom prst="rect">
            <a:avLst/>
          </a:prstGeom>
          <a:noFill/>
        </p:spPr>
      </p:pic>
      <p:pic>
        <p:nvPicPr>
          <p:cNvPr id="28678" name="Picture 6" descr="C:\Users\меркурий\Pictures\Фото Корзинов\P120060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285728"/>
            <a:ext cx="3239235" cy="2643206"/>
          </a:xfrm>
          <a:prstGeom prst="rect">
            <a:avLst/>
          </a:prstGeom>
          <a:noFill/>
        </p:spPr>
      </p:pic>
      <p:pic>
        <p:nvPicPr>
          <p:cNvPr id="28677" name="Picture 5" descr="C:\Users\меркурий\Pictures\химия\P1070217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43240" y="928670"/>
            <a:ext cx="2928958" cy="3500462"/>
          </a:xfrm>
          <a:prstGeom prst="rect">
            <a:avLst/>
          </a:prstGeom>
          <a:noFill/>
        </p:spPr>
      </p:pic>
      <p:sp>
        <p:nvSpPr>
          <p:cNvPr id="22" name="Прямоугольник 21"/>
          <p:cNvSpPr/>
          <p:nvPr/>
        </p:nvSpPr>
        <p:spPr>
          <a:xfrm>
            <a:off x="285721" y="2428868"/>
            <a:ext cx="3571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1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5720" y="5214950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C000"/>
                </a:solidFill>
              </a:rPr>
              <a:t>2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8501090" y="2428868"/>
            <a:ext cx="3571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3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429652" y="5143513"/>
            <a:ext cx="714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</a:t>
            </a:r>
            <a:r>
              <a:rPr lang="ru-RU" sz="2400" b="1" dirty="0" smtClean="0">
                <a:solidFill>
                  <a:srgbClr val="FFC000"/>
                </a:solidFill>
              </a:rPr>
              <a:t>4</a:t>
            </a:r>
            <a:endParaRPr lang="ru-RU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6050" y="357166"/>
            <a:ext cx="5900750" cy="5946170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Домашнее задание:</a:t>
            </a:r>
            <a:r>
              <a:rPr lang="ru-RU" dirty="0" smtClean="0">
                <a:solidFill>
                  <a:srgbClr val="FFC000"/>
                </a:solidFill>
                <a:effectLst/>
              </a:rPr>
              <a:t/>
            </a:r>
            <a:br>
              <a:rPr lang="ru-RU" dirty="0" smtClean="0">
                <a:solidFill>
                  <a:srgbClr val="FFC000"/>
                </a:solidFill>
                <a:effectLst/>
              </a:rPr>
            </a:br>
            <a:r>
              <a:rPr lang="ru-RU" dirty="0" smtClean="0">
                <a:solidFill>
                  <a:srgbClr val="FFC000"/>
                </a:solidFill>
                <a:effectLst/>
              </a:rPr>
              <a:t/>
            </a:r>
            <a:br>
              <a:rPr lang="ru-RU" dirty="0" smtClean="0">
                <a:solidFill>
                  <a:srgbClr val="FFC000"/>
                </a:solidFill>
                <a:effectLst/>
              </a:rPr>
            </a:b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dirty="0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§§ 23, 24, с. 69 з.2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словарь (3)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7" name="Текст 2"/>
          <p:cNvSpPr>
            <a:spLocks noGrp="1"/>
          </p:cNvSpPr>
          <p:nvPr>
            <p:ph sz="quarter" idx="2"/>
          </p:nvPr>
        </p:nvSpPr>
        <p:spPr>
          <a:xfrm>
            <a:off x="357188" y="1500188"/>
            <a:ext cx="8215340" cy="4929187"/>
          </a:xfrm>
        </p:spPr>
        <p:txBody>
          <a:bodyPr/>
          <a:lstStyle/>
          <a:p>
            <a:pPr marL="576072" indent="-457200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http://www.biohim.ru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76072" indent="-457200">
              <a:buFont typeface="Wingdings 2"/>
              <a:buAutoNum type="arabicPeriod"/>
            </a:pPr>
            <a:r>
              <a:rPr lang="ru-RU" u="sng" dirty="0" smtClean="0">
                <a:hlinkClick r:id="rId3"/>
              </a:rPr>
              <a:t>http://www.hemi.nsu.ru/text211.htm</a:t>
            </a:r>
            <a:endParaRPr lang="ru-RU" u="sng" dirty="0" smtClean="0"/>
          </a:p>
          <a:p>
            <a:pPr marL="576072" indent="-457200">
              <a:buFont typeface="Wingdings 2"/>
              <a:buAutoNum type="arabicPeriod"/>
            </a:pPr>
            <a:r>
              <a:rPr lang="ru-RU" dirty="0" smtClean="0"/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О.П.ТИШКИНА,  Изменения, происходящие с веществами, № 06/2007 журнала "Химия" ИД "Первое сентября»</a:t>
            </a:r>
          </a:p>
          <a:p>
            <a:pPr marL="576072" indent="-457200">
              <a:buFont typeface="Wingdings 2"/>
              <a:buAutoNum type="arabicPeriod"/>
            </a:pPr>
            <a:endParaRPr lang="ru-RU" dirty="0" smtClean="0"/>
          </a:p>
          <a:p>
            <a:pPr marL="576072" indent="-4572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http://t3.gstatic.com/images?q=tbn:ANd9GcT_oSDCRPwadomx6KqW6HGJo4hyLCKzaONjVXTgh9jgc_8qylDivw&amp;t=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286256"/>
            <a:ext cx="2400300" cy="19050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лабораторный эксперимент</a:t>
            </a:r>
            <a:endParaRPr lang="ru-RU" dirty="0">
              <a:solidFill>
                <a:schemeClr val="accent5">
                  <a:lumMod val="50000"/>
                </a:schemeClr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4023360" cy="78581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 кислотой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1000108"/>
            <a:ext cx="4023360" cy="78581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Растворение азотного удобрения в воде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85720" y="2000240"/>
            <a:ext cx="4194840" cy="42862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800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пробирку с порошком магния </a:t>
            </a:r>
            <a:r>
              <a:rPr lang="en-US" dirty="0" smtClean="0"/>
              <a:t>(</a:t>
            </a:r>
            <a:r>
              <a:rPr lang="en-US" b="1" dirty="0" smtClean="0"/>
              <a:t>Mg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прилить </a:t>
            </a:r>
            <a:r>
              <a:rPr lang="ru-RU" sz="2700" i="1" u="wavyDbl" dirty="0" smtClean="0">
                <a:uFill>
                  <a:solidFill>
                    <a:srgbClr val="FF0000"/>
                  </a:solidFill>
                </a:uFill>
              </a:rPr>
              <a:t>осторожно,</a:t>
            </a:r>
            <a:r>
              <a:rPr lang="ru-RU" sz="2700" dirty="0" smtClean="0"/>
              <a:t> </a:t>
            </a:r>
            <a:r>
              <a:rPr lang="ru-RU" sz="2700" i="1" dirty="0" smtClean="0">
                <a:solidFill>
                  <a:srgbClr val="FF0000"/>
                </a:solidFill>
              </a:rPr>
              <a:t>по каплям!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0,5 мл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раствора кислоты </a:t>
            </a:r>
            <a:r>
              <a:rPr lang="en-US" b="1" dirty="0" err="1" smtClean="0">
                <a:latin typeface="Arial Rounded MT Bold" pitchFamily="34" charset="0"/>
              </a:rPr>
              <a:t>HCl</a:t>
            </a:r>
            <a:r>
              <a:rPr lang="ru-RU" dirty="0" smtClean="0"/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наблюдаете?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i="1" u="wavyDbl" dirty="0" smtClean="0">
                <a:uFill>
                  <a:solidFill>
                    <a:srgbClr val="FF0000"/>
                  </a:solidFill>
                </a:uFill>
              </a:rPr>
              <a:t> Аккуратно </a:t>
            </a:r>
            <a:r>
              <a:rPr lang="ru-RU" i="1" u="wavyDbl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!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потрогайте нижнюю часть пробирки. Наблюдения и уравнение реакции записать в таблицу</a:t>
            </a:r>
          </a:p>
          <a:p>
            <a:pPr algn="just">
              <a:buNone/>
            </a:pPr>
            <a:r>
              <a:rPr lang="ru-RU" b="1" dirty="0" smtClean="0"/>
              <a:t>    </a:t>
            </a:r>
            <a:r>
              <a:rPr lang="en-US" b="1" dirty="0" smtClean="0"/>
              <a:t>Mg</a:t>
            </a:r>
            <a:r>
              <a:rPr lang="ru-RU" b="1" dirty="0" smtClean="0"/>
              <a:t> + </a:t>
            </a:r>
            <a:r>
              <a:rPr lang="en-US" b="1" dirty="0" err="1" smtClean="0">
                <a:latin typeface="Arial Rounded MT Bold" pitchFamily="34" charset="0"/>
              </a:rPr>
              <a:t>HCl</a:t>
            </a:r>
            <a:r>
              <a:rPr lang="ru-RU" b="1" dirty="0" smtClean="0">
                <a:latin typeface="Arial Rounded MT Bold" pitchFamily="34" charset="0"/>
              </a:rPr>
              <a:t> </a:t>
            </a:r>
            <a:r>
              <a:rPr lang="ru-RU" b="1" dirty="0" smtClean="0">
                <a:latin typeface="Arial"/>
                <a:cs typeface="Arial"/>
              </a:rPr>
              <a:t>→ </a:t>
            </a:r>
            <a:r>
              <a:rPr lang="en-US" b="1" dirty="0" err="1" smtClean="0"/>
              <a:t>Mg</a:t>
            </a:r>
            <a:r>
              <a:rPr lang="en-US" b="1" dirty="0" err="1" smtClean="0">
                <a:latin typeface="Arial Rounded MT Bold" pitchFamily="34" charset="0"/>
              </a:rPr>
              <a:t>Cl</a:t>
            </a:r>
            <a:r>
              <a:rPr lang="ru-RU" sz="1800" b="1" dirty="0" smtClean="0">
                <a:latin typeface="Arial Rounded MT Bold" pitchFamily="34" charset="0"/>
              </a:rPr>
              <a:t>2 </a:t>
            </a:r>
            <a:r>
              <a:rPr lang="ru-RU" dirty="0" smtClean="0">
                <a:latin typeface="Arial Rounded MT Bold" pitchFamily="34" charset="0"/>
              </a:rPr>
              <a:t>+  </a:t>
            </a:r>
            <a:r>
              <a:rPr lang="en-US" b="1" dirty="0" smtClean="0">
                <a:latin typeface="Arial Rounded MT Bold" pitchFamily="34" charset="0"/>
              </a:rPr>
              <a:t>H</a:t>
            </a:r>
            <a:r>
              <a:rPr lang="ru-RU" sz="1800" b="1" dirty="0" smtClean="0">
                <a:latin typeface="Arial Rounded MT Bold" pitchFamily="34" charset="0"/>
              </a:rPr>
              <a:t>2 </a:t>
            </a:r>
            <a:r>
              <a:rPr lang="ru-RU" sz="3200" b="1" dirty="0" smtClean="0">
                <a:latin typeface="Arial"/>
                <a:cs typeface="Arial"/>
              </a:rPr>
              <a:t>↑</a:t>
            </a:r>
            <a:endParaRPr lang="ru-RU" sz="18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57752" y="2000240"/>
            <a:ext cx="3929090" cy="4286280"/>
          </a:xfrm>
        </p:spPr>
        <p:txBody>
          <a:bodyPr/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1)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стакан с белым кристаллическим веществом прилейте имеющуюся воду , перемешайте стеклянной палочкой  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2)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потрогайте стакан;  наблюдения запишите  в соответствующую графу таблицы.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428604"/>
            <a:ext cx="8153400" cy="56975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</a:rPr>
              <a:t>Тепловой эффект химических </a:t>
            </a:r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</a:rPr>
              <a:t>реакций</a:t>
            </a:r>
            <a:endParaRPr lang="ru-RU" sz="5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1266" name="Picture 2" descr="http://www.stihi.ru/pics/2011/04/09/1005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3571876"/>
            <a:ext cx="3952876" cy="2833687"/>
          </a:xfrm>
          <a:prstGeom prst="rect">
            <a:avLst/>
          </a:prstGeom>
          <a:noFill/>
        </p:spPr>
      </p:pic>
      <p:pic>
        <p:nvPicPr>
          <p:cNvPr id="11268" name="Picture 4" descr="http://www.biohim.ru/image/korr1.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428868"/>
            <a:ext cx="4143404" cy="27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Идут с выделение теплоты</a:t>
            </a:r>
            <a:r>
              <a:rPr lang="en-US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S + O</a:t>
            </a:r>
            <a:r>
              <a:rPr lang="en-US" baseline="-25000" dirty="0" smtClean="0"/>
              <a:t>2</a:t>
            </a:r>
            <a:r>
              <a:rPr lang="en-US" dirty="0" smtClean="0"/>
              <a:t> = SO</a:t>
            </a:r>
            <a:r>
              <a:rPr lang="en-US" baseline="-25000" dirty="0" smtClean="0"/>
              <a:t>2</a:t>
            </a:r>
            <a:r>
              <a:rPr lang="en-US" dirty="0" smtClean="0"/>
              <a:t> + Q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://festival.1september.ru/articles/526561/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0"/>
            <a:ext cx="7572428" cy="392909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538" y="4214818"/>
            <a:ext cx="32861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и</a:t>
            </a:r>
            <a:r>
              <a:rPr lang="ru-RU" sz="2800" b="1" dirty="0" smtClean="0"/>
              <a:t>дут </a:t>
            </a:r>
            <a:r>
              <a:rPr lang="ru-RU" sz="2800" b="1" i="1" dirty="0" smtClean="0">
                <a:solidFill>
                  <a:srgbClr val="FF0000"/>
                </a:solidFill>
              </a:rPr>
              <a:t>с выделением </a:t>
            </a:r>
            <a:r>
              <a:rPr lang="ru-RU" sz="2800" b="1" dirty="0" smtClean="0"/>
              <a:t>энергии</a:t>
            </a:r>
            <a:r>
              <a:rPr lang="en-US" sz="2800" b="1" dirty="0" smtClean="0"/>
              <a:t>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en-US" sz="2800" b="1" dirty="0" smtClean="0"/>
              <a:t>S + O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= SO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</a:t>
            </a:r>
            <a:r>
              <a:rPr lang="en-US" sz="2800" b="1" i="1" dirty="0" smtClean="0">
                <a:solidFill>
                  <a:srgbClr val="FF0000"/>
                </a:solidFill>
              </a:rPr>
              <a:t>+ Q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00694" y="4357694"/>
            <a:ext cx="35004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и</a:t>
            </a:r>
            <a:r>
              <a:rPr lang="ru-RU" sz="2800" b="1" dirty="0" smtClean="0"/>
              <a:t>дут </a:t>
            </a:r>
            <a:r>
              <a:rPr lang="ru-RU" sz="2800" b="1" i="1" dirty="0" smtClean="0">
                <a:solidFill>
                  <a:srgbClr val="FF0000"/>
                </a:solidFill>
              </a:rPr>
              <a:t>с поглощением </a:t>
            </a:r>
            <a:r>
              <a:rPr lang="ru-RU" sz="2800" b="1" dirty="0" smtClean="0"/>
              <a:t>энергии </a:t>
            </a:r>
            <a:br>
              <a:rPr lang="ru-RU" sz="2800" b="1" dirty="0" smtClean="0"/>
            </a:br>
            <a:r>
              <a:rPr lang="en-US" sz="2800" b="1" dirty="0" smtClean="0"/>
              <a:t>N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+ O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 = 2NO </a:t>
            </a:r>
            <a:r>
              <a:rPr lang="en-US" sz="2800" b="1" dirty="0" smtClean="0">
                <a:solidFill>
                  <a:srgbClr val="FF0000"/>
                </a:solidFill>
              </a:rPr>
              <a:t>–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Q</a:t>
            </a:r>
            <a:r>
              <a:rPr lang="ru-RU" sz="2800" b="1" dirty="0" smtClean="0"/>
              <a:t> </a:t>
            </a:r>
            <a:br>
              <a:rPr lang="ru-RU" sz="2800" b="1" dirty="0" smtClean="0"/>
            </a:b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14290"/>
            <a:ext cx="749808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от  греческого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«эндо-»                     «экзо-»</a:t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/>
              </a:rPr>
              <a:t>внутрь                       наружу</a:t>
            </a:r>
            <a:endParaRPr lang="ru-RU" b="1" dirty="0">
              <a:solidFill>
                <a:schemeClr val="accent5">
                  <a:lumMod val="50000"/>
                </a:schemeClr>
              </a:solidFill>
              <a:effectLst/>
            </a:endParaRPr>
          </a:p>
        </p:txBody>
      </p:sp>
      <p:pic>
        <p:nvPicPr>
          <p:cNvPr id="4" name="Содержимое 3" descr="http://him.1september.ru/2007/06/24-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143116"/>
            <a:ext cx="5500725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Autofit/>
          </a:bodyPr>
          <a:lstStyle/>
          <a:p>
            <a:r>
              <a:rPr lang="ru-RU" sz="3690" b="1" dirty="0" smtClean="0">
                <a:effectLst/>
              </a:rPr>
              <a:t>термохимическое уравнение реакции</a:t>
            </a:r>
            <a:endParaRPr lang="ru-RU" sz="3690" b="1" dirty="0">
              <a:effectLst/>
            </a:endParaRPr>
          </a:p>
        </p:txBody>
      </p:sp>
      <p:pic>
        <p:nvPicPr>
          <p:cNvPr id="29699" name="Picture 3" descr="C:\Users\меркурий\Pictures\химия\2236_2[1] - копия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429132"/>
            <a:ext cx="7143800" cy="2009782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214414" y="1285860"/>
            <a:ext cx="7715304" cy="30003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>
                <a:latin typeface="Arial Narrow" pitchFamily="34" charset="0"/>
              </a:rPr>
              <a:t>2 </a:t>
            </a:r>
            <a:r>
              <a:rPr lang="ru-RU" b="1" dirty="0" err="1" smtClean="0">
                <a:latin typeface="Arial Narrow" pitchFamily="34" charset="0"/>
              </a:rPr>
              <a:t>NaOH</a:t>
            </a:r>
            <a:r>
              <a:rPr lang="ru-RU" b="1" dirty="0" smtClean="0">
                <a:latin typeface="Arial Narrow" pitchFamily="34" charset="0"/>
              </a:rPr>
              <a:t> + H</a:t>
            </a:r>
            <a:r>
              <a:rPr lang="ru-RU" b="1" baseline="-25000" dirty="0" smtClean="0">
                <a:latin typeface="Arial Narrow" pitchFamily="34" charset="0"/>
              </a:rPr>
              <a:t>2</a:t>
            </a:r>
            <a:r>
              <a:rPr lang="ru-RU" b="1" dirty="0" smtClean="0">
                <a:latin typeface="Arial Narrow" pitchFamily="34" charset="0"/>
              </a:rPr>
              <a:t>SO</a:t>
            </a:r>
            <a:r>
              <a:rPr lang="ru-RU" b="1" baseline="-25000" dirty="0" smtClean="0">
                <a:latin typeface="Arial Narrow" pitchFamily="34" charset="0"/>
              </a:rPr>
              <a:t>4</a:t>
            </a:r>
            <a:r>
              <a:rPr lang="ru-RU" b="1" dirty="0" smtClean="0">
                <a:latin typeface="Arial Narrow" pitchFamily="34" charset="0"/>
              </a:rPr>
              <a:t> = Na</a:t>
            </a:r>
            <a:r>
              <a:rPr lang="ru-RU" b="1" baseline="-25000" dirty="0" smtClean="0">
                <a:latin typeface="Arial Narrow" pitchFamily="34" charset="0"/>
              </a:rPr>
              <a:t>2</a:t>
            </a:r>
            <a:r>
              <a:rPr lang="ru-RU" b="1" dirty="0" smtClean="0">
                <a:latin typeface="Arial Narrow" pitchFamily="34" charset="0"/>
              </a:rPr>
              <a:t>SO</a:t>
            </a:r>
            <a:r>
              <a:rPr lang="ru-RU" b="1" baseline="-25000" dirty="0" smtClean="0">
                <a:latin typeface="Arial Narrow" pitchFamily="34" charset="0"/>
              </a:rPr>
              <a:t>4</a:t>
            </a:r>
            <a:r>
              <a:rPr lang="ru-RU" b="1" dirty="0" smtClean="0">
                <a:latin typeface="Arial Narrow" pitchFamily="34" charset="0"/>
              </a:rPr>
              <a:t> + 2 H</a:t>
            </a:r>
            <a:r>
              <a:rPr lang="ru-RU" b="1" baseline="-25000" dirty="0" smtClean="0">
                <a:latin typeface="Arial Narrow" pitchFamily="34" charset="0"/>
              </a:rPr>
              <a:t>2</a:t>
            </a:r>
            <a:r>
              <a:rPr lang="ru-RU" b="1" dirty="0" smtClean="0">
                <a:latin typeface="Arial Narrow" pitchFamily="34" charset="0"/>
              </a:rPr>
              <a:t>O + 131 кДж</a:t>
            </a:r>
          </a:p>
          <a:p>
            <a:pPr>
              <a:buNone/>
            </a:pPr>
            <a:endParaRPr lang="ru-RU" b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ru-RU" dirty="0" smtClean="0"/>
              <a:t>         В термохимических уравнениях необходимо указывать </a:t>
            </a:r>
            <a:r>
              <a:rPr lang="ru-RU" u="sng" dirty="0" smtClean="0">
                <a:solidFill>
                  <a:srgbClr val="7030A0"/>
                </a:solidFill>
              </a:rPr>
              <a:t>агрегатные состояния</a:t>
            </a:r>
            <a:r>
              <a:rPr lang="ru-RU" dirty="0" smtClean="0">
                <a:solidFill>
                  <a:srgbClr val="7030A0"/>
                </a:solidFill>
              </a:rPr>
              <a:t> </a:t>
            </a:r>
            <a:r>
              <a:rPr lang="ru-RU" dirty="0" smtClean="0"/>
              <a:t>веществ с помощью буквенных индексов, т.к.</a:t>
            </a:r>
            <a:endParaRPr lang="ru-RU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000100" y="857232"/>
            <a:ext cx="7929618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                 1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840</a:t>
            </a: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г.  - закон Гесса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latin typeface="Book Antiqu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latin typeface="Book Antiqu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latin typeface="Book Antiqu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российский академик</a:t>
            </a:r>
            <a:r>
              <a:rPr kumimoji="0" lang="ru-RU" sz="32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Герман</a:t>
            </a:r>
            <a:r>
              <a:rPr kumimoji="0" lang="ru-RU" sz="38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3800" b="1" dirty="0" smtClean="0"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ванович</a:t>
            </a:r>
            <a:r>
              <a:rPr kumimoji="0" lang="ru-RU" sz="3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Гесс – </a:t>
            </a: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основоположник</a:t>
            </a:r>
            <a:r>
              <a:rPr kumimoji="0" lang="ru-RU" sz="3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термохимии</a:t>
            </a:r>
            <a:endParaRPr kumimoji="0" lang="ru-RU" sz="3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142976" y="4714884"/>
            <a:ext cx="7790712" cy="1533516"/>
          </a:xfrm>
        </p:spPr>
        <p:txBody>
          <a:bodyPr/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b="1" dirty="0" smtClean="0">
                <a:solidFill>
                  <a:srgbClr val="002060"/>
                </a:solidFill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34819" name="Picture 3" descr="http://chemistry.narod.ru/persones/photos/He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290"/>
            <a:ext cx="2286016" cy="242889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357290" y="5143513"/>
            <a:ext cx="664373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>
                <a:solidFill>
                  <a:srgbClr val="002060"/>
                </a:solidFill>
                <a:latin typeface="Book Antiqua" pitchFamily="18" charset="0"/>
              </a:rPr>
              <a:t>Термохи́мия</a:t>
            </a:r>
            <a:r>
              <a:rPr lang="ru-RU" dirty="0"/>
              <a:t> </a:t>
            </a:r>
            <a:r>
              <a:rPr lang="ru-RU" sz="2800" dirty="0"/>
              <a:t>— раздел </a:t>
            </a:r>
            <a:r>
              <a:rPr lang="ru-RU" sz="2800" dirty="0" smtClean="0"/>
              <a:t>химии, в </a:t>
            </a:r>
            <a:r>
              <a:rPr lang="ru-RU" sz="2800" dirty="0"/>
              <a:t>задачу </a:t>
            </a:r>
            <a:r>
              <a:rPr lang="ru-RU" sz="2800" dirty="0" smtClean="0"/>
              <a:t>которого  входит </a:t>
            </a:r>
            <a:r>
              <a:rPr lang="ru-RU" sz="2800" dirty="0"/>
              <a:t>определение и изучение </a:t>
            </a:r>
            <a:r>
              <a:rPr lang="ru-RU" sz="2800" u="sng" dirty="0"/>
              <a:t>тепловых </a:t>
            </a:r>
            <a:r>
              <a:rPr lang="ru-RU" sz="2800" u="sng" dirty="0" smtClean="0"/>
              <a:t> эффектов  реакции</a:t>
            </a:r>
            <a:endParaRPr lang="ru-RU" sz="28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/>
              </a:rPr>
              <a:t>Применение знаний о тепловом эффекте химических реакций</a:t>
            </a:r>
            <a:endParaRPr lang="ru-RU" b="1" dirty="0">
              <a:effectLst/>
            </a:endParaRPr>
          </a:p>
        </p:txBody>
      </p:sp>
      <p:pic>
        <p:nvPicPr>
          <p:cNvPr id="4" name="Содержимое 3" descr="http://www.hemi.nsu.ru/ris103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071678"/>
            <a:ext cx="269081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286248" y="2143116"/>
            <a:ext cx="442915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Самая мощная в мире российская ракета "Энергия" перед стартом на космодроме Байконур. Двигатели одной из её ступеней работают на сжиженных газах - водороде и кислороде: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00496" y="5143512"/>
            <a:ext cx="5143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 Narrow" pitchFamily="34" charset="0"/>
              </a:rPr>
              <a:t>2 </a:t>
            </a:r>
            <a:r>
              <a:rPr lang="ru-RU" sz="2800" b="1" dirty="0">
                <a:latin typeface="Arial Narrow" pitchFamily="34" charset="0"/>
              </a:rPr>
              <a:t>H</a:t>
            </a:r>
            <a:r>
              <a:rPr lang="ru-RU" sz="2800" b="1" baseline="-25000" dirty="0">
                <a:latin typeface="Arial Narrow" pitchFamily="34" charset="0"/>
              </a:rPr>
              <a:t>2</a:t>
            </a:r>
            <a:r>
              <a:rPr lang="ru-RU" sz="2800" b="1" dirty="0">
                <a:latin typeface="Arial Narrow" pitchFamily="34" charset="0"/>
              </a:rPr>
              <a:t>(г) + O</a:t>
            </a:r>
            <a:r>
              <a:rPr lang="ru-RU" sz="2800" b="1" baseline="-25000" dirty="0">
                <a:latin typeface="Arial Narrow" pitchFamily="34" charset="0"/>
              </a:rPr>
              <a:t>2</a:t>
            </a:r>
            <a:r>
              <a:rPr lang="ru-RU" sz="2800" b="1" dirty="0">
                <a:latin typeface="Arial Narrow" pitchFamily="34" charset="0"/>
              </a:rPr>
              <a:t>(г) = 2 H</a:t>
            </a:r>
            <a:r>
              <a:rPr lang="ru-RU" sz="2800" b="1" baseline="-25000" dirty="0">
                <a:latin typeface="Arial Narrow" pitchFamily="34" charset="0"/>
              </a:rPr>
              <a:t>2</a:t>
            </a:r>
            <a:r>
              <a:rPr lang="ru-RU" sz="2800" b="1" dirty="0">
                <a:latin typeface="Arial Narrow" pitchFamily="34" charset="0"/>
              </a:rPr>
              <a:t>О(ж) + 572 кДж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71612"/>
            <a:ext cx="7498080" cy="4676788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Arial Narrow" pitchFamily="34" charset="0"/>
              </a:rPr>
              <a:t>                               </a:t>
            </a:r>
            <a:r>
              <a:rPr lang="ru-RU" dirty="0" smtClean="0">
                <a:latin typeface="Book Antiqua" pitchFamily="18" charset="0"/>
              </a:rPr>
              <a:t>горение газа </a:t>
            </a:r>
            <a:r>
              <a:rPr lang="ru-RU" b="1" dirty="0" smtClean="0">
                <a:latin typeface="Arial Narrow" pitchFamily="34" charset="0"/>
              </a:rPr>
              <a:t>метана</a:t>
            </a:r>
            <a:r>
              <a:rPr lang="ru-RU" dirty="0" smtClean="0">
                <a:latin typeface="Book Antiqua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Book Antiqua" pitchFamily="18" charset="0"/>
              </a:rPr>
              <a:t>                            в бытовых плитах:</a:t>
            </a:r>
          </a:p>
          <a:p>
            <a:pPr>
              <a:buNone/>
            </a:pPr>
            <a:r>
              <a:rPr lang="ru-RU" b="1" dirty="0" smtClean="0">
                <a:latin typeface="Arial Narrow" pitchFamily="34" charset="0"/>
              </a:rPr>
              <a:t>СH</a:t>
            </a:r>
            <a:r>
              <a:rPr lang="ru-RU" b="1" baseline="-25000" dirty="0" smtClean="0">
                <a:latin typeface="Arial Narrow" pitchFamily="34" charset="0"/>
              </a:rPr>
              <a:t>4</a:t>
            </a:r>
            <a:r>
              <a:rPr lang="ru-RU" b="1" dirty="0" smtClean="0">
                <a:latin typeface="Arial Narrow" pitchFamily="34" charset="0"/>
              </a:rPr>
              <a:t>(г) + 2 O</a:t>
            </a:r>
            <a:r>
              <a:rPr lang="ru-RU" b="1" baseline="-25000" dirty="0" smtClean="0">
                <a:latin typeface="Arial Narrow" pitchFamily="34" charset="0"/>
              </a:rPr>
              <a:t>2</a:t>
            </a:r>
            <a:r>
              <a:rPr lang="ru-RU" b="1" dirty="0" smtClean="0">
                <a:latin typeface="Arial Narrow" pitchFamily="34" charset="0"/>
              </a:rPr>
              <a:t>(г) = СO</a:t>
            </a:r>
            <a:r>
              <a:rPr lang="ru-RU" b="1" baseline="-25000" dirty="0" smtClean="0">
                <a:latin typeface="Arial Narrow" pitchFamily="34" charset="0"/>
              </a:rPr>
              <a:t>2</a:t>
            </a:r>
            <a:r>
              <a:rPr lang="ru-RU" b="1" dirty="0" smtClean="0">
                <a:latin typeface="Arial Narrow" pitchFamily="34" charset="0"/>
              </a:rPr>
              <a:t>(г) + 2 H</a:t>
            </a:r>
            <a:r>
              <a:rPr lang="ru-RU" b="1" baseline="-25000" dirty="0" smtClean="0">
                <a:latin typeface="Arial Narrow" pitchFamily="34" charset="0"/>
              </a:rPr>
              <a:t>2</a:t>
            </a:r>
            <a:r>
              <a:rPr lang="ru-RU" b="1" dirty="0" smtClean="0">
                <a:latin typeface="Arial Narrow" pitchFamily="34" charset="0"/>
              </a:rPr>
              <a:t>О(ж) + 890 кДж</a:t>
            </a:r>
          </a:p>
          <a:p>
            <a:pPr>
              <a:buNone/>
            </a:pPr>
            <a:endParaRPr lang="ru-RU" b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ru-RU" b="1" dirty="0" smtClean="0">
                <a:latin typeface="Arial Narrow" pitchFamily="34" charset="0"/>
              </a:rPr>
              <a:t>                          </a:t>
            </a:r>
          </a:p>
          <a:p>
            <a:pPr>
              <a:buNone/>
            </a:pPr>
            <a:r>
              <a:rPr lang="ru-RU" b="1" dirty="0" smtClean="0">
                <a:latin typeface="Arial Narrow" pitchFamily="34" charset="0"/>
              </a:rPr>
              <a:t>                             </a:t>
            </a:r>
            <a:r>
              <a:rPr lang="ru-RU" dirty="0" smtClean="0">
                <a:latin typeface="Book Antiqua" pitchFamily="18" charset="0"/>
              </a:rPr>
              <a:t>горение дров в костре:</a:t>
            </a:r>
          </a:p>
          <a:p>
            <a:pPr>
              <a:buNone/>
            </a:pPr>
            <a:r>
              <a:rPr lang="ru-RU" dirty="0" smtClean="0">
                <a:latin typeface="Book Antiqua" pitchFamily="18" charset="0"/>
              </a:rPr>
              <a:t> </a:t>
            </a:r>
            <a:endParaRPr lang="ru-RU" dirty="0">
              <a:latin typeface="Book Antiqua" pitchFamily="18" charset="0"/>
            </a:endParaRPr>
          </a:p>
        </p:txBody>
      </p:sp>
      <p:pic>
        <p:nvPicPr>
          <p:cNvPr id="33794" name="Picture 2" descr="Горение газа из газогенератора в стандартной горел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4290"/>
            <a:ext cx="2643206" cy="2428892"/>
          </a:xfrm>
          <a:prstGeom prst="rect">
            <a:avLst/>
          </a:prstGeom>
          <a:noFill/>
        </p:spPr>
      </p:pic>
      <p:pic>
        <p:nvPicPr>
          <p:cNvPr id="33796" name="Picture 4" descr="http://t2.gstatic.com/images?q=tbn:ANd9GcRf-0rvrXRVrDcbdcixqq0yMCiZ3sJTvYOu579iGP93WmO5vRYxRBrHh_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3929066"/>
            <a:ext cx="2571768" cy="2432754"/>
          </a:xfrm>
          <a:prstGeom prst="rect">
            <a:avLst/>
          </a:prstGeom>
          <a:noFill/>
        </p:spPr>
      </p:pic>
      <p:pic>
        <p:nvPicPr>
          <p:cNvPr id="33798" name="Picture 6" descr="http://t1.gstatic.com/images?q=tbn:ANd9GcSMR-m5lwzGBTrdTfY_EMoBwpQ1mNzgu0agcHHOf5iFi7DRyrULZUDgAg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3857628"/>
            <a:ext cx="2643206" cy="250033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929058" y="5000636"/>
            <a:ext cx="5715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 Narrow" pitchFamily="34" charset="0"/>
              </a:rPr>
              <a:t>С(</a:t>
            </a:r>
            <a:r>
              <a:rPr lang="ru-RU" sz="3200" b="1" dirty="0" err="1">
                <a:latin typeface="Arial Narrow" pitchFamily="34" charset="0"/>
              </a:rPr>
              <a:t>тв</a:t>
            </a:r>
            <a:r>
              <a:rPr lang="ru-RU" sz="3200" b="1" dirty="0">
                <a:latin typeface="Arial Narrow" pitchFamily="34" charset="0"/>
              </a:rPr>
              <a:t>) + O</a:t>
            </a:r>
            <a:r>
              <a:rPr lang="ru-RU" sz="3200" b="1" baseline="-25000" dirty="0">
                <a:latin typeface="Arial Narrow" pitchFamily="34" charset="0"/>
              </a:rPr>
              <a:t>2</a:t>
            </a:r>
            <a:r>
              <a:rPr lang="ru-RU" sz="3200" b="1" dirty="0">
                <a:latin typeface="Arial Narrow" pitchFamily="34" charset="0"/>
              </a:rPr>
              <a:t>(г) = СO</a:t>
            </a:r>
            <a:r>
              <a:rPr lang="ru-RU" sz="3200" b="1" baseline="-25000" dirty="0">
                <a:latin typeface="Arial Narrow" pitchFamily="34" charset="0"/>
              </a:rPr>
              <a:t>2</a:t>
            </a:r>
            <a:r>
              <a:rPr lang="ru-RU" sz="3200" b="1" dirty="0">
                <a:latin typeface="Arial Narrow" pitchFamily="34" charset="0"/>
              </a:rPr>
              <a:t>(г) + 394 кДж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1126</TotalTime>
  <Words>284</Words>
  <Application>Microsoft Office PowerPoint</Application>
  <PresentationFormat>Экран (4:3)</PresentationFormat>
  <Paragraphs>61</Paragraphs>
  <Slides>13</Slides>
  <Notes>3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что объединяет эти изображения?</vt:lpstr>
      <vt:lpstr>лабораторный эксперимент</vt:lpstr>
      <vt:lpstr>Слайд 3</vt:lpstr>
      <vt:lpstr>Слайд 4</vt:lpstr>
      <vt:lpstr>от  греческого «эндо-»                     «экзо-» внутрь                       наружу</vt:lpstr>
      <vt:lpstr>термохимическое уравнение реакции</vt:lpstr>
      <vt:lpstr> </vt:lpstr>
      <vt:lpstr>Применение знаний о тепловом эффекте химических реакций</vt:lpstr>
      <vt:lpstr>Слайд 9</vt:lpstr>
      <vt:lpstr>Слайд 10</vt:lpstr>
      <vt:lpstr>Д/з: 1) Попробуйте объяснить изображения.</vt:lpstr>
      <vt:lpstr>Домашнее задание:  2) §§ 23, 24, с. 69 з.2 3) словарь (3)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Тарасюк</dc:creator>
  <cp:lastModifiedBy>Тарасюк</cp:lastModifiedBy>
  <cp:revision>72</cp:revision>
  <dcterms:created xsi:type="dcterms:W3CDTF">2011-11-25T09:37:41Z</dcterms:created>
  <dcterms:modified xsi:type="dcterms:W3CDTF">2011-12-13T07:33:30Z</dcterms:modified>
</cp:coreProperties>
</file>