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8"/>
  </p:handoutMasterIdLst>
  <p:sldIdLst>
    <p:sldId id="256" r:id="rId2"/>
    <p:sldId id="257" r:id="rId3"/>
    <p:sldId id="258" r:id="rId4"/>
    <p:sldId id="269" r:id="rId5"/>
    <p:sldId id="271" r:id="rId6"/>
    <p:sldId id="268" r:id="rId7"/>
    <p:sldId id="259" r:id="rId8"/>
    <p:sldId id="263" r:id="rId9"/>
    <p:sldId id="274" r:id="rId10"/>
    <p:sldId id="267" r:id="rId11"/>
    <p:sldId id="270" r:id="rId12"/>
    <p:sldId id="262" r:id="rId13"/>
    <p:sldId id="275" r:id="rId14"/>
    <p:sldId id="272" r:id="rId15"/>
    <p:sldId id="276" r:id="rId16"/>
    <p:sldId id="273" r:id="rId17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DE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5DCFE-7781-4088-B507-05BA8A78526F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78908-FDD9-412A-A3CE-6EB35948F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273931F-44BF-498F-9AC2-59585F43ED8E}" type="datetimeFigureOut">
              <a:rPr lang="ru-RU" smtClean="0"/>
              <a:pPr/>
              <a:t>14.10.2009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BCBA79-8729-4E6D-B7D6-AD9DAD972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heel spokes="1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11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gif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429684" cy="183355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Кто управляет числами, </a:t>
            </a:r>
            <a:b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тот управляет миром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5" name="Picture 3" descr="H:\картинки\462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3071810"/>
            <a:ext cx="4064000" cy="2794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Физкультминутка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7" name="Picture 1" descr="H:\картинки\Clipart-Cartoon-Design-10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2571744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67 -0.05333  C 0.081 -0.06533  0.102 -0.072  0.124 -0.072  C 0.149 -0.072  0.169 -0.06533  0.183 -0.05333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3.7037E-6 L 0.17396 -0.05324 C 0.15799 -0.06527 0.13421 -0.07199 0.10938 -0.07199 C 0.08108 -0.07199 0.05851 -0.06527 0.04254 -0.05324 L -0.03333 -3.7037E-6 " pathEditMode="relative" rAng="0" ptsTypes="FffFF">
                                      <p:cBhvr>
                                        <p:cTn id="9" dur="2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2.22222E-6 L -0.03056 -0.2682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56 -0.26828 L -0.03333 -0.0104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Работа с учебником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2000240"/>
            <a:ext cx="8503920" cy="40988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/>
              <a:t>№169 (а,</a:t>
            </a:r>
            <a:r>
              <a:rPr lang="en-US" sz="3600" b="1" dirty="0" smtClean="0"/>
              <a:t> </a:t>
            </a:r>
            <a:r>
              <a:rPr lang="ru-RU" sz="3600" b="1" dirty="0" smtClean="0"/>
              <a:t>б)</a:t>
            </a:r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r>
              <a:rPr lang="ru-RU" sz="3600" b="1" dirty="0" smtClean="0"/>
              <a:t>№ </a:t>
            </a:r>
            <a:r>
              <a:rPr lang="en-US" sz="3600" b="1" dirty="0" smtClean="0"/>
              <a:t>171</a:t>
            </a:r>
            <a:endParaRPr lang="ru-RU" sz="3600" b="1" dirty="0"/>
          </a:p>
        </p:txBody>
      </p:sp>
      <p:pic>
        <p:nvPicPr>
          <p:cNvPr id="6146" name="Picture 2" descr="H:\картинки\20_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786058"/>
            <a:ext cx="3216264" cy="3486015"/>
          </a:xfrm>
          <a:prstGeom prst="rect">
            <a:avLst/>
          </a:prstGeom>
          <a:noFill/>
        </p:spPr>
      </p:pic>
      <p:grpSp>
        <p:nvGrpSpPr>
          <p:cNvPr id="10" name="Группа 9"/>
          <p:cNvGrpSpPr/>
          <p:nvPr/>
        </p:nvGrpSpPr>
        <p:grpSpPr>
          <a:xfrm>
            <a:off x="142844" y="3143248"/>
            <a:ext cx="3524249" cy="3524248"/>
            <a:chOff x="142844" y="3143248"/>
            <a:chExt cx="3524249" cy="3524248"/>
          </a:xfrm>
        </p:grpSpPr>
        <p:sp>
          <p:nvSpPr>
            <p:cNvPr id="9" name="Полилиния 8"/>
            <p:cNvSpPr/>
            <p:nvPr/>
          </p:nvSpPr>
          <p:spPr>
            <a:xfrm>
              <a:off x="628650" y="3400425"/>
              <a:ext cx="1343025" cy="1314450"/>
            </a:xfrm>
            <a:custGeom>
              <a:avLst/>
              <a:gdLst>
                <a:gd name="connsiteX0" fmla="*/ 352425 w 1343025"/>
                <a:gd name="connsiteY0" fmla="*/ 1266825 h 1314450"/>
                <a:gd name="connsiteX1" fmla="*/ 0 w 1343025"/>
                <a:gd name="connsiteY1" fmla="*/ 438150 h 1314450"/>
                <a:gd name="connsiteX2" fmla="*/ 142875 w 1343025"/>
                <a:gd name="connsiteY2" fmla="*/ 228600 h 1314450"/>
                <a:gd name="connsiteX3" fmla="*/ 333375 w 1343025"/>
                <a:gd name="connsiteY3" fmla="*/ 85725 h 1314450"/>
                <a:gd name="connsiteX4" fmla="*/ 504825 w 1343025"/>
                <a:gd name="connsiteY4" fmla="*/ 0 h 1314450"/>
                <a:gd name="connsiteX5" fmla="*/ 819150 w 1343025"/>
                <a:gd name="connsiteY5" fmla="*/ 85725 h 1314450"/>
                <a:gd name="connsiteX6" fmla="*/ 1219200 w 1343025"/>
                <a:gd name="connsiteY6" fmla="*/ 114300 h 1314450"/>
                <a:gd name="connsiteX7" fmla="*/ 1304925 w 1343025"/>
                <a:gd name="connsiteY7" fmla="*/ 114300 h 1314450"/>
                <a:gd name="connsiteX8" fmla="*/ 1343025 w 1343025"/>
                <a:gd name="connsiteY8" fmla="*/ 180975 h 1314450"/>
                <a:gd name="connsiteX9" fmla="*/ 1304925 w 1343025"/>
                <a:gd name="connsiteY9" fmla="*/ 447675 h 1314450"/>
                <a:gd name="connsiteX10" fmla="*/ 1200150 w 1343025"/>
                <a:gd name="connsiteY10" fmla="*/ 647700 h 1314450"/>
                <a:gd name="connsiteX11" fmla="*/ 1047750 w 1343025"/>
                <a:gd name="connsiteY11" fmla="*/ 866775 h 1314450"/>
                <a:gd name="connsiteX12" fmla="*/ 866775 w 1343025"/>
                <a:gd name="connsiteY12" fmla="*/ 1009650 h 1314450"/>
                <a:gd name="connsiteX13" fmla="*/ 742950 w 1343025"/>
                <a:gd name="connsiteY13" fmla="*/ 1095375 h 1314450"/>
                <a:gd name="connsiteX14" fmla="*/ 600075 w 1343025"/>
                <a:gd name="connsiteY14" fmla="*/ 1209675 h 1314450"/>
                <a:gd name="connsiteX15" fmla="*/ 400050 w 1343025"/>
                <a:gd name="connsiteY15" fmla="*/ 1314450 h 1314450"/>
                <a:gd name="connsiteX16" fmla="*/ 352425 w 1343025"/>
                <a:gd name="connsiteY16" fmla="*/ 1266825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43025" h="1314450">
                  <a:moveTo>
                    <a:pt x="352425" y="1266825"/>
                  </a:moveTo>
                  <a:lnTo>
                    <a:pt x="0" y="438150"/>
                  </a:lnTo>
                  <a:lnTo>
                    <a:pt x="142875" y="228600"/>
                  </a:lnTo>
                  <a:lnTo>
                    <a:pt x="333375" y="85725"/>
                  </a:lnTo>
                  <a:lnTo>
                    <a:pt x="504825" y="0"/>
                  </a:lnTo>
                  <a:lnTo>
                    <a:pt x="819150" y="85725"/>
                  </a:lnTo>
                  <a:lnTo>
                    <a:pt x="1219200" y="114300"/>
                  </a:lnTo>
                  <a:lnTo>
                    <a:pt x="1304925" y="114300"/>
                  </a:lnTo>
                  <a:lnTo>
                    <a:pt x="1343025" y="180975"/>
                  </a:lnTo>
                  <a:lnTo>
                    <a:pt x="1304925" y="447675"/>
                  </a:lnTo>
                  <a:lnTo>
                    <a:pt x="1200150" y="647700"/>
                  </a:lnTo>
                  <a:lnTo>
                    <a:pt x="1047750" y="866775"/>
                  </a:lnTo>
                  <a:lnTo>
                    <a:pt x="866775" y="1009650"/>
                  </a:lnTo>
                  <a:lnTo>
                    <a:pt x="742950" y="1095375"/>
                  </a:lnTo>
                  <a:lnTo>
                    <a:pt x="600075" y="1209675"/>
                  </a:lnTo>
                  <a:lnTo>
                    <a:pt x="400050" y="1314450"/>
                  </a:lnTo>
                  <a:lnTo>
                    <a:pt x="352425" y="1266825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3554" name="Picture 2" descr="H:\картинки\Clipart-Cartoon-Design-01.gif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3143248"/>
              <a:ext cx="3524249" cy="352424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Прямая соединительная линия 31"/>
          <p:cNvCxnSpPr/>
          <p:nvPr/>
        </p:nvCxnSpPr>
        <p:spPr>
          <a:xfrm rot="10800000">
            <a:off x="1285852" y="2643182"/>
            <a:ext cx="3357586" cy="114300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Расшифруй послание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571472" y="1395399"/>
            <a:ext cx="8429684" cy="4781282"/>
            <a:chOff x="571472" y="1395399"/>
            <a:chExt cx="8429684" cy="4781282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16200000" flipH="1">
              <a:off x="2464579" y="3821909"/>
              <a:ext cx="4429156" cy="71438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10800000" flipV="1">
              <a:off x="2714612" y="1928802"/>
              <a:ext cx="4214842" cy="357190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1357290" y="3786190"/>
              <a:ext cx="6429420" cy="71438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2143108" y="1785926"/>
              <a:ext cx="4786346" cy="3786214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5" name="Овал 4"/>
            <p:cNvSpPr/>
            <p:nvPr/>
          </p:nvSpPr>
          <p:spPr>
            <a:xfrm>
              <a:off x="2850744" y="2285992"/>
              <a:ext cx="864000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СП</a:t>
              </a:r>
            </a:p>
          </p:txBody>
        </p:sp>
        <p:sp>
          <p:nvSpPr>
            <p:cNvPr id="7" name="Овал 6"/>
            <p:cNvSpPr/>
            <p:nvPr/>
          </p:nvSpPr>
          <p:spPr>
            <a:xfrm>
              <a:off x="2857488" y="4500570"/>
              <a:ext cx="1000132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ПЕ</a:t>
              </a:r>
            </a:p>
          </p:txBody>
        </p:sp>
        <p:sp>
          <p:nvSpPr>
            <p:cNvPr id="8" name="Овал 7"/>
            <p:cNvSpPr/>
            <p:nvPr/>
          </p:nvSpPr>
          <p:spPr>
            <a:xfrm>
              <a:off x="5565388" y="4494388"/>
              <a:ext cx="1006876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ЦЫ</a:t>
              </a:r>
            </a:p>
          </p:txBody>
        </p:sp>
        <p:sp>
          <p:nvSpPr>
            <p:cNvPr id="9" name="Овал 8"/>
            <p:cNvSpPr/>
            <p:nvPr/>
          </p:nvSpPr>
          <p:spPr>
            <a:xfrm>
              <a:off x="4214810" y="4786322"/>
              <a:ext cx="928694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ОД</a:t>
              </a:r>
            </a:p>
          </p:txBody>
        </p:sp>
        <p:sp>
          <p:nvSpPr>
            <p:cNvPr id="10" name="Овал 9"/>
            <p:cNvSpPr/>
            <p:nvPr/>
          </p:nvSpPr>
          <p:spPr>
            <a:xfrm>
              <a:off x="2214546" y="3429000"/>
              <a:ext cx="1214446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ИБО</a:t>
              </a: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905509" y="3419475"/>
              <a:ext cx="1214446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МОЛ</a:t>
              </a:r>
            </a:p>
          </p:txBody>
        </p:sp>
        <p:sp>
          <p:nvSpPr>
            <p:cNvPr id="13" name="Овал 12"/>
            <p:cNvSpPr>
              <a:spLocks noChangeAspect="1"/>
            </p:cNvSpPr>
            <p:nvPr/>
          </p:nvSpPr>
          <p:spPr>
            <a:xfrm>
              <a:off x="5636826" y="2279810"/>
              <a:ext cx="864000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АС</a:t>
              </a:r>
              <a:endParaRPr lang="ru-RU" sz="2000" b="1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4071934" y="2071678"/>
              <a:ext cx="1143008" cy="792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b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ХОВ</a:t>
              </a:r>
            </a:p>
          </p:txBody>
        </p:sp>
        <p:pic>
          <p:nvPicPr>
            <p:cNvPr id="4" name="Picture 10" descr="C:\Documents and Settings\мама1\Рабочий стол\для герба\1189378017_bs17021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7620" y="3000372"/>
              <a:ext cx="1643074" cy="1643074"/>
            </a:xfrm>
            <a:prstGeom prst="rect">
              <a:avLst/>
            </a:prstGeom>
            <a:noFill/>
          </p:spPr>
        </p:pic>
        <p:sp>
          <p:nvSpPr>
            <p:cNvPr id="16" name="TextBox 15"/>
            <p:cNvSpPr txBox="1"/>
            <p:nvPr/>
          </p:nvSpPr>
          <p:spPr>
            <a:xfrm>
              <a:off x="1714480" y="1714488"/>
              <a:ext cx="1785950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6 800 748</a:t>
              </a:r>
              <a:endParaRPr lang="ru-RU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286644" y="3557588"/>
              <a:ext cx="1714512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4 416314</a:t>
              </a:r>
              <a:endParaRPr lang="ru-RU" sz="2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857884" y="1681451"/>
              <a:ext cx="1785950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3 689 808</a:t>
              </a:r>
              <a:endParaRPr lang="ru-RU" sz="2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1472" y="3609976"/>
              <a:ext cx="1500198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74 330</a:t>
              </a:r>
              <a:endParaRPr lang="ru-RU" sz="2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797333" y="5715016"/>
              <a:ext cx="1785950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2 786 907</a:t>
              </a:r>
              <a:endParaRPr lang="ru-RU" sz="24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00760" y="5448615"/>
              <a:ext cx="1500198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83 220</a:t>
              </a:r>
              <a:endParaRPr lang="ru-RU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000232" y="5467665"/>
              <a:ext cx="1500198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6 232</a:t>
              </a:r>
              <a:endParaRPr lang="ru-RU" sz="24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95720" y="1395399"/>
              <a:ext cx="1500198" cy="461665"/>
            </a:xfrm>
            <a:prstGeom prst="rect">
              <a:avLst/>
            </a:prstGeom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dirty="0" smtClean="0"/>
                <a:t>2 550</a:t>
              </a:r>
              <a:endParaRPr lang="ru-RU" sz="2400" dirty="0"/>
            </a:p>
          </p:txBody>
        </p:sp>
      </p:grpSp>
      <p:sp>
        <p:nvSpPr>
          <p:cNvPr id="25" name="Овал 24"/>
          <p:cNvSpPr/>
          <p:nvPr/>
        </p:nvSpPr>
        <p:spPr>
          <a:xfrm>
            <a:off x="1571604" y="2500306"/>
            <a:ext cx="928694" cy="792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b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УС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4282" y="2214554"/>
            <a:ext cx="1214446" cy="461665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9 858</a:t>
            </a:r>
            <a:endParaRPr lang="ru-RU" sz="24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Послание БЛУКЧАН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МОЛОДЦЫ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СПАСИБО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УСПЕХОВ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H:\картинки\Clipart-Cartoon-Design-02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426786">
            <a:off x="2210056" y="3958889"/>
            <a:ext cx="2546412" cy="2546412"/>
          </a:xfrm>
          <a:prstGeom prst="rect">
            <a:avLst/>
          </a:prstGeom>
          <a:noFill/>
        </p:spPr>
      </p:pic>
      <p:pic>
        <p:nvPicPr>
          <p:cNvPr id="5" name="Picture 1" descr="H:\картинки\Clipart-Cartoon-Design-10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3000372"/>
            <a:ext cx="3214710" cy="3214710"/>
          </a:xfrm>
          <a:prstGeom prst="rect">
            <a:avLst/>
          </a:prstGeom>
          <a:noFill/>
        </p:spPr>
      </p:pic>
      <p:pic>
        <p:nvPicPr>
          <p:cNvPr id="6" name="Picture 2" descr="H:\картинки\Clipart-Cartoon-Design-01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928934"/>
            <a:ext cx="2524117" cy="2524116"/>
          </a:xfrm>
          <a:prstGeom prst="rect">
            <a:avLst/>
          </a:prstGeom>
          <a:noFill/>
        </p:spPr>
      </p:pic>
      <p:pic>
        <p:nvPicPr>
          <p:cNvPr id="7" name="Picture 8" descr="H:\картинки\Clipart-Cartoon-Design-04.g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374"/>
          <a:stretch>
            <a:fillRect/>
          </a:stretch>
        </p:blipFill>
        <p:spPr bwMode="auto">
          <a:xfrm>
            <a:off x="6429388" y="4155880"/>
            <a:ext cx="2526929" cy="241639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714488"/>
            <a:ext cx="8234200" cy="464347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№170 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b="1" dirty="0" smtClean="0"/>
              <a:t>На </a:t>
            </a:r>
            <a:r>
              <a:rPr lang="ru-RU" sz="2800" b="1" dirty="0" smtClean="0"/>
              <a:t>дополнительную оценку</a:t>
            </a:r>
            <a:r>
              <a:rPr lang="ru-RU" sz="2800" b="1" dirty="0" smtClean="0"/>
              <a:t>.</a:t>
            </a:r>
          </a:p>
          <a:p>
            <a:pPr>
              <a:buNone/>
            </a:pPr>
            <a:r>
              <a:rPr lang="ru-RU" sz="2800" dirty="0" smtClean="0"/>
              <a:t>  </a:t>
            </a:r>
            <a:r>
              <a:rPr lang="ru-RU" sz="2800" dirty="0" smtClean="0"/>
              <a:t>Составить </a:t>
            </a:r>
            <a:r>
              <a:rPr lang="ru-RU" sz="2800" dirty="0" smtClean="0"/>
              <a:t>карточку на сложение и вычитание девятизначных </a:t>
            </a:r>
            <a:r>
              <a:rPr lang="ru-RU" sz="2800" dirty="0" smtClean="0"/>
              <a:t>чисел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smtClean="0"/>
              <a:t>(6 примеров). 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smtClean="0"/>
              <a:t>С обратной стороны выполнить вычисления.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429684" cy="183355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Кто управляет числами, </a:t>
            </a:r>
            <a:b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тот управляет миром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5" name="Picture 3" descr="H:\картинки\462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3071810"/>
            <a:ext cx="4064000" cy="2794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301752" y="1857364"/>
            <a:ext cx="8503920" cy="42416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Всем спасибо!</a:t>
            </a:r>
          </a:p>
          <a:p>
            <a:pPr algn="ctr">
              <a:buNone/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Молодцы!</a:t>
            </a:r>
          </a:p>
        </p:txBody>
      </p:sp>
      <p:pic>
        <p:nvPicPr>
          <p:cNvPr id="3074" name="Picture 2" descr="H:\картинки\анимашки\cache_42653471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3714752"/>
            <a:ext cx="2381250" cy="249555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57620" y="214290"/>
            <a:ext cx="1500198" cy="1214446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285720" y="1643050"/>
            <a:ext cx="8501122" cy="1214446"/>
          </a:xfrm>
        </p:spPr>
        <p:txBody>
          <a:bodyPr>
            <a:noAutofit/>
          </a:bodyPr>
          <a:lstStyle/>
          <a:p>
            <a:pPr marL="85725" indent="23813" algn="ctr">
              <a:buNone/>
            </a:pPr>
            <a:r>
              <a:rPr lang="ru-RU" sz="2800" dirty="0" smtClean="0"/>
              <a:t>Итальянский физик и математик. </a:t>
            </a:r>
          </a:p>
          <a:p>
            <a:pPr marL="85725" indent="23813" algn="ctr">
              <a:buNone/>
            </a:pPr>
            <a:r>
              <a:rPr lang="ru-RU" sz="2800" dirty="0" smtClean="0"/>
              <a:t>Родился 15 октября </a:t>
            </a:r>
            <a:r>
              <a:rPr lang="ru-RU" sz="2800" dirty="0" smtClean="0"/>
              <a:t>1608г.</a:t>
            </a:r>
            <a:r>
              <a:rPr lang="ru-RU" sz="2800" dirty="0" smtClean="0"/>
              <a:t> </a:t>
            </a:r>
            <a:r>
              <a:rPr lang="ru-RU" sz="2800" dirty="0" smtClean="0"/>
              <a:t>в</a:t>
            </a:r>
            <a:r>
              <a:rPr lang="ru-RU" sz="2800" dirty="0" smtClean="0"/>
              <a:t> </a:t>
            </a:r>
            <a:r>
              <a:rPr lang="ru-RU" sz="2800" dirty="0" smtClean="0"/>
              <a:t>г.Фаэнце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1026" name="Picture 2" descr="C:\Documents and Settings\мама1\Рабочий стол\открытый урок 5 класс\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143248"/>
            <a:ext cx="4071966" cy="328373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285720" y="1571612"/>
          <a:ext cx="8386175" cy="2286017"/>
        </p:xfrm>
        <a:graphic>
          <a:graphicData uri="http://schemas.openxmlformats.org/presentationml/2006/ole">
            <p:oleObj spid="_x0000_s6145" name="Visio" r:id="rId3" imgW="5392115" imgH="1470518" progId="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28600"/>
            <a:ext cx="8193242" cy="75895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Расшифруй слово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00034" y="4000504"/>
          <a:ext cx="8286800" cy="114300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828680"/>
                <a:gridCol w="828680"/>
                <a:gridCol w="828680"/>
                <a:gridCol w="828680"/>
                <a:gridCol w="828680"/>
                <a:gridCol w="828680"/>
                <a:gridCol w="828680"/>
                <a:gridCol w="828680"/>
                <a:gridCol w="828680"/>
                <a:gridCol w="828680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7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49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49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63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18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15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15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kumimoji="0" lang="ru-RU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357290" y="15001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3372" y="1462189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2763748" y="1515857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Л</a:t>
            </a:r>
            <a:endParaRPr lang="ru-RU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6929454" y="145103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Р</a:t>
            </a:r>
            <a:endParaRPr lang="ru-RU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5549830" y="147334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Ч</a:t>
            </a:r>
            <a:endParaRPr lang="ru-RU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8358214" y="1462189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Т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6929454" y="1448951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Р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2763748" y="15001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Л</a:t>
            </a:r>
            <a:endParaRPr lang="ru-RU" sz="2800" dirty="0"/>
          </a:p>
        </p:txBody>
      </p:sp>
      <p:pic>
        <p:nvPicPr>
          <p:cNvPr id="18" name="Picture 6" descr="C:\Documents and Settings\мама1\Рабочий стол\открытый урок 5 класс\torr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85728"/>
            <a:ext cx="1785950" cy="276264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9" name="Прямоугольник 28"/>
          <p:cNvSpPr/>
          <p:nvPr/>
        </p:nvSpPr>
        <p:spPr>
          <a:xfrm>
            <a:off x="1214414" y="5286388"/>
            <a:ext cx="683071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300" b="1" dirty="0" err="1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srgbClr val="C5D1D7">
                    <a:lumMod val="7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Эванджелиста</a:t>
            </a:r>
            <a:r>
              <a:rPr lang="ru-RU" sz="3300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srgbClr val="C5D1D7">
                    <a:lumMod val="9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ru-RU" sz="3300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srgbClr val="C5D1D7">
                    <a:lumMod val="7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Торричелли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42844" y="5857892"/>
            <a:ext cx="8858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1608</a:t>
            </a:r>
            <a:r>
              <a:rPr lang="ru-RU" sz="2800" dirty="0" smtClean="0"/>
              <a:t> - </a:t>
            </a:r>
            <a:r>
              <a:rPr lang="ru-RU" sz="2400" dirty="0" smtClean="0"/>
              <a:t>1647</a:t>
            </a:r>
            <a:endParaRPr lang="ru-RU" sz="28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L -0.84288 0.44815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2" y="2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-0.30139 0.45902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" y="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48148E-6 L -0.41892 0.4601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" y="2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-0.504 0.45139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093 L -0.07899 0.45694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0.46598 0.4426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2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40677 0.4509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0.49341 0.45301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" y="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3" grpId="0"/>
      <p:bldP spid="24" grpId="0"/>
      <p:bldP spid="25" grpId="0"/>
      <p:bldP spid="26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2" name="Picture 8" descr="H:\картинки\Clipart-Cartoon-Design-04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374"/>
          <a:stretch>
            <a:fillRect/>
          </a:stretch>
        </p:blipFill>
        <p:spPr bwMode="auto">
          <a:xfrm>
            <a:off x="2571736" y="1214422"/>
            <a:ext cx="2241177" cy="2143140"/>
          </a:xfrm>
          <a:prstGeom prst="rect">
            <a:avLst/>
          </a:prstGeom>
          <a:noFill/>
        </p:spPr>
      </p:pic>
      <p:pic>
        <p:nvPicPr>
          <p:cNvPr id="1034" name="Picture 10" descr="C:\Documents and Settings\мама1\Рабочий стол\для герба\1189378017_bs1702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1142984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C 0.17031 0.04098 0.3408 0.08195 0.39549 0.14306 C 0.45052 0.20417 0.33976 0.3301 0.32882 0.3676 " pathEditMode="relative" rAng="0" ptsTypes="aaA">
                                      <p:cBhvr>
                                        <p:cTn id="6" dur="3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143008"/>
          </a:xfrm>
          <a:solidFill>
            <a:schemeClr val="bg2">
              <a:lumMod val="90000"/>
              <a:alpha val="50000"/>
            </a:schemeClr>
          </a:solidFill>
        </p:spPr>
        <p:txBody>
          <a:bodyPr anchor="ctr" anchorCtr="0"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Тема урока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571612"/>
            <a:ext cx="821537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latin typeface="Monotype Corsiva" pitchFamily="66" charset="0"/>
                <a:ea typeface="Calibri"/>
              </a:rPr>
              <a:t>Сложение и вычитание </a:t>
            </a:r>
          </a:p>
          <a:p>
            <a:pPr algn="ctr"/>
            <a:r>
              <a:rPr lang="ru-RU" sz="4400" dirty="0" smtClean="0">
                <a:latin typeface="Monotype Corsiva" pitchFamily="66" charset="0"/>
                <a:ea typeface="Calibri"/>
              </a:rPr>
              <a:t>многозначных чисел.</a:t>
            </a:r>
            <a:endParaRPr lang="ru-RU" sz="4400" dirty="0">
              <a:latin typeface="Monotype Corsiva" pitchFamily="66" charset="0"/>
            </a:endParaRPr>
          </a:p>
        </p:txBody>
      </p:sp>
      <p:pic>
        <p:nvPicPr>
          <p:cNvPr id="6" name="Picture 2" descr="H:\картинки\Clipart-Cartoon-Design-02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426786">
            <a:off x="2210056" y="3958889"/>
            <a:ext cx="2546412" cy="2546412"/>
          </a:xfrm>
          <a:prstGeom prst="rect">
            <a:avLst/>
          </a:prstGeom>
          <a:noFill/>
        </p:spPr>
      </p:pic>
      <p:pic>
        <p:nvPicPr>
          <p:cNvPr id="8" name="Picture 1" descr="H:\картинки\Clipart-Cartoon-Design-10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3000372"/>
            <a:ext cx="3214710" cy="3214710"/>
          </a:xfrm>
          <a:prstGeom prst="rect">
            <a:avLst/>
          </a:prstGeom>
          <a:noFill/>
        </p:spPr>
      </p:pic>
      <p:pic>
        <p:nvPicPr>
          <p:cNvPr id="9" name="Picture 2" descr="H:\картинки\Clipart-Cartoon-Design-01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928934"/>
            <a:ext cx="2524117" cy="2524116"/>
          </a:xfrm>
          <a:prstGeom prst="rect">
            <a:avLst/>
          </a:prstGeom>
          <a:noFill/>
        </p:spPr>
      </p:pic>
      <p:pic>
        <p:nvPicPr>
          <p:cNvPr id="7" name="Picture 8" descr="H:\картинки\Clipart-Cartoon-Design-04.g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374"/>
          <a:stretch>
            <a:fillRect/>
          </a:stretch>
        </p:blipFill>
        <p:spPr bwMode="auto">
          <a:xfrm>
            <a:off x="6429388" y="4155880"/>
            <a:ext cx="2526929" cy="241639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Назовите компоненты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928802"/>
            <a:ext cx="8503920" cy="17859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i="1" dirty="0" smtClean="0">
                <a:latin typeface="Comic Sans MS" pitchFamily="66" charset="0"/>
                <a:cs typeface="Arial" pitchFamily="34" charset="0"/>
              </a:rPr>
              <a:t>a + b = c</a:t>
            </a:r>
          </a:p>
          <a:p>
            <a:pPr algn="ctr">
              <a:buNone/>
            </a:pPr>
            <a:r>
              <a:rPr lang="en-US" sz="4800" b="1" i="1" dirty="0" smtClean="0">
                <a:latin typeface="Comic Sans MS" pitchFamily="66" charset="0"/>
                <a:cs typeface="Arial" pitchFamily="34" charset="0"/>
              </a:rPr>
              <a:t>a - b = c</a:t>
            </a:r>
            <a:endParaRPr lang="ru-RU" sz="4800" b="1" i="1" dirty="0" smtClean="0">
              <a:latin typeface="Comic Sans MS" pitchFamily="66" charset="0"/>
              <a:cs typeface="Arial" pitchFamily="34" charset="0"/>
            </a:endParaRPr>
          </a:p>
          <a:p>
            <a:pPr>
              <a:buNone/>
            </a:pPr>
            <a:endParaRPr lang="ru-RU" sz="4000" i="1" dirty="0"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Пишите правильно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3286116" y="1571612"/>
            <a:ext cx="5643602" cy="4572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Сл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dirty="0" smtClean="0"/>
              <a:t>гаемое</a:t>
            </a:r>
          </a:p>
          <a:p>
            <a:r>
              <a:rPr lang="ru-RU" sz="3200" dirty="0" smtClean="0"/>
              <a:t>Су</a:t>
            </a:r>
            <a:r>
              <a:rPr lang="ru-RU" sz="3200" b="1" dirty="0" smtClean="0">
                <a:solidFill>
                  <a:srgbClr val="FF0000"/>
                </a:solidFill>
              </a:rPr>
              <a:t>мм</a:t>
            </a:r>
            <a:r>
              <a:rPr lang="ru-RU" sz="3200" dirty="0" smtClean="0"/>
              <a:t>а</a:t>
            </a:r>
          </a:p>
          <a:p>
            <a:r>
              <a:rPr lang="ru-RU" sz="3200" dirty="0" smtClean="0"/>
              <a:t>Ум</a:t>
            </a:r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r>
              <a:rPr lang="ru-RU" sz="3200" dirty="0" smtClean="0"/>
              <a:t>ньшаемое</a:t>
            </a:r>
          </a:p>
          <a:p>
            <a:r>
              <a:rPr lang="ru-RU" sz="3200" dirty="0" smtClean="0"/>
              <a:t>Выч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dirty="0" smtClean="0"/>
              <a:t>таемое</a:t>
            </a:r>
          </a:p>
          <a:p>
            <a:r>
              <a:rPr lang="ru-RU" sz="3200" dirty="0" smtClean="0"/>
              <a:t>Разн</a:t>
            </a:r>
            <a:r>
              <a:rPr lang="ru-RU" sz="3200" b="1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/>
              <a:t>сть</a:t>
            </a:r>
          </a:p>
          <a:p>
            <a:endParaRPr lang="ru-RU" sz="3200" dirty="0" smtClean="0"/>
          </a:p>
        </p:txBody>
      </p:sp>
      <p:pic>
        <p:nvPicPr>
          <p:cNvPr id="2053" name="Picture 5" descr="H:\картинки\1191269027_c4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9999"/>
          <a:stretch>
            <a:fillRect/>
          </a:stretch>
        </p:blipFill>
        <p:spPr bwMode="auto">
          <a:xfrm>
            <a:off x="357158" y="3571876"/>
            <a:ext cx="2756098" cy="307183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143008"/>
          </a:xfrm>
          <a:solidFill>
            <a:schemeClr val="bg2">
              <a:lumMod val="90000"/>
              <a:alpha val="50000"/>
            </a:schemeClr>
          </a:solidFill>
        </p:spPr>
        <p:txBody>
          <a:bodyPr vert="horz" anchor="ctr" anchorCtr="0"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Найдите ошибки</a:t>
            </a:r>
          </a:p>
        </p:txBody>
      </p:sp>
      <p:sp>
        <p:nvSpPr>
          <p:cNvPr id="8" name="Овал 7"/>
          <p:cNvSpPr/>
          <p:nvPr/>
        </p:nvSpPr>
        <p:spPr>
          <a:xfrm>
            <a:off x="5286380" y="1571612"/>
            <a:ext cx="428628" cy="42862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9" name="Овал 8"/>
          <p:cNvSpPr/>
          <p:nvPr/>
        </p:nvSpPr>
        <p:spPr>
          <a:xfrm>
            <a:off x="4000496" y="3357562"/>
            <a:ext cx="428628" cy="42862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pic>
        <p:nvPicPr>
          <p:cNvPr id="6146" name="Picture 2" descr="H:\картинки\Clipart-Cartoon-Design-02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571612"/>
            <a:ext cx="3810000" cy="3810000"/>
          </a:xfrm>
          <a:prstGeom prst="rect">
            <a:avLst/>
          </a:prstGeom>
          <a:noFill/>
        </p:spPr>
      </p:pic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643570" y="1571612"/>
          <a:ext cx="2668351" cy="1285884"/>
        </p:xfrm>
        <a:graphic>
          <a:graphicData uri="http://schemas.openxmlformats.org/presentationml/2006/ole">
            <p:oleObj spid="_x0000_s1027" name="Visio" r:id="rId4" imgW="2236175" imgH="1077448" progId="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500562" y="3357561"/>
          <a:ext cx="2857520" cy="1314537"/>
        </p:xfrm>
        <a:graphic>
          <a:graphicData uri="http://schemas.openxmlformats.org/presentationml/2006/ole">
            <p:oleObj spid="_x0000_s1031" name="Visio" r:id="rId5" imgW="2342490" imgH="1077448" progId="">
              <p:embed/>
            </p:oleObj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Проверочная работа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915984" y="2357438"/>
          <a:ext cx="3084512" cy="1439862"/>
        </p:xfrm>
        <a:graphic>
          <a:graphicData uri="http://schemas.openxmlformats.org/presentationml/2006/ole">
            <p:oleObj spid="_x0000_s25602" name="Visio" r:id="rId3" imgW="2193260" imgH="1024453" progId="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214938" y="2357438"/>
          <a:ext cx="3084512" cy="1439862"/>
        </p:xfrm>
        <a:graphic>
          <a:graphicData uri="http://schemas.openxmlformats.org/presentationml/2006/ole">
            <p:oleObj spid="_x0000_s25603" name="Visio" r:id="rId4" imgW="2193260" imgH="1024453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85852" y="1785926"/>
            <a:ext cx="1951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1 вариант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2132" y="1785926"/>
            <a:ext cx="1951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2 вариант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651</TotalTime>
  <Words>146</Words>
  <Application>Microsoft Office PowerPoint</Application>
  <PresentationFormat>Экран (4:3)</PresentationFormat>
  <Paragraphs>81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Официальная</vt:lpstr>
      <vt:lpstr>Visio</vt:lpstr>
      <vt:lpstr>Кто управляет числами,  тот управляет миром</vt:lpstr>
      <vt:lpstr>?</vt:lpstr>
      <vt:lpstr>Расшифруй слово</vt:lpstr>
      <vt:lpstr>Слайд 4</vt:lpstr>
      <vt:lpstr>Тема урока</vt:lpstr>
      <vt:lpstr>Назовите компоненты</vt:lpstr>
      <vt:lpstr>Пишите правильно</vt:lpstr>
      <vt:lpstr>Найдите ошибки</vt:lpstr>
      <vt:lpstr>Проверочная работа</vt:lpstr>
      <vt:lpstr>Физкультминутка</vt:lpstr>
      <vt:lpstr>Работа с учебником</vt:lpstr>
      <vt:lpstr>Расшифруй послание</vt:lpstr>
      <vt:lpstr>Послание БЛУКЧАН</vt:lpstr>
      <vt:lpstr>Домашнее задание</vt:lpstr>
      <vt:lpstr>Кто управляет числами,  тот управляет миром</vt:lpstr>
      <vt:lpstr>Слайд 16</vt:lpstr>
    </vt:vector>
  </TitlesOfParts>
  <Company>Школа 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Тарабрина </dc:creator>
  <cp:lastModifiedBy>Тарабрина</cp:lastModifiedBy>
  <cp:revision>75</cp:revision>
  <dcterms:created xsi:type="dcterms:W3CDTF">2009-10-06T18:18:07Z</dcterms:created>
  <dcterms:modified xsi:type="dcterms:W3CDTF">2009-10-14T11:31:29Z</dcterms:modified>
</cp:coreProperties>
</file>