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311" r:id="rId2"/>
    <p:sldId id="330" r:id="rId3"/>
    <p:sldId id="262" r:id="rId4"/>
    <p:sldId id="264" r:id="rId5"/>
    <p:sldId id="289" r:id="rId6"/>
    <p:sldId id="322" r:id="rId7"/>
    <p:sldId id="266" r:id="rId8"/>
    <p:sldId id="328" r:id="rId9"/>
    <p:sldId id="271" r:id="rId10"/>
    <p:sldId id="327" r:id="rId11"/>
    <p:sldId id="324" r:id="rId12"/>
    <p:sldId id="276" r:id="rId13"/>
    <p:sldId id="300" r:id="rId14"/>
    <p:sldId id="301" r:id="rId15"/>
    <p:sldId id="298" r:id="rId16"/>
    <p:sldId id="304" r:id="rId17"/>
    <p:sldId id="321" r:id="rId18"/>
    <p:sldId id="305" r:id="rId19"/>
    <p:sldId id="296" r:id="rId20"/>
    <p:sldId id="297" r:id="rId21"/>
    <p:sldId id="306" r:id="rId22"/>
    <p:sldId id="274" r:id="rId23"/>
    <p:sldId id="293" r:id="rId24"/>
    <p:sldId id="294" r:id="rId25"/>
    <p:sldId id="315" r:id="rId26"/>
    <p:sldId id="314" r:id="rId27"/>
    <p:sldId id="318" r:id="rId28"/>
    <p:sldId id="319" r:id="rId29"/>
    <p:sldId id="320" r:id="rId30"/>
    <p:sldId id="329" r:id="rId31"/>
    <p:sldId id="277" r:id="rId32"/>
    <p:sldId id="302" r:id="rId33"/>
    <p:sldId id="303" r:id="rId34"/>
    <p:sldId id="291" r:id="rId35"/>
    <p:sldId id="290" r:id="rId36"/>
    <p:sldId id="292" r:id="rId37"/>
    <p:sldId id="278" r:id="rId38"/>
    <p:sldId id="316" r:id="rId39"/>
    <p:sldId id="312" r:id="rId4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1363" indent="-28416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1413" indent="-22701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598613" indent="-22701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5813" indent="-22701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00CC00"/>
    <a:srgbClr val="CC00CC"/>
    <a:srgbClr val="800000"/>
    <a:srgbClr val="FF7C80"/>
    <a:srgbClr val="FFCCFF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053" autoAdjust="0"/>
  </p:normalViewPr>
  <p:slideViewPr>
    <p:cSldViewPr>
      <p:cViewPr varScale="1">
        <p:scale>
          <a:sx n="63" d="100"/>
          <a:sy n="63" d="100"/>
        </p:scale>
        <p:origin x="-99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C34AC9E-E543-42CF-A467-AED9917CA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313" algn="l"/>
                <a:tab pos="1446213" algn="l"/>
                <a:tab pos="2170113" algn="l"/>
                <a:tab pos="2894013" algn="l"/>
              </a:tabLst>
            </a:pPr>
            <a:fld id="{94CFF35E-74F8-4F6F-9E5F-279839D1579A}" type="slidenum">
              <a:rPr lang="ru-RU" smtClean="0"/>
              <a:pPr>
                <a:tabLst>
                  <a:tab pos="722313" algn="l"/>
                  <a:tab pos="1446213" algn="l"/>
                  <a:tab pos="2170113" algn="l"/>
                  <a:tab pos="2894013" algn="l"/>
                </a:tabLst>
              </a:pPr>
              <a:t>7</a:t>
            </a:fld>
            <a:endParaRPr lang="ru-RU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fld id="{F75410EB-E461-499C-AAB0-A396A51E2783}" type="slidenum">
              <a:rPr lang="ru-RU">
                <a:solidFill>
                  <a:schemeClr val="bg1"/>
                </a:solidFill>
              </a:rPr>
              <a:pPr/>
              <a:t>7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921413" y="-4325938"/>
            <a:ext cx="37842826" cy="28379738"/>
          </a:xfrm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03925" cy="47752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13EA-1EA8-4153-9BE4-031A0A0F3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31DB6-6802-4F86-8E4A-38316B9FD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2FE00-1D65-4C6A-90FF-5D338B30E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9F70A-FC5E-4246-950E-9CCC30849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C83E-9827-4A13-9C4F-66E9D04F1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1EA51-CA84-4B19-B83A-61B55DC4F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6EF5-BBCE-495A-AEE2-CF36540AB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726C-5EB0-464F-A2C4-94FE5B62C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5312-2A56-451A-BC87-EFF545969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060C5-BED2-4CFC-BC12-8B390A83C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D256-62BB-4AFA-A869-35016F962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918415D-5F91-4BC1-9B8C-68A7BBBA2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8613" indent="-227013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skenglteacher.ucoz.ru/Sklad/lica/GITU-H.jpe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maslova-nv.ucoz.ru/__201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.lb.ua/106/25/d78e3cf9ee5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vkt.ru/index.php?mod=prog&amp;id=58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business.compulenta.ru/upload/iblock/b09/deri_400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503238" y="1689100"/>
            <a:ext cx="8569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>
                <a:solidFill>
                  <a:srgbClr val="CC3300"/>
                </a:solidFill>
                <a:latin typeface="Arial Black" pitchFamily="34" charset="0"/>
              </a:rPr>
              <a:t>Методическое объединение </a:t>
            </a:r>
          </a:p>
          <a:p>
            <a:pPr algn="ctr"/>
            <a:r>
              <a:rPr lang="ru-RU" sz="4400">
                <a:solidFill>
                  <a:srgbClr val="CC3300"/>
                </a:solidFill>
                <a:latin typeface="Arial Black" pitchFamily="34" charset="0"/>
              </a:rPr>
              <a:t>учителей начальных классов ГОУ СОШ №962</a:t>
            </a:r>
          </a:p>
        </p:txBody>
      </p:sp>
      <p:pic>
        <p:nvPicPr>
          <p:cNvPr id="5123" name="Picture 6" descr="Картинка 15 из 12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6850" y="4500563"/>
            <a:ext cx="4392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47700" y="5508625"/>
            <a:ext cx="20161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>
                <a:solidFill>
                  <a:srgbClr val="CC3300"/>
                </a:solidFill>
              </a:rPr>
              <a:t>2010</a:t>
            </a:r>
            <a:endParaRPr lang="ru-RU" sz="4800">
              <a:solidFill>
                <a:srgbClr val="CC33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704138" y="5435600"/>
            <a:ext cx="20161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>
                <a:solidFill>
                  <a:srgbClr val="CC3300"/>
                </a:solidFill>
              </a:rPr>
              <a:t>2011</a:t>
            </a:r>
            <a:endParaRPr lang="ru-RU" sz="48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813" y="422275"/>
            <a:ext cx="3881437" cy="779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Новой школе</a:t>
            </a:r>
            <a:endParaRPr lang="ru-RU" sz="4800" dirty="0"/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439863" y="4859338"/>
            <a:ext cx="7500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800000"/>
                </a:solidFill>
              </a:rPr>
              <a:t>НОВЫЙ УЧИТЕЛЬ</a:t>
            </a:r>
          </a:p>
        </p:txBody>
      </p:sp>
      <p:sp>
        <p:nvSpPr>
          <p:cNvPr id="2" name="Стрелка вправо с вырезом 3"/>
          <p:cNvSpPr>
            <a:spLocks noChangeArrowheads="1"/>
          </p:cNvSpPr>
          <p:nvPr/>
        </p:nvSpPr>
        <p:spPr bwMode="auto">
          <a:xfrm rot="5400000">
            <a:off x="3467894" y="2328069"/>
            <a:ext cx="2714625" cy="1585913"/>
          </a:xfrm>
          <a:prstGeom prst="notched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rot="10800000" vert="eaVert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4384675" y="2114550"/>
            <a:ext cx="8572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7800" cy="1260475"/>
          </a:xfrm>
        </p:spPr>
        <p:txBody>
          <a:bodyPr/>
          <a:lstStyle/>
          <a:p>
            <a:pPr eaLnBrk="1"/>
            <a:r>
              <a:rPr lang="ru-RU" sz="3600" b="1" smtClean="0"/>
              <a:t>Ключевой фигурой Новой школы  является </a:t>
            </a:r>
            <a:r>
              <a:rPr lang="ru-RU" sz="36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19138" y="4932363"/>
            <a:ext cx="900112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pPr algn="just"/>
            <a:r>
              <a:rPr lang="ru-RU" sz="2800" b="1"/>
              <a:t>Учитель новой школы должен  быть </a:t>
            </a:r>
            <a:r>
              <a:rPr lang="ru-RU" sz="2800" b="1" i="1"/>
              <a:t>активным пользователем информационных технологий, свободно общаться в информационном пространстве.</a:t>
            </a:r>
            <a:r>
              <a:rPr lang="ru-RU" sz="2800" b="1"/>
              <a:t> Человек, любящий свою работу и своих воспитанников. 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15900" y="1258888"/>
            <a:ext cx="9864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/>
          </a:p>
          <a:p>
            <a:pPr algn="ctr"/>
            <a:r>
              <a:rPr lang="ru-RU" sz="3600" b="1" i="1">
                <a:solidFill>
                  <a:srgbClr val="FF3300"/>
                </a:solidFill>
              </a:rPr>
              <a:t>учитель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744913" y="4572000"/>
            <a:ext cx="2884487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3300"/>
                </a:solidFill>
              </a:rPr>
              <a:t>личность</a:t>
            </a:r>
          </a:p>
        </p:txBody>
      </p:sp>
      <p:sp>
        <p:nvSpPr>
          <p:cNvPr id="14353" name="Скругленный прямоугольник 2"/>
          <p:cNvSpPr>
            <a:spLocks noChangeArrowheads="1"/>
          </p:cNvSpPr>
          <p:nvPr/>
        </p:nvSpPr>
        <p:spPr bwMode="auto">
          <a:xfrm>
            <a:off x="719138" y="2124075"/>
            <a:ext cx="2520950" cy="4318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творческая</a:t>
            </a:r>
          </a:p>
        </p:txBody>
      </p:sp>
      <p:sp>
        <p:nvSpPr>
          <p:cNvPr id="14354" name="Скругленный прямоугольник 3"/>
          <p:cNvSpPr>
            <a:spLocks noChangeArrowheads="1"/>
          </p:cNvSpPr>
          <p:nvPr/>
        </p:nvSpPr>
        <p:spPr bwMode="auto">
          <a:xfrm>
            <a:off x="1439863" y="2916238"/>
            <a:ext cx="2665412" cy="5032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независимая</a:t>
            </a:r>
          </a:p>
        </p:txBody>
      </p:sp>
      <p:sp>
        <p:nvSpPr>
          <p:cNvPr id="14355" name="Скругленный прямоугольник 5"/>
          <p:cNvSpPr>
            <a:spLocks noChangeArrowheads="1"/>
          </p:cNvSpPr>
          <p:nvPr/>
        </p:nvSpPr>
        <p:spPr bwMode="auto">
          <a:xfrm>
            <a:off x="1944688" y="3779838"/>
            <a:ext cx="6121400" cy="576262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нравственно и духовно развитая</a:t>
            </a:r>
          </a:p>
        </p:txBody>
      </p:sp>
      <p:sp>
        <p:nvSpPr>
          <p:cNvPr id="14356" name="Скругленный прямоугольник 10"/>
          <p:cNvSpPr>
            <a:spLocks noChangeArrowheads="1"/>
          </p:cNvSpPr>
          <p:nvPr/>
        </p:nvSpPr>
        <p:spPr bwMode="auto">
          <a:xfrm>
            <a:off x="6769100" y="2195513"/>
            <a:ext cx="2879725" cy="504825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разносторонняя</a:t>
            </a:r>
          </a:p>
        </p:txBody>
      </p:sp>
      <p:sp>
        <p:nvSpPr>
          <p:cNvPr id="14357" name="Скругленный прямоугольник 11"/>
          <p:cNvSpPr>
            <a:spLocks noChangeArrowheads="1"/>
          </p:cNvSpPr>
          <p:nvPr/>
        </p:nvSpPr>
        <p:spPr bwMode="auto">
          <a:xfrm>
            <a:off x="6192838" y="2987675"/>
            <a:ext cx="2520950" cy="503238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культурная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4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2" grpId="0"/>
      <p:bldP spid="14347" grpId="0"/>
      <p:bldP spid="14353" grpId="0" animBg="1"/>
      <p:bldP spid="14354" grpId="0" animBg="1"/>
      <p:bldP spid="14355" grpId="0" animBg="1"/>
      <p:bldP spid="14356" grpId="0" animBg="1"/>
      <p:bldP spid="143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871663" y="295275"/>
            <a:ext cx="742156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Развитие учительского потенциала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76263" y="1403350"/>
            <a:ext cx="89281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indent="-269875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0000"/>
                </a:solidFill>
              </a:rPr>
              <a:t>Модернизация системы педагогического образования, возрастание роли психолого-педагогической подготовки, </a:t>
            </a:r>
            <a:r>
              <a:rPr lang="ru-RU" sz="2400" b="1" dirty="0" err="1">
                <a:solidFill>
                  <a:srgbClr val="000000"/>
                </a:solidFill>
              </a:rPr>
              <a:t>ИКТ-компетентности</a:t>
            </a:r>
            <a:endParaRPr lang="ru-RU" sz="2400" b="1" dirty="0">
              <a:solidFill>
                <a:srgbClr val="000000"/>
              </a:solidFill>
            </a:endParaRPr>
          </a:p>
          <a:p>
            <a:pPr marL="268288">
              <a:buFont typeface="Wingdings" pitchFamily="2" charset="2"/>
              <a:buChar char="Ø"/>
              <a:defRPr/>
            </a:pPr>
            <a:endParaRPr lang="ru-RU" sz="2400" b="1" dirty="0">
              <a:solidFill>
                <a:srgbClr val="000000"/>
              </a:solidFill>
            </a:endParaRPr>
          </a:p>
          <a:p>
            <a:pPr marL="268288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0000"/>
                </a:solidFill>
              </a:rPr>
              <a:t>Развитие сетевого взаимодействия учителей</a:t>
            </a:r>
          </a:p>
          <a:p>
            <a:pPr marL="268288">
              <a:buFont typeface="Wingdings" pitchFamily="2" charset="2"/>
              <a:buChar char="Ø"/>
              <a:defRPr/>
            </a:pPr>
            <a:endParaRPr lang="ru-RU" sz="2400" b="1" dirty="0">
              <a:solidFill>
                <a:srgbClr val="000000"/>
              </a:solidFill>
            </a:endParaRPr>
          </a:p>
          <a:p>
            <a:pPr marL="268288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0000"/>
                </a:solidFill>
              </a:rPr>
              <a:t>Трансляция педагогического опыта</a:t>
            </a:r>
          </a:p>
          <a:p>
            <a:pPr marL="268288">
              <a:buFont typeface="Wingdings" pitchFamily="2" charset="2"/>
              <a:buChar char="Ø"/>
              <a:defRPr/>
            </a:pPr>
            <a:endParaRPr lang="ru-RU" sz="2400" b="1" dirty="0">
              <a:solidFill>
                <a:srgbClr val="000000"/>
              </a:solidFill>
            </a:endParaRPr>
          </a:p>
          <a:p>
            <a:pPr marL="268288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0000"/>
                </a:solidFill>
              </a:rPr>
              <a:t>Постоянное повышение  квалификации</a:t>
            </a:r>
          </a:p>
          <a:p>
            <a:pPr marL="268288">
              <a:buFont typeface="Wingdings" pitchFamily="2" charset="2"/>
              <a:buChar char="Ø"/>
              <a:defRPr/>
            </a:pPr>
            <a:endParaRPr lang="ru-RU" sz="2400" b="1" dirty="0">
              <a:solidFill>
                <a:srgbClr val="000000"/>
              </a:solidFill>
            </a:endParaRPr>
          </a:p>
          <a:p>
            <a:pPr marL="268288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0000"/>
                </a:solidFill>
              </a:rPr>
              <a:t> Новая система аттестации педагогических кадров</a:t>
            </a:r>
          </a:p>
          <a:p>
            <a:pPr marL="268288">
              <a:defRPr/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</a:p>
          <a:p>
            <a:pPr marL="268288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0000"/>
                </a:solidFill>
              </a:rPr>
              <a:t>Система моральных и материальных стимулов</a:t>
            </a:r>
          </a:p>
          <a:p>
            <a:pPr marL="268288">
              <a:defRPr/>
            </a:pPr>
            <a:r>
              <a:rPr lang="ru-RU" sz="2400" b="1" dirty="0">
                <a:solidFill>
                  <a:srgbClr val="000000"/>
                </a:solidFill>
              </a:rPr>
              <a:t>  </a:t>
            </a:r>
          </a:p>
          <a:p>
            <a:pPr marL="268288">
              <a:defRPr/>
            </a:pPr>
            <a:endParaRPr lang="ru-RU" sz="24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944688" y="323850"/>
            <a:ext cx="57054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</a:rPr>
              <a:t>Система повышения квалификации</a:t>
            </a:r>
          </a:p>
        </p:txBody>
      </p:sp>
      <p:pic>
        <p:nvPicPr>
          <p:cNvPr id="19465" name="Picture 9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8575" y="900113"/>
            <a:ext cx="50403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4475" y="1116013"/>
            <a:ext cx="50403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0375" y="1331913"/>
            <a:ext cx="50403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46275" y="1547813"/>
            <a:ext cx="50403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2175" y="1763713"/>
            <a:ext cx="50403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9513" y="2052638"/>
            <a:ext cx="5040312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8288" y="2339975"/>
            <a:ext cx="5040312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AutoShape 23"/>
          <p:cNvSpPr>
            <a:spLocks noChangeArrowheads="1"/>
          </p:cNvSpPr>
          <p:nvPr/>
        </p:nvSpPr>
        <p:spPr bwMode="auto">
          <a:xfrm>
            <a:off x="2016125" y="4827588"/>
            <a:ext cx="6769100" cy="23018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28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400" b="1">
                <a:solidFill>
                  <a:srgbClr val="000000"/>
                </a:solidFill>
              </a:rPr>
              <a:t>Степанова О. Г.</a:t>
            </a:r>
            <a:r>
              <a:rPr lang="ru-RU" sz="1400" i="1">
                <a:solidFill>
                  <a:srgbClr val="000000"/>
                </a:solidFill>
              </a:rPr>
              <a:t> Подготовка текстовых документов и презентаций для использования в образовательном процессе.</a:t>
            </a:r>
          </a:p>
          <a:p>
            <a:pPr defTabSz="9128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400" b="1">
                <a:solidFill>
                  <a:srgbClr val="000000"/>
                </a:solidFill>
              </a:rPr>
              <a:t>Степина Н. М. </a:t>
            </a:r>
            <a:r>
              <a:rPr lang="ru-RU" sz="1400" i="1">
                <a:solidFill>
                  <a:srgbClr val="000000"/>
                </a:solidFill>
              </a:rPr>
              <a:t>Подготовка текстовых документов и презентаций для использования в образовательном процессе.</a:t>
            </a:r>
          </a:p>
          <a:p>
            <a:pPr defTabSz="9128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400" b="1">
                <a:solidFill>
                  <a:srgbClr val="000000"/>
                </a:solidFill>
              </a:rPr>
              <a:t>Гусейнова Т. А. </a:t>
            </a:r>
            <a:r>
              <a:rPr lang="ru-RU" sz="1400" i="1"/>
              <a:t>ИКТ-компетентность учителя начальной школы. Модуль 1</a:t>
            </a:r>
            <a:endParaRPr lang="ru-RU" sz="1200" i="1">
              <a:solidFill>
                <a:srgbClr val="000000"/>
              </a:solidFill>
            </a:endParaRPr>
          </a:p>
          <a:p>
            <a:pPr defTabSz="9128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400" b="1">
                <a:solidFill>
                  <a:srgbClr val="000000"/>
                </a:solidFill>
              </a:rPr>
              <a:t>Кулагина Н. В.</a:t>
            </a:r>
            <a:r>
              <a:rPr lang="ru-RU" sz="1400">
                <a:solidFill>
                  <a:srgbClr val="000000"/>
                </a:solidFill>
              </a:rPr>
              <a:t> </a:t>
            </a:r>
            <a:r>
              <a:rPr lang="ru-RU" sz="1400" i="1"/>
              <a:t>ИКТ-компетентность учителя начальной школы. Модуль 1 </a:t>
            </a:r>
            <a:endParaRPr lang="ru-RU" sz="1400" i="1">
              <a:solidFill>
                <a:srgbClr val="000000"/>
              </a:solidFill>
            </a:endParaRPr>
          </a:p>
          <a:p>
            <a:pPr defTabSz="9128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400" b="1">
                <a:solidFill>
                  <a:srgbClr val="000000"/>
                </a:solidFill>
              </a:rPr>
              <a:t>Облезова Н. В. </a:t>
            </a:r>
            <a:r>
              <a:rPr lang="ru-RU" sz="1400" i="1"/>
              <a:t>ИКТ-компетентность учителя начальной школы. Модуль 1</a:t>
            </a:r>
            <a:r>
              <a:rPr lang="ru-RU"/>
              <a:t> </a:t>
            </a:r>
            <a:endParaRPr lang="ru-RU" sz="1400" b="1">
              <a:solidFill>
                <a:srgbClr val="000000"/>
              </a:solidFill>
            </a:endParaRPr>
          </a:p>
          <a:p>
            <a:pPr defTabSz="9128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400" b="1">
                <a:solidFill>
                  <a:srgbClr val="000000"/>
                </a:solidFill>
              </a:rPr>
              <a:t>Юмина А А. </a:t>
            </a:r>
            <a:r>
              <a:rPr lang="ru-RU" sz="1400" i="1"/>
              <a:t>ИКТ-компетентность учителя начальной школы. Модуль 1 </a:t>
            </a:r>
            <a:endParaRPr lang="ru-RU" sz="1400" i="1">
              <a:solidFill>
                <a:srgbClr val="000000"/>
              </a:solidFill>
            </a:endParaRPr>
          </a:p>
          <a:p>
            <a:pPr defTabSz="9128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400" b="1">
                <a:solidFill>
                  <a:srgbClr val="000000"/>
                </a:solidFill>
              </a:rPr>
              <a:t>Яблонская И В. </a:t>
            </a:r>
            <a:r>
              <a:rPr lang="ru-RU" sz="1400" i="1"/>
              <a:t>ИКТ-компетентность учителя начальной школы. Модуль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9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447925" y="323850"/>
            <a:ext cx="5976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</a:rPr>
              <a:t>Аттестация педагогических кадров</a:t>
            </a: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881313" y="2627313"/>
            <a:ext cx="2476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.</a:t>
            </a:r>
          </a:p>
          <a:p>
            <a:endParaRPr lang="ru-RU"/>
          </a:p>
        </p:txBody>
      </p:sp>
      <p:pic>
        <p:nvPicPr>
          <p:cNvPr id="17412" name="Picture 5" descr="Картинка 7 из 1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5550" y="827088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Картинка 7 из 1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17713" y="1331913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Картинка 7 из 1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9875" y="2051050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Картинка 7 из 1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2038" y="2771775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Картинка 7 из 1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7075" y="3419475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172792" y="1772568"/>
            <a:ext cx="2952328" cy="6934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Гусейнова Т.А.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98392" y="2487314"/>
            <a:ext cx="2576296" cy="6934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Михайлова Л.А.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82306" y="4148583"/>
            <a:ext cx="2588403" cy="6934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Яблонская И.В.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829100" y="3281437"/>
            <a:ext cx="2952328" cy="6934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Гаврилюк Л.В.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TextBox 14"/>
          <p:cNvSpPr txBox="1"/>
          <p:nvPr/>
        </p:nvSpPr>
        <p:spPr>
          <a:xfrm>
            <a:off x="2237755" y="1051843"/>
            <a:ext cx="2952328" cy="6934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/>
              <a:t>Юмина А.А.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03688" y="2051050"/>
            <a:ext cx="1068387" cy="2111375"/>
            <a:chOff x="1937" y="1327"/>
            <a:chExt cx="673" cy="1330"/>
          </a:xfrm>
        </p:grpSpPr>
        <p:sp>
          <p:nvSpPr>
            <p:cNvPr id="19472" name="Freeform 7"/>
            <p:cNvSpPr>
              <a:spLocks/>
            </p:cNvSpPr>
            <p:nvPr/>
          </p:nvSpPr>
          <p:spPr bwMode="auto">
            <a:xfrm>
              <a:off x="1943" y="1391"/>
              <a:ext cx="665" cy="1266"/>
            </a:xfrm>
            <a:custGeom>
              <a:avLst/>
              <a:gdLst>
                <a:gd name="T0" fmla="*/ 665 w 665"/>
                <a:gd name="T1" fmla="*/ 829 h 1266"/>
                <a:gd name="T2" fmla="*/ 0 w 665"/>
                <a:gd name="T3" fmla="*/ 0 h 1266"/>
                <a:gd name="T4" fmla="*/ 0 w 665"/>
                <a:gd name="T5" fmla="*/ 438 h 1266"/>
                <a:gd name="T6" fmla="*/ 665 w 665"/>
                <a:gd name="T7" fmla="*/ 1266 h 1266"/>
                <a:gd name="T8" fmla="*/ 665 w 665"/>
                <a:gd name="T9" fmla="*/ 829 h 1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5"/>
                <a:gd name="T16" fmla="*/ 0 h 1266"/>
                <a:gd name="T17" fmla="*/ 665 w 665"/>
                <a:gd name="T18" fmla="*/ 1266 h 1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5" h="1266">
                  <a:moveTo>
                    <a:pt x="665" y="829"/>
                  </a:moveTo>
                  <a:lnTo>
                    <a:pt x="0" y="0"/>
                  </a:lnTo>
                  <a:lnTo>
                    <a:pt x="0" y="438"/>
                  </a:lnTo>
                  <a:lnTo>
                    <a:pt x="665" y="1266"/>
                  </a:lnTo>
                  <a:lnTo>
                    <a:pt x="665" y="829"/>
                  </a:lnTo>
                  <a:close/>
                </a:path>
              </a:pathLst>
            </a:custGeom>
            <a:solidFill>
              <a:srgbClr val="804D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8"/>
            <p:cNvSpPr>
              <a:spLocks/>
            </p:cNvSpPr>
            <p:nvPr/>
          </p:nvSpPr>
          <p:spPr bwMode="auto">
            <a:xfrm>
              <a:off x="1937" y="1327"/>
              <a:ext cx="671" cy="893"/>
            </a:xfrm>
            <a:custGeom>
              <a:avLst/>
              <a:gdLst>
                <a:gd name="T0" fmla="*/ 0 w 671"/>
                <a:gd name="T1" fmla="*/ 64 h 893"/>
                <a:gd name="T2" fmla="*/ 29 w 671"/>
                <a:gd name="T3" fmla="*/ 58 h 893"/>
                <a:gd name="T4" fmla="*/ 29 w 671"/>
                <a:gd name="T5" fmla="*/ 58 h 893"/>
                <a:gd name="T6" fmla="*/ 58 w 671"/>
                <a:gd name="T7" fmla="*/ 53 h 893"/>
                <a:gd name="T8" fmla="*/ 87 w 671"/>
                <a:gd name="T9" fmla="*/ 47 h 893"/>
                <a:gd name="T10" fmla="*/ 87 w 671"/>
                <a:gd name="T11" fmla="*/ 47 h 893"/>
                <a:gd name="T12" fmla="*/ 117 w 671"/>
                <a:gd name="T13" fmla="*/ 41 h 893"/>
                <a:gd name="T14" fmla="*/ 152 w 671"/>
                <a:gd name="T15" fmla="*/ 35 h 893"/>
                <a:gd name="T16" fmla="*/ 152 w 671"/>
                <a:gd name="T17" fmla="*/ 35 h 893"/>
                <a:gd name="T18" fmla="*/ 181 w 671"/>
                <a:gd name="T19" fmla="*/ 35 h 893"/>
                <a:gd name="T20" fmla="*/ 210 w 671"/>
                <a:gd name="T21" fmla="*/ 29 h 893"/>
                <a:gd name="T22" fmla="*/ 210 w 671"/>
                <a:gd name="T23" fmla="*/ 29 h 893"/>
                <a:gd name="T24" fmla="*/ 239 w 671"/>
                <a:gd name="T25" fmla="*/ 23 h 893"/>
                <a:gd name="T26" fmla="*/ 268 w 671"/>
                <a:gd name="T27" fmla="*/ 23 h 893"/>
                <a:gd name="T28" fmla="*/ 268 w 671"/>
                <a:gd name="T29" fmla="*/ 23 h 893"/>
                <a:gd name="T30" fmla="*/ 298 w 671"/>
                <a:gd name="T31" fmla="*/ 18 h 893"/>
                <a:gd name="T32" fmla="*/ 333 w 671"/>
                <a:gd name="T33" fmla="*/ 18 h 893"/>
                <a:gd name="T34" fmla="*/ 333 w 671"/>
                <a:gd name="T35" fmla="*/ 18 h 893"/>
                <a:gd name="T36" fmla="*/ 362 w 671"/>
                <a:gd name="T37" fmla="*/ 12 h 893"/>
                <a:gd name="T38" fmla="*/ 391 w 671"/>
                <a:gd name="T39" fmla="*/ 12 h 893"/>
                <a:gd name="T40" fmla="*/ 391 w 671"/>
                <a:gd name="T41" fmla="*/ 12 h 893"/>
                <a:gd name="T42" fmla="*/ 420 w 671"/>
                <a:gd name="T43" fmla="*/ 6 h 893"/>
                <a:gd name="T44" fmla="*/ 455 w 671"/>
                <a:gd name="T45" fmla="*/ 6 h 893"/>
                <a:gd name="T46" fmla="*/ 455 w 671"/>
                <a:gd name="T47" fmla="*/ 6 h 893"/>
                <a:gd name="T48" fmla="*/ 484 w 671"/>
                <a:gd name="T49" fmla="*/ 6 h 893"/>
                <a:gd name="T50" fmla="*/ 514 w 671"/>
                <a:gd name="T51" fmla="*/ 0 h 893"/>
                <a:gd name="T52" fmla="*/ 514 w 671"/>
                <a:gd name="T53" fmla="*/ 0 h 893"/>
                <a:gd name="T54" fmla="*/ 543 w 671"/>
                <a:gd name="T55" fmla="*/ 0 h 893"/>
                <a:gd name="T56" fmla="*/ 578 w 671"/>
                <a:gd name="T57" fmla="*/ 0 h 893"/>
                <a:gd name="T58" fmla="*/ 578 w 671"/>
                <a:gd name="T59" fmla="*/ 0 h 893"/>
                <a:gd name="T60" fmla="*/ 607 w 671"/>
                <a:gd name="T61" fmla="*/ 0 h 893"/>
                <a:gd name="T62" fmla="*/ 636 w 671"/>
                <a:gd name="T63" fmla="*/ 0 h 893"/>
                <a:gd name="T64" fmla="*/ 636 w 671"/>
                <a:gd name="T65" fmla="*/ 0 h 893"/>
                <a:gd name="T66" fmla="*/ 671 w 671"/>
                <a:gd name="T67" fmla="*/ 0 h 893"/>
                <a:gd name="T68" fmla="*/ 671 w 671"/>
                <a:gd name="T69" fmla="*/ 893 h 893"/>
                <a:gd name="T70" fmla="*/ 0 w 671"/>
                <a:gd name="T71" fmla="*/ 64 h 8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71"/>
                <a:gd name="T109" fmla="*/ 0 h 893"/>
                <a:gd name="T110" fmla="*/ 671 w 671"/>
                <a:gd name="T111" fmla="*/ 893 h 8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71" h="893">
                  <a:moveTo>
                    <a:pt x="0" y="64"/>
                  </a:moveTo>
                  <a:lnTo>
                    <a:pt x="29" y="58"/>
                  </a:lnTo>
                  <a:lnTo>
                    <a:pt x="58" y="53"/>
                  </a:lnTo>
                  <a:lnTo>
                    <a:pt x="87" y="47"/>
                  </a:lnTo>
                  <a:lnTo>
                    <a:pt x="117" y="41"/>
                  </a:lnTo>
                  <a:lnTo>
                    <a:pt x="152" y="35"/>
                  </a:lnTo>
                  <a:lnTo>
                    <a:pt x="181" y="35"/>
                  </a:lnTo>
                  <a:lnTo>
                    <a:pt x="210" y="29"/>
                  </a:lnTo>
                  <a:lnTo>
                    <a:pt x="239" y="23"/>
                  </a:lnTo>
                  <a:lnTo>
                    <a:pt x="268" y="23"/>
                  </a:lnTo>
                  <a:lnTo>
                    <a:pt x="298" y="18"/>
                  </a:lnTo>
                  <a:lnTo>
                    <a:pt x="333" y="18"/>
                  </a:lnTo>
                  <a:lnTo>
                    <a:pt x="362" y="12"/>
                  </a:lnTo>
                  <a:lnTo>
                    <a:pt x="391" y="12"/>
                  </a:lnTo>
                  <a:lnTo>
                    <a:pt x="420" y="6"/>
                  </a:lnTo>
                  <a:lnTo>
                    <a:pt x="455" y="6"/>
                  </a:lnTo>
                  <a:lnTo>
                    <a:pt x="484" y="6"/>
                  </a:lnTo>
                  <a:lnTo>
                    <a:pt x="514" y="0"/>
                  </a:lnTo>
                  <a:lnTo>
                    <a:pt x="543" y="0"/>
                  </a:lnTo>
                  <a:lnTo>
                    <a:pt x="578" y="0"/>
                  </a:lnTo>
                  <a:lnTo>
                    <a:pt x="607" y="0"/>
                  </a:lnTo>
                  <a:lnTo>
                    <a:pt x="636" y="0"/>
                  </a:lnTo>
                  <a:lnTo>
                    <a:pt x="671" y="0"/>
                  </a:lnTo>
                  <a:lnTo>
                    <a:pt x="671" y="89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Rectangle 19"/>
            <p:cNvSpPr>
              <a:spLocks noChangeArrowheads="1"/>
            </p:cNvSpPr>
            <p:nvPr/>
          </p:nvSpPr>
          <p:spPr bwMode="auto">
            <a:xfrm>
              <a:off x="2130" y="1350"/>
              <a:ext cx="48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Вторая</a:t>
              </a:r>
              <a:endParaRPr lang="ru-RU"/>
            </a:p>
          </p:txBody>
        </p:sp>
        <p:sp>
          <p:nvSpPr>
            <p:cNvPr id="19475" name="Rectangle 20"/>
            <p:cNvSpPr>
              <a:spLocks noChangeArrowheads="1"/>
            </p:cNvSpPr>
            <p:nvPr/>
          </p:nvSpPr>
          <p:spPr bwMode="auto">
            <a:xfrm>
              <a:off x="2258" y="1531"/>
              <a:ext cx="208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6%</a:t>
              </a:r>
              <a:endParaRPr lang="ru-RU"/>
            </a:p>
          </p:txBody>
        </p:sp>
      </p:grp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69387" cy="1187450"/>
          </a:xfrm>
        </p:spPr>
        <p:txBody>
          <a:bodyPr/>
          <a:lstStyle/>
          <a:p>
            <a:r>
              <a:rPr lang="ru-RU" sz="2400" b="1" smtClean="0">
                <a:solidFill>
                  <a:srgbClr val="800000"/>
                </a:solidFill>
                <a:latin typeface="Arial Narrow" pitchFamily="34" charset="0"/>
              </a:rPr>
              <a:t>Увеличение доли педагогических работников, аттестованных на первую и высшую квалификационные категории</a:t>
            </a:r>
            <a:br>
              <a:rPr lang="ru-RU" sz="2400" b="1" smtClean="0">
                <a:solidFill>
                  <a:srgbClr val="800000"/>
                </a:solidFill>
                <a:latin typeface="Arial Narrow" pitchFamily="34" charset="0"/>
              </a:rPr>
            </a:br>
            <a:endParaRPr lang="ru-RU" sz="2400" b="1" smtClean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19460" name="Freeform 12"/>
          <p:cNvSpPr>
            <a:spLocks/>
          </p:cNvSpPr>
          <p:nvPr/>
        </p:nvSpPr>
        <p:spPr bwMode="auto">
          <a:xfrm>
            <a:off x="1314450" y="3514725"/>
            <a:ext cx="5653088" cy="2111375"/>
          </a:xfrm>
          <a:custGeom>
            <a:avLst/>
            <a:gdLst>
              <a:gd name="T0" fmla="*/ 2147483647 w 3561"/>
              <a:gd name="T1" fmla="*/ 2147483647 h 1330"/>
              <a:gd name="T2" fmla="*/ 2147483647 w 3561"/>
              <a:gd name="T3" fmla="*/ 2147483647 h 1330"/>
              <a:gd name="T4" fmla="*/ 2147483647 w 3561"/>
              <a:gd name="T5" fmla="*/ 2147483647 h 1330"/>
              <a:gd name="T6" fmla="*/ 2147483647 w 3561"/>
              <a:gd name="T7" fmla="*/ 2147483647 h 1330"/>
              <a:gd name="T8" fmla="*/ 2147483647 w 3561"/>
              <a:gd name="T9" fmla="*/ 2147483647 h 1330"/>
              <a:gd name="T10" fmla="*/ 2147483647 w 3561"/>
              <a:gd name="T11" fmla="*/ 2147483647 h 1330"/>
              <a:gd name="T12" fmla="*/ 2147483647 w 3561"/>
              <a:gd name="T13" fmla="*/ 2147483647 h 1330"/>
              <a:gd name="T14" fmla="*/ 2147483647 w 3561"/>
              <a:gd name="T15" fmla="*/ 2147483647 h 1330"/>
              <a:gd name="T16" fmla="*/ 2147483647 w 3561"/>
              <a:gd name="T17" fmla="*/ 2147483647 h 1330"/>
              <a:gd name="T18" fmla="*/ 2147483647 w 3561"/>
              <a:gd name="T19" fmla="*/ 2147483647 h 1330"/>
              <a:gd name="T20" fmla="*/ 2147483647 w 3561"/>
              <a:gd name="T21" fmla="*/ 2147483647 h 1330"/>
              <a:gd name="T22" fmla="*/ 2147483647 w 3561"/>
              <a:gd name="T23" fmla="*/ 2147483647 h 1330"/>
              <a:gd name="T24" fmla="*/ 2147483647 w 3561"/>
              <a:gd name="T25" fmla="*/ 2147483647 h 1330"/>
              <a:gd name="T26" fmla="*/ 2147483647 w 3561"/>
              <a:gd name="T27" fmla="*/ 2147483647 h 1330"/>
              <a:gd name="T28" fmla="*/ 2147483647 w 3561"/>
              <a:gd name="T29" fmla="*/ 2147483647 h 1330"/>
              <a:gd name="T30" fmla="*/ 2147483647 w 3561"/>
              <a:gd name="T31" fmla="*/ 2147483647 h 1330"/>
              <a:gd name="T32" fmla="*/ 2147483647 w 3561"/>
              <a:gd name="T33" fmla="*/ 2147483647 h 1330"/>
              <a:gd name="T34" fmla="*/ 2147483647 w 3561"/>
              <a:gd name="T35" fmla="*/ 2147483647 h 1330"/>
              <a:gd name="T36" fmla="*/ 2147483647 w 3561"/>
              <a:gd name="T37" fmla="*/ 2147483647 h 1330"/>
              <a:gd name="T38" fmla="*/ 2147483647 w 3561"/>
              <a:gd name="T39" fmla="*/ 2147483647 h 1330"/>
              <a:gd name="T40" fmla="*/ 2147483647 w 3561"/>
              <a:gd name="T41" fmla="*/ 2147483647 h 1330"/>
              <a:gd name="T42" fmla="*/ 2147483647 w 3561"/>
              <a:gd name="T43" fmla="*/ 2147483647 h 1330"/>
              <a:gd name="T44" fmla="*/ 2147483647 w 3561"/>
              <a:gd name="T45" fmla="*/ 2147483647 h 1330"/>
              <a:gd name="T46" fmla="*/ 2147483647 w 3561"/>
              <a:gd name="T47" fmla="*/ 2147483647 h 1330"/>
              <a:gd name="T48" fmla="*/ 2147483647 w 3561"/>
              <a:gd name="T49" fmla="*/ 2147483647 h 1330"/>
              <a:gd name="T50" fmla="*/ 2147483647 w 3561"/>
              <a:gd name="T51" fmla="*/ 2147483647 h 1330"/>
              <a:gd name="T52" fmla="*/ 2147483647 w 3561"/>
              <a:gd name="T53" fmla="*/ 2147483647 h 1330"/>
              <a:gd name="T54" fmla="*/ 2147483647 w 3561"/>
              <a:gd name="T55" fmla="*/ 2147483647 h 1330"/>
              <a:gd name="T56" fmla="*/ 2147483647 w 3561"/>
              <a:gd name="T57" fmla="*/ 2147483647 h 1330"/>
              <a:gd name="T58" fmla="*/ 2147483647 w 3561"/>
              <a:gd name="T59" fmla="*/ 2147483647 h 1330"/>
              <a:gd name="T60" fmla="*/ 0 w 3561"/>
              <a:gd name="T61" fmla="*/ 2147483647 h 1330"/>
              <a:gd name="T62" fmla="*/ 0 w 3561"/>
              <a:gd name="T63" fmla="*/ 2147483647 h 1330"/>
              <a:gd name="T64" fmla="*/ 2147483647 w 3561"/>
              <a:gd name="T65" fmla="*/ 2147483647 h 1330"/>
              <a:gd name="T66" fmla="*/ 2147483647 w 3561"/>
              <a:gd name="T67" fmla="*/ 2147483647 h 1330"/>
              <a:gd name="T68" fmla="*/ 2147483647 w 3561"/>
              <a:gd name="T69" fmla="*/ 2147483647 h 1330"/>
              <a:gd name="T70" fmla="*/ 2147483647 w 3561"/>
              <a:gd name="T71" fmla="*/ 2147483647 h 1330"/>
              <a:gd name="T72" fmla="*/ 2147483647 w 3561"/>
              <a:gd name="T73" fmla="*/ 2147483647 h 1330"/>
              <a:gd name="T74" fmla="*/ 2147483647 w 3561"/>
              <a:gd name="T75" fmla="*/ 2147483647 h 1330"/>
              <a:gd name="T76" fmla="*/ 2147483647 w 3561"/>
              <a:gd name="T77" fmla="*/ 2147483647 h 1330"/>
              <a:gd name="T78" fmla="*/ 2147483647 w 3561"/>
              <a:gd name="T79" fmla="*/ 2147483647 h 1330"/>
              <a:gd name="T80" fmla="*/ 2147483647 w 3561"/>
              <a:gd name="T81" fmla="*/ 2147483647 h 1330"/>
              <a:gd name="T82" fmla="*/ 2147483647 w 3561"/>
              <a:gd name="T83" fmla="*/ 2147483647 h 1330"/>
              <a:gd name="T84" fmla="*/ 2147483647 w 3561"/>
              <a:gd name="T85" fmla="*/ 2147483647 h 1330"/>
              <a:gd name="T86" fmla="*/ 2147483647 w 3561"/>
              <a:gd name="T87" fmla="*/ 2147483647 h 1330"/>
              <a:gd name="T88" fmla="*/ 2147483647 w 3561"/>
              <a:gd name="T89" fmla="*/ 2147483647 h 1330"/>
              <a:gd name="T90" fmla="*/ 2147483647 w 3561"/>
              <a:gd name="T91" fmla="*/ 2147483647 h 1330"/>
              <a:gd name="T92" fmla="*/ 2147483647 w 3561"/>
              <a:gd name="T93" fmla="*/ 2147483647 h 1330"/>
              <a:gd name="T94" fmla="*/ 2147483647 w 3561"/>
              <a:gd name="T95" fmla="*/ 2147483647 h 1330"/>
              <a:gd name="T96" fmla="*/ 2147483647 w 3561"/>
              <a:gd name="T97" fmla="*/ 2147483647 h 1330"/>
              <a:gd name="T98" fmla="*/ 2147483647 w 3561"/>
              <a:gd name="T99" fmla="*/ 2147483647 h 1330"/>
              <a:gd name="T100" fmla="*/ 2147483647 w 3561"/>
              <a:gd name="T101" fmla="*/ 2147483647 h 1330"/>
              <a:gd name="T102" fmla="*/ 2147483647 w 3561"/>
              <a:gd name="T103" fmla="*/ 2147483647 h 1330"/>
              <a:gd name="T104" fmla="*/ 2147483647 w 3561"/>
              <a:gd name="T105" fmla="*/ 2147483647 h 1330"/>
              <a:gd name="T106" fmla="*/ 2147483647 w 3561"/>
              <a:gd name="T107" fmla="*/ 2147483647 h 1330"/>
              <a:gd name="T108" fmla="*/ 2147483647 w 3561"/>
              <a:gd name="T109" fmla="*/ 2147483647 h 1330"/>
              <a:gd name="T110" fmla="*/ 2147483647 w 3561"/>
              <a:gd name="T111" fmla="*/ 2147483647 h 1330"/>
              <a:gd name="T112" fmla="*/ 2147483647 w 3561"/>
              <a:gd name="T113" fmla="*/ 2147483647 h 1330"/>
              <a:gd name="T114" fmla="*/ 2147483647 w 3561"/>
              <a:gd name="T115" fmla="*/ 2147483647 h 1330"/>
              <a:gd name="T116" fmla="*/ 2147483647 w 3561"/>
              <a:gd name="T117" fmla="*/ 2147483647 h 1330"/>
              <a:gd name="T118" fmla="*/ 2147483647 w 3561"/>
              <a:gd name="T119" fmla="*/ 2147483647 h 1330"/>
              <a:gd name="T120" fmla="*/ 2147483647 w 3561"/>
              <a:gd name="T121" fmla="*/ 2147483647 h 1330"/>
              <a:gd name="T122" fmla="*/ 2147483647 w 3561"/>
              <a:gd name="T123" fmla="*/ 2147483647 h 133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61"/>
              <a:gd name="T187" fmla="*/ 0 h 1330"/>
              <a:gd name="T188" fmla="*/ 3561 w 3561"/>
              <a:gd name="T189" fmla="*/ 1330 h 133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61" h="1330">
                <a:moveTo>
                  <a:pt x="3561" y="0"/>
                </a:moveTo>
                <a:lnTo>
                  <a:pt x="3561" y="17"/>
                </a:lnTo>
                <a:lnTo>
                  <a:pt x="3561" y="35"/>
                </a:lnTo>
                <a:lnTo>
                  <a:pt x="3555" y="46"/>
                </a:lnTo>
                <a:lnTo>
                  <a:pt x="3555" y="64"/>
                </a:lnTo>
                <a:lnTo>
                  <a:pt x="3555" y="81"/>
                </a:lnTo>
                <a:lnTo>
                  <a:pt x="3549" y="93"/>
                </a:lnTo>
                <a:lnTo>
                  <a:pt x="3543" y="111"/>
                </a:lnTo>
                <a:lnTo>
                  <a:pt x="3543" y="122"/>
                </a:lnTo>
                <a:lnTo>
                  <a:pt x="3537" y="140"/>
                </a:lnTo>
                <a:lnTo>
                  <a:pt x="3532" y="157"/>
                </a:lnTo>
                <a:lnTo>
                  <a:pt x="3526" y="169"/>
                </a:lnTo>
                <a:lnTo>
                  <a:pt x="3520" y="186"/>
                </a:lnTo>
                <a:lnTo>
                  <a:pt x="3514" y="204"/>
                </a:lnTo>
                <a:lnTo>
                  <a:pt x="3508" y="216"/>
                </a:lnTo>
                <a:lnTo>
                  <a:pt x="3497" y="233"/>
                </a:lnTo>
                <a:lnTo>
                  <a:pt x="3491" y="245"/>
                </a:lnTo>
                <a:lnTo>
                  <a:pt x="3479" y="262"/>
                </a:lnTo>
                <a:lnTo>
                  <a:pt x="3473" y="274"/>
                </a:lnTo>
                <a:lnTo>
                  <a:pt x="3462" y="291"/>
                </a:lnTo>
                <a:lnTo>
                  <a:pt x="3450" y="303"/>
                </a:lnTo>
                <a:lnTo>
                  <a:pt x="3438" y="321"/>
                </a:lnTo>
                <a:lnTo>
                  <a:pt x="3432" y="332"/>
                </a:lnTo>
                <a:lnTo>
                  <a:pt x="3421" y="350"/>
                </a:lnTo>
                <a:lnTo>
                  <a:pt x="3403" y="361"/>
                </a:lnTo>
                <a:lnTo>
                  <a:pt x="3392" y="379"/>
                </a:lnTo>
                <a:lnTo>
                  <a:pt x="3380" y="391"/>
                </a:lnTo>
                <a:lnTo>
                  <a:pt x="3368" y="402"/>
                </a:lnTo>
                <a:lnTo>
                  <a:pt x="3351" y="420"/>
                </a:lnTo>
                <a:lnTo>
                  <a:pt x="3339" y="431"/>
                </a:lnTo>
                <a:lnTo>
                  <a:pt x="3321" y="449"/>
                </a:lnTo>
                <a:lnTo>
                  <a:pt x="3304" y="461"/>
                </a:lnTo>
                <a:lnTo>
                  <a:pt x="3286" y="472"/>
                </a:lnTo>
                <a:lnTo>
                  <a:pt x="3275" y="484"/>
                </a:lnTo>
                <a:lnTo>
                  <a:pt x="3257" y="501"/>
                </a:lnTo>
                <a:lnTo>
                  <a:pt x="3240" y="513"/>
                </a:lnTo>
                <a:lnTo>
                  <a:pt x="3216" y="525"/>
                </a:lnTo>
                <a:lnTo>
                  <a:pt x="3199" y="536"/>
                </a:lnTo>
                <a:lnTo>
                  <a:pt x="3181" y="548"/>
                </a:lnTo>
                <a:lnTo>
                  <a:pt x="3164" y="560"/>
                </a:lnTo>
                <a:lnTo>
                  <a:pt x="3141" y="571"/>
                </a:lnTo>
                <a:lnTo>
                  <a:pt x="3123" y="583"/>
                </a:lnTo>
                <a:lnTo>
                  <a:pt x="3100" y="595"/>
                </a:lnTo>
                <a:lnTo>
                  <a:pt x="3082" y="606"/>
                </a:lnTo>
                <a:lnTo>
                  <a:pt x="3059" y="618"/>
                </a:lnTo>
                <a:lnTo>
                  <a:pt x="3035" y="630"/>
                </a:lnTo>
                <a:lnTo>
                  <a:pt x="3018" y="641"/>
                </a:lnTo>
                <a:lnTo>
                  <a:pt x="2995" y="653"/>
                </a:lnTo>
                <a:lnTo>
                  <a:pt x="2971" y="665"/>
                </a:lnTo>
                <a:lnTo>
                  <a:pt x="2948" y="671"/>
                </a:lnTo>
                <a:lnTo>
                  <a:pt x="2924" y="682"/>
                </a:lnTo>
                <a:lnTo>
                  <a:pt x="2901" y="694"/>
                </a:lnTo>
                <a:lnTo>
                  <a:pt x="2878" y="700"/>
                </a:lnTo>
                <a:lnTo>
                  <a:pt x="2849" y="711"/>
                </a:lnTo>
                <a:lnTo>
                  <a:pt x="2825" y="723"/>
                </a:lnTo>
                <a:lnTo>
                  <a:pt x="2802" y="729"/>
                </a:lnTo>
                <a:lnTo>
                  <a:pt x="2773" y="741"/>
                </a:lnTo>
                <a:lnTo>
                  <a:pt x="2749" y="746"/>
                </a:lnTo>
                <a:lnTo>
                  <a:pt x="2720" y="758"/>
                </a:lnTo>
                <a:lnTo>
                  <a:pt x="2697" y="764"/>
                </a:lnTo>
                <a:lnTo>
                  <a:pt x="2668" y="770"/>
                </a:lnTo>
                <a:lnTo>
                  <a:pt x="2644" y="781"/>
                </a:lnTo>
                <a:lnTo>
                  <a:pt x="2615" y="787"/>
                </a:lnTo>
                <a:lnTo>
                  <a:pt x="2586" y="793"/>
                </a:lnTo>
                <a:lnTo>
                  <a:pt x="2557" y="799"/>
                </a:lnTo>
                <a:lnTo>
                  <a:pt x="2533" y="805"/>
                </a:lnTo>
                <a:lnTo>
                  <a:pt x="2504" y="816"/>
                </a:lnTo>
                <a:lnTo>
                  <a:pt x="2475" y="822"/>
                </a:lnTo>
                <a:lnTo>
                  <a:pt x="2446" y="828"/>
                </a:lnTo>
                <a:lnTo>
                  <a:pt x="2417" y="834"/>
                </a:lnTo>
                <a:lnTo>
                  <a:pt x="2387" y="840"/>
                </a:lnTo>
                <a:lnTo>
                  <a:pt x="2358" y="840"/>
                </a:lnTo>
                <a:lnTo>
                  <a:pt x="2329" y="846"/>
                </a:lnTo>
                <a:lnTo>
                  <a:pt x="2300" y="851"/>
                </a:lnTo>
                <a:lnTo>
                  <a:pt x="2271" y="857"/>
                </a:lnTo>
                <a:lnTo>
                  <a:pt x="2241" y="863"/>
                </a:lnTo>
                <a:lnTo>
                  <a:pt x="2212" y="863"/>
                </a:lnTo>
                <a:lnTo>
                  <a:pt x="2177" y="869"/>
                </a:lnTo>
                <a:lnTo>
                  <a:pt x="2148" y="869"/>
                </a:lnTo>
                <a:lnTo>
                  <a:pt x="2119" y="875"/>
                </a:lnTo>
                <a:lnTo>
                  <a:pt x="2090" y="875"/>
                </a:lnTo>
                <a:lnTo>
                  <a:pt x="2055" y="881"/>
                </a:lnTo>
                <a:lnTo>
                  <a:pt x="2025" y="881"/>
                </a:lnTo>
                <a:lnTo>
                  <a:pt x="1996" y="886"/>
                </a:lnTo>
                <a:lnTo>
                  <a:pt x="1967" y="886"/>
                </a:lnTo>
                <a:lnTo>
                  <a:pt x="1932" y="886"/>
                </a:lnTo>
                <a:lnTo>
                  <a:pt x="1903" y="886"/>
                </a:lnTo>
                <a:lnTo>
                  <a:pt x="1874" y="892"/>
                </a:lnTo>
                <a:lnTo>
                  <a:pt x="1839" y="892"/>
                </a:lnTo>
                <a:lnTo>
                  <a:pt x="1809" y="892"/>
                </a:lnTo>
                <a:lnTo>
                  <a:pt x="1780" y="892"/>
                </a:lnTo>
                <a:lnTo>
                  <a:pt x="1745" y="892"/>
                </a:lnTo>
                <a:lnTo>
                  <a:pt x="1716" y="892"/>
                </a:lnTo>
                <a:lnTo>
                  <a:pt x="1687" y="892"/>
                </a:lnTo>
                <a:lnTo>
                  <a:pt x="1652" y="886"/>
                </a:lnTo>
                <a:lnTo>
                  <a:pt x="1623" y="886"/>
                </a:lnTo>
                <a:lnTo>
                  <a:pt x="1593" y="886"/>
                </a:lnTo>
                <a:lnTo>
                  <a:pt x="1564" y="886"/>
                </a:lnTo>
                <a:lnTo>
                  <a:pt x="1529" y="881"/>
                </a:lnTo>
                <a:lnTo>
                  <a:pt x="1500" y="881"/>
                </a:lnTo>
                <a:lnTo>
                  <a:pt x="1471" y="875"/>
                </a:lnTo>
                <a:lnTo>
                  <a:pt x="1442" y="875"/>
                </a:lnTo>
                <a:lnTo>
                  <a:pt x="1407" y="869"/>
                </a:lnTo>
                <a:lnTo>
                  <a:pt x="1377" y="869"/>
                </a:lnTo>
                <a:lnTo>
                  <a:pt x="1348" y="863"/>
                </a:lnTo>
                <a:lnTo>
                  <a:pt x="1319" y="863"/>
                </a:lnTo>
                <a:lnTo>
                  <a:pt x="1290" y="857"/>
                </a:lnTo>
                <a:lnTo>
                  <a:pt x="1261" y="851"/>
                </a:lnTo>
                <a:lnTo>
                  <a:pt x="1226" y="846"/>
                </a:lnTo>
                <a:lnTo>
                  <a:pt x="1196" y="840"/>
                </a:lnTo>
                <a:lnTo>
                  <a:pt x="1167" y="840"/>
                </a:lnTo>
                <a:lnTo>
                  <a:pt x="1138" y="834"/>
                </a:lnTo>
                <a:lnTo>
                  <a:pt x="1109" y="828"/>
                </a:lnTo>
                <a:lnTo>
                  <a:pt x="1086" y="822"/>
                </a:lnTo>
                <a:lnTo>
                  <a:pt x="1056" y="816"/>
                </a:lnTo>
                <a:lnTo>
                  <a:pt x="1027" y="805"/>
                </a:lnTo>
                <a:lnTo>
                  <a:pt x="998" y="799"/>
                </a:lnTo>
                <a:lnTo>
                  <a:pt x="969" y="793"/>
                </a:lnTo>
                <a:lnTo>
                  <a:pt x="945" y="787"/>
                </a:lnTo>
                <a:lnTo>
                  <a:pt x="916" y="781"/>
                </a:lnTo>
                <a:lnTo>
                  <a:pt x="887" y="770"/>
                </a:lnTo>
                <a:lnTo>
                  <a:pt x="864" y="764"/>
                </a:lnTo>
                <a:lnTo>
                  <a:pt x="834" y="758"/>
                </a:lnTo>
                <a:lnTo>
                  <a:pt x="811" y="746"/>
                </a:lnTo>
                <a:lnTo>
                  <a:pt x="782" y="741"/>
                </a:lnTo>
                <a:lnTo>
                  <a:pt x="759" y="729"/>
                </a:lnTo>
                <a:lnTo>
                  <a:pt x="729" y="723"/>
                </a:lnTo>
                <a:lnTo>
                  <a:pt x="706" y="711"/>
                </a:lnTo>
                <a:lnTo>
                  <a:pt x="683" y="700"/>
                </a:lnTo>
                <a:lnTo>
                  <a:pt x="659" y="694"/>
                </a:lnTo>
                <a:lnTo>
                  <a:pt x="636" y="682"/>
                </a:lnTo>
                <a:lnTo>
                  <a:pt x="613" y="671"/>
                </a:lnTo>
                <a:lnTo>
                  <a:pt x="589" y="665"/>
                </a:lnTo>
                <a:lnTo>
                  <a:pt x="566" y="653"/>
                </a:lnTo>
                <a:lnTo>
                  <a:pt x="543" y="641"/>
                </a:lnTo>
                <a:lnTo>
                  <a:pt x="519" y="630"/>
                </a:lnTo>
                <a:lnTo>
                  <a:pt x="496" y="618"/>
                </a:lnTo>
                <a:lnTo>
                  <a:pt x="478" y="606"/>
                </a:lnTo>
                <a:lnTo>
                  <a:pt x="455" y="595"/>
                </a:lnTo>
                <a:lnTo>
                  <a:pt x="438" y="583"/>
                </a:lnTo>
                <a:lnTo>
                  <a:pt x="414" y="571"/>
                </a:lnTo>
                <a:lnTo>
                  <a:pt x="397" y="560"/>
                </a:lnTo>
                <a:lnTo>
                  <a:pt x="373" y="548"/>
                </a:lnTo>
                <a:lnTo>
                  <a:pt x="356" y="536"/>
                </a:lnTo>
                <a:lnTo>
                  <a:pt x="338" y="525"/>
                </a:lnTo>
                <a:lnTo>
                  <a:pt x="321" y="513"/>
                </a:lnTo>
                <a:lnTo>
                  <a:pt x="303" y="501"/>
                </a:lnTo>
                <a:lnTo>
                  <a:pt x="286" y="484"/>
                </a:lnTo>
                <a:lnTo>
                  <a:pt x="268" y="472"/>
                </a:lnTo>
                <a:lnTo>
                  <a:pt x="251" y="461"/>
                </a:lnTo>
                <a:lnTo>
                  <a:pt x="239" y="449"/>
                </a:lnTo>
                <a:lnTo>
                  <a:pt x="221" y="431"/>
                </a:lnTo>
                <a:lnTo>
                  <a:pt x="204" y="420"/>
                </a:lnTo>
                <a:lnTo>
                  <a:pt x="192" y="402"/>
                </a:lnTo>
                <a:lnTo>
                  <a:pt x="181" y="391"/>
                </a:lnTo>
                <a:lnTo>
                  <a:pt x="163" y="379"/>
                </a:lnTo>
                <a:lnTo>
                  <a:pt x="151" y="361"/>
                </a:lnTo>
                <a:lnTo>
                  <a:pt x="140" y="350"/>
                </a:lnTo>
                <a:lnTo>
                  <a:pt x="128" y="332"/>
                </a:lnTo>
                <a:lnTo>
                  <a:pt x="116" y="321"/>
                </a:lnTo>
                <a:lnTo>
                  <a:pt x="105" y="303"/>
                </a:lnTo>
                <a:lnTo>
                  <a:pt x="93" y="291"/>
                </a:lnTo>
                <a:lnTo>
                  <a:pt x="87" y="274"/>
                </a:lnTo>
                <a:lnTo>
                  <a:pt x="76" y="262"/>
                </a:lnTo>
                <a:lnTo>
                  <a:pt x="70" y="245"/>
                </a:lnTo>
                <a:lnTo>
                  <a:pt x="58" y="233"/>
                </a:lnTo>
                <a:lnTo>
                  <a:pt x="52" y="216"/>
                </a:lnTo>
                <a:lnTo>
                  <a:pt x="46" y="204"/>
                </a:lnTo>
                <a:lnTo>
                  <a:pt x="35" y="186"/>
                </a:lnTo>
                <a:lnTo>
                  <a:pt x="29" y="169"/>
                </a:lnTo>
                <a:lnTo>
                  <a:pt x="23" y="157"/>
                </a:lnTo>
                <a:lnTo>
                  <a:pt x="23" y="140"/>
                </a:lnTo>
                <a:lnTo>
                  <a:pt x="17" y="122"/>
                </a:lnTo>
                <a:lnTo>
                  <a:pt x="11" y="111"/>
                </a:lnTo>
                <a:lnTo>
                  <a:pt x="5" y="93"/>
                </a:lnTo>
                <a:lnTo>
                  <a:pt x="5" y="81"/>
                </a:lnTo>
                <a:lnTo>
                  <a:pt x="0" y="64"/>
                </a:lnTo>
                <a:lnTo>
                  <a:pt x="0" y="46"/>
                </a:lnTo>
                <a:lnTo>
                  <a:pt x="0" y="35"/>
                </a:lnTo>
                <a:lnTo>
                  <a:pt x="0" y="17"/>
                </a:lnTo>
                <a:lnTo>
                  <a:pt x="0" y="0"/>
                </a:lnTo>
                <a:lnTo>
                  <a:pt x="0" y="437"/>
                </a:lnTo>
                <a:lnTo>
                  <a:pt x="0" y="455"/>
                </a:lnTo>
                <a:lnTo>
                  <a:pt x="0" y="472"/>
                </a:lnTo>
                <a:lnTo>
                  <a:pt x="0" y="484"/>
                </a:lnTo>
                <a:lnTo>
                  <a:pt x="0" y="501"/>
                </a:lnTo>
                <a:lnTo>
                  <a:pt x="5" y="519"/>
                </a:lnTo>
                <a:lnTo>
                  <a:pt x="5" y="531"/>
                </a:lnTo>
                <a:lnTo>
                  <a:pt x="11" y="548"/>
                </a:lnTo>
                <a:lnTo>
                  <a:pt x="17" y="560"/>
                </a:lnTo>
                <a:lnTo>
                  <a:pt x="23" y="577"/>
                </a:lnTo>
                <a:lnTo>
                  <a:pt x="23" y="595"/>
                </a:lnTo>
                <a:lnTo>
                  <a:pt x="29" y="606"/>
                </a:lnTo>
                <a:lnTo>
                  <a:pt x="35" y="624"/>
                </a:lnTo>
                <a:lnTo>
                  <a:pt x="46" y="641"/>
                </a:lnTo>
                <a:lnTo>
                  <a:pt x="52" y="653"/>
                </a:lnTo>
                <a:lnTo>
                  <a:pt x="58" y="671"/>
                </a:lnTo>
                <a:lnTo>
                  <a:pt x="70" y="682"/>
                </a:lnTo>
                <a:lnTo>
                  <a:pt x="76" y="700"/>
                </a:lnTo>
                <a:lnTo>
                  <a:pt x="87" y="711"/>
                </a:lnTo>
                <a:lnTo>
                  <a:pt x="93" y="729"/>
                </a:lnTo>
                <a:lnTo>
                  <a:pt x="105" y="741"/>
                </a:lnTo>
                <a:lnTo>
                  <a:pt x="116" y="758"/>
                </a:lnTo>
                <a:lnTo>
                  <a:pt x="128" y="770"/>
                </a:lnTo>
                <a:lnTo>
                  <a:pt x="140" y="787"/>
                </a:lnTo>
                <a:lnTo>
                  <a:pt x="151" y="799"/>
                </a:lnTo>
                <a:lnTo>
                  <a:pt x="163" y="816"/>
                </a:lnTo>
                <a:lnTo>
                  <a:pt x="181" y="828"/>
                </a:lnTo>
                <a:lnTo>
                  <a:pt x="192" y="840"/>
                </a:lnTo>
                <a:lnTo>
                  <a:pt x="204" y="857"/>
                </a:lnTo>
                <a:lnTo>
                  <a:pt x="221" y="869"/>
                </a:lnTo>
                <a:lnTo>
                  <a:pt x="239" y="886"/>
                </a:lnTo>
                <a:lnTo>
                  <a:pt x="251" y="898"/>
                </a:lnTo>
                <a:lnTo>
                  <a:pt x="268" y="910"/>
                </a:lnTo>
                <a:lnTo>
                  <a:pt x="286" y="921"/>
                </a:lnTo>
                <a:lnTo>
                  <a:pt x="303" y="939"/>
                </a:lnTo>
                <a:lnTo>
                  <a:pt x="321" y="951"/>
                </a:lnTo>
                <a:lnTo>
                  <a:pt x="338" y="962"/>
                </a:lnTo>
                <a:lnTo>
                  <a:pt x="356" y="974"/>
                </a:lnTo>
                <a:lnTo>
                  <a:pt x="373" y="986"/>
                </a:lnTo>
                <a:lnTo>
                  <a:pt x="397" y="997"/>
                </a:lnTo>
                <a:lnTo>
                  <a:pt x="414" y="1009"/>
                </a:lnTo>
                <a:lnTo>
                  <a:pt x="438" y="1021"/>
                </a:lnTo>
                <a:lnTo>
                  <a:pt x="455" y="1032"/>
                </a:lnTo>
                <a:lnTo>
                  <a:pt x="478" y="1044"/>
                </a:lnTo>
                <a:lnTo>
                  <a:pt x="496" y="1056"/>
                </a:lnTo>
                <a:lnTo>
                  <a:pt x="519" y="1067"/>
                </a:lnTo>
                <a:lnTo>
                  <a:pt x="543" y="1079"/>
                </a:lnTo>
                <a:lnTo>
                  <a:pt x="566" y="1091"/>
                </a:lnTo>
                <a:lnTo>
                  <a:pt x="589" y="1102"/>
                </a:lnTo>
                <a:lnTo>
                  <a:pt x="613" y="1108"/>
                </a:lnTo>
                <a:lnTo>
                  <a:pt x="636" y="1120"/>
                </a:lnTo>
                <a:lnTo>
                  <a:pt x="659" y="1131"/>
                </a:lnTo>
                <a:lnTo>
                  <a:pt x="683" y="1137"/>
                </a:lnTo>
                <a:lnTo>
                  <a:pt x="706" y="1149"/>
                </a:lnTo>
                <a:lnTo>
                  <a:pt x="729" y="1161"/>
                </a:lnTo>
                <a:lnTo>
                  <a:pt x="759" y="1166"/>
                </a:lnTo>
                <a:lnTo>
                  <a:pt x="782" y="1178"/>
                </a:lnTo>
                <a:lnTo>
                  <a:pt x="811" y="1184"/>
                </a:lnTo>
                <a:lnTo>
                  <a:pt x="834" y="1196"/>
                </a:lnTo>
                <a:lnTo>
                  <a:pt x="864" y="1201"/>
                </a:lnTo>
                <a:lnTo>
                  <a:pt x="887" y="1207"/>
                </a:lnTo>
                <a:lnTo>
                  <a:pt x="916" y="1219"/>
                </a:lnTo>
                <a:lnTo>
                  <a:pt x="945" y="1225"/>
                </a:lnTo>
                <a:lnTo>
                  <a:pt x="969" y="1231"/>
                </a:lnTo>
                <a:lnTo>
                  <a:pt x="998" y="1236"/>
                </a:lnTo>
                <a:lnTo>
                  <a:pt x="1027" y="1242"/>
                </a:lnTo>
                <a:lnTo>
                  <a:pt x="1056" y="1254"/>
                </a:lnTo>
                <a:lnTo>
                  <a:pt x="1086" y="1260"/>
                </a:lnTo>
                <a:lnTo>
                  <a:pt x="1109" y="1266"/>
                </a:lnTo>
                <a:lnTo>
                  <a:pt x="1138" y="1271"/>
                </a:lnTo>
                <a:lnTo>
                  <a:pt x="1167" y="1277"/>
                </a:lnTo>
                <a:lnTo>
                  <a:pt x="1196" y="1277"/>
                </a:lnTo>
                <a:lnTo>
                  <a:pt x="1226" y="1283"/>
                </a:lnTo>
                <a:lnTo>
                  <a:pt x="1261" y="1289"/>
                </a:lnTo>
                <a:lnTo>
                  <a:pt x="1290" y="1295"/>
                </a:lnTo>
                <a:lnTo>
                  <a:pt x="1319" y="1301"/>
                </a:lnTo>
                <a:lnTo>
                  <a:pt x="1348" y="1301"/>
                </a:lnTo>
                <a:lnTo>
                  <a:pt x="1377" y="1306"/>
                </a:lnTo>
                <a:lnTo>
                  <a:pt x="1407" y="1306"/>
                </a:lnTo>
                <a:lnTo>
                  <a:pt x="1442" y="1312"/>
                </a:lnTo>
                <a:lnTo>
                  <a:pt x="1471" y="1312"/>
                </a:lnTo>
                <a:lnTo>
                  <a:pt x="1500" y="1318"/>
                </a:lnTo>
                <a:lnTo>
                  <a:pt x="1529" y="1318"/>
                </a:lnTo>
                <a:lnTo>
                  <a:pt x="1564" y="1324"/>
                </a:lnTo>
                <a:lnTo>
                  <a:pt x="1593" y="1324"/>
                </a:lnTo>
                <a:lnTo>
                  <a:pt x="1623" y="1324"/>
                </a:lnTo>
                <a:lnTo>
                  <a:pt x="1652" y="1324"/>
                </a:lnTo>
                <a:lnTo>
                  <a:pt x="1687" y="1330"/>
                </a:lnTo>
                <a:lnTo>
                  <a:pt x="1716" y="1330"/>
                </a:lnTo>
                <a:lnTo>
                  <a:pt x="1745" y="1330"/>
                </a:lnTo>
                <a:lnTo>
                  <a:pt x="1780" y="1330"/>
                </a:lnTo>
                <a:lnTo>
                  <a:pt x="1809" y="1330"/>
                </a:lnTo>
                <a:lnTo>
                  <a:pt x="1839" y="1330"/>
                </a:lnTo>
                <a:lnTo>
                  <a:pt x="1874" y="1330"/>
                </a:lnTo>
                <a:lnTo>
                  <a:pt x="1903" y="1324"/>
                </a:lnTo>
                <a:lnTo>
                  <a:pt x="1932" y="1324"/>
                </a:lnTo>
                <a:lnTo>
                  <a:pt x="1967" y="1324"/>
                </a:lnTo>
                <a:lnTo>
                  <a:pt x="1996" y="1324"/>
                </a:lnTo>
                <a:lnTo>
                  <a:pt x="2025" y="1318"/>
                </a:lnTo>
                <a:lnTo>
                  <a:pt x="2055" y="1318"/>
                </a:lnTo>
                <a:lnTo>
                  <a:pt x="2090" y="1312"/>
                </a:lnTo>
                <a:lnTo>
                  <a:pt x="2119" y="1312"/>
                </a:lnTo>
                <a:lnTo>
                  <a:pt x="2148" y="1306"/>
                </a:lnTo>
                <a:lnTo>
                  <a:pt x="2177" y="1306"/>
                </a:lnTo>
                <a:lnTo>
                  <a:pt x="2212" y="1301"/>
                </a:lnTo>
                <a:lnTo>
                  <a:pt x="2241" y="1301"/>
                </a:lnTo>
                <a:lnTo>
                  <a:pt x="2271" y="1295"/>
                </a:lnTo>
                <a:lnTo>
                  <a:pt x="2300" y="1289"/>
                </a:lnTo>
                <a:lnTo>
                  <a:pt x="2329" y="1283"/>
                </a:lnTo>
                <a:lnTo>
                  <a:pt x="2358" y="1277"/>
                </a:lnTo>
                <a:lnTo>
                  <a:pt x="2387" y="1277"/>
                </a:lnTo>
                <a:lnTo>
                  <a:pt x="2417" y="1271"/>
                </a:lnTo>
                <a:lnTo>
                  <a:pt x="2446" y="1266"/>
                </a:lnTo>
                <a:lnTo>
                  <a:pt x="2475" y="1260"/>
                </a:lnTo>
                <a:lnTo>
                  <a:pt x="2504" y="1254"/>
                </a:lnTo>
                <a:lnTo>
                  <a:pt x="2533" y="1242"/>
                </a:lnTo>
                <a:lnTo>
                  <a:pt x="2557" y="1236"/>
                </a:lnTo>
                <a:lnTo>
                  <a:pt x="2586" y="1231"/>
                </a:lnTo>
                <a:lnTo>
                  <a:pt x="2615" y="1225"/>
                </a:lnTo>
                <a:lnTo>
                  <a:pt x="2644" y="1219"/>
                </a:lnTo>
                <a:lnTo>
                  <a:pt x="2668" y="1207"/>
                </a:lnTo>
                <a:lnTo>
                  <a:pt x="2697" y="1201"/>
                </a:lnTo>
                <a:lnTo>
                  <a:pt x="2720" y="1196"/>
                </a:lnTo>
                <a:lnTo>
                  <a:pt x="2749" y="1184"/>
                </a:lnTo>
                <a:lnTo>
                  <a:pt x="2773" y="1178"/>
                </a:lnTo>
                <a:lnTo>
                  <a:pt x="2802" y="1166"/>
                </a:lnTo>
                <a:lnTo>
                  <a:pt x="2825" y="1161"/>
                </a:lnTo>
                <a:lnTo>
                  <a:pt x="2849" y="1149"/>
                </a:lnTo>
                <a:lnTo>
                  <a:pt x="2878" y="1137"/>
                </a:lnTo>
                <a:lnTo>
                  <a:pt x="2901" y="1131"/>
                </a:lnTo>
                <a:lnTo>
                  <a:pt x="2924" y="1120"/>
                </a:lnTo>
                <a:lnTo>
                  <a:pt x="2948" y="1108"/>
                </a:lnTo>
                <a:lnTo>
                  <a:pt x="2971" y="1102"/>
                </a:lnTo>
                <a:lnTo>
                  <a:pt x="2995" y="1091"/>
                </a:lnTo>
                <a:lnTo>
                  <a:pt x="3018" y="1079"/>
                </a:lnTo>
                <a:lnTo>
                  <a:pt x="3035" y="1067"/>
                </a:lnTo>
                <a:lnTo>
                  <a:pt x="3059" y="1056"/>
                </a:lnTo>
                <a:lnTo>
                  <a:pt x="3082" y="1044"/>
                </a:lnTo>
                <a:lnTo>
                  <a:pt x="3100" y="1032"/>
                </a:lnTo>
                <a:lnTo>
                  <a:pt x="3123" y="1021"/>
                </a:lnTo>
                <a:lnTo>
                  <a:pt x="3141" y="1009"/>
                </a:lnTo>
                <a:lnTo>
                  <a:pt x="3164" y="997"/>
                </a:lnTo>
                <a:lnTo>
                  <a:pt x="3181" y="986"/>
                </a:lnTo>
                <a:lnTo>
                  <a:pt x="3199" y="974"/>
                </a:lnTo>
                <a:lnTo>
                  <a:pt x="3216" y="962"/>
                </a:lnTo>
                <a:lnTo>
                  <a:pt x="3240" y="951"/>
                </a:lnTo>
                <a:lnTo>
                  <a:pt x="3257" y="939"/>
                </a:lnTo>
                <a:lnTo>
                  <a:pt x="3275" y="921"/>
                </a:lnTo>
                <a:lnTo>
                  <a:pt x="3286" y="910"/>
                </a:lnTo>
                <a:lnTo>
                  <a:pt x="3304" y="898"/>
                </a:lnTo>
                <a:lnTo>
                  <a:pt x="3321" y="886"/>
                </a:lnTo>
                <a:lnTo>
                  <a:pt x="3339" y="869"/>
                </a:lnTo>
                <a:lnTo>
                  <a:pt x="3351" y="857"/>
                </a:lnTo>
                <a:lnTo>
                  <a:pt x="3368" y="840"/>
                </a:lnTo>
                <a:lnTo>
                  <a:pt x="3380" y="828"/>
                </a:lnTo>
                <a:lnTo>
                  <a:pt x="3392" y="816"/>
                </a:lnTo>
                <a:lnTo>
                  <a:pt x="3403" y="799"/>
                </a:lnTo>
                <a:lnTo>
                  <a:pt x="3421" y="787"/>
                </a:lnTo>
                <a:lnTo>
                  <a:pt x="3432" y="770"/>
                </a:lnTo>
                <a:lnTo>
                  <a:pt x="3438" y="758"/>
                </a:lnTo>
                <a:lnTo>
                  <a:pt x="3450" y="741"/>
                </a:lnTo>
                <a:lnTo>
                  <a:pt x="3462" y="729"/>
                </a:lnTo>
                <a:lnTo>
                  <a:pt x="3473" y="711"/>
                </a:lnTo>
                <a:lnTo>
                  <a:pt x="3479" y="700"/>
                </a:lnTo>
                <a:lnTo>
                  <a:pt x="3491" y="682"/>
                </a:lnTo>
                <a:lnTo>
                  <a:pt x="3497" y="671"/>
                </a:lnTo>
                <a:lnTo>
                  <a:pt x="3508" y="653"/>
                </a:lnTo>
                <a:lnTo>
                  <a:pt x="3514" y="641"/>
                </a:lnTo>
                <a:lnTo>
                  <a:pt x="3520" y="624"/>
                </a:lnTo>
                <a:lnTo>
                  <a:pt x="3526" y="606"/>
                </a:lnTo>
                <a:lnTo>
                  <a:pt x="3532" y="595"/>
                </a:lnTo>
                <a:lnTo>
                  <a:pt x="3537" y="577"/>
                </a:lnTo>
                <a:lnTo>
                  <a:pt x="3543" y="560"/>
                </a:lnTo>
                <a:lnTo>
                  <a:pt x="3543" y="548"/>
                </a:lnTo>
                <a:lnTo>
                  <a:pt x="3549" y="531"/>
                </a:lnTo>
                <a:lnTo>
                  <a:pt x="3555" y="519"/>
                </a:lnTo>
                <a:lnTo>
                  <a:pt x="3555" y="501"/>
                </a:lnTo>
                <a:lnTo>
                  <a:pt x="3555" y="484"/>
                </a:lnTo>
                <a:lnTo>
                  <a:pt x="3561" y="472"/>
                </a:lnTo>
                <a:lnTo>
                  <a:pt x="3561" y="455"/>
                </a:lnTo>
                <a:lnTo>
                  <a:pt x="3561" y="437"/>
                </a:lnTo>
                <a:lnTo>
                  <a:pt x="3561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Freeform 14"/>
          <p:cNvSpPr>
            <a:spLocks/>
          </p:cNvSpPr>
          <p:nvPr/>
        </p:nvSpPr>
        <p:spPr bwMode="auto">
          <a:xfrm>
            <a:off x="1314450" y="2106613"/>
            <a:ext cx="5653088" cy="2833687"/>
          </a:xfrm>
          <a:custGeom>
            <a:avLst/>
            <a:gdLst>
              <a:gd name="T0" fmla="*/ 2147483647 w 3561"/>
              <a:gd name="T1" fmla="*/ 0 h 1785"/>
              <a:gd name="T2" fmla="*/ 2147483647 w 3561"/>
              <a:gd name="T3" fmla="*/ 2147483647 h 1785"/>
              <a:gd name="T4" fmla="*/ 2147483647 w 3561"/>
              <a:gd name="T5" fmla="*/ 2147483647 h 1785"/>
              <a:gd name="T6" fmla="*/ 2147483647 w 3561"/>
              <a:gd name="T7" fmla="*/ 2147483647 h 1785"/>
              <a:gd name="T8" fmla="*/ 2147483647 w 3561"/>
              <a:gd name="T9" fmla="*/ 2147483647 h 1785"/>
              <a:gd name="T10" fmla="*/ 2147483647 w 3561"/>
              <a:gd name="T11" fmla="*/ 2147483647 h 1785"/>
              <a:gd name="T12" fmla="*/ 2147483647 w 3561"/>
              <a:gd name="T13" fmla="*/ 2147483647 h 1785"/>
              <a:gd name="T14" fmla="*/ 2147483647 w 3561"/>
              <a:gd name="T15" fmla="*/ 2147483647 h 1785"/>
              <a:gd name="T16" fmla="*/ 2147483647 w 3561"/>
              <a:gd name="T17" fmla="*/ 2147483647 h 1785"/>
              <a:gd name="T18" fmla="*/ 2147483647 w 3561"/>
              <a:gd name="T19" fmla="*/ 2147483647 h 1785"/>
              <a:gd name="T20" fmla="*/ 2147483647 w 3561"/>
              <a:gd name="T21" fmla="*/ 2147483647 h 1785"/>
              <a:gd name="T22" fmla="*/ 2147483647 w 3561"/>
              <a:gd name="T23" fmla="*/ 2147483647 h 1785"/>
              <a:gd name="T24" fmla="*/ 2147483647 w 3561"/>
              <a:gd name="T25" fmla="*/ 2147483647 h 1785"/>
              <a:gd name="T26" fmla="*/ 2147483647 w 3561"/>
              <a:gd name="T27" fmla="*/ 2147483647 h 1785"/>
              <a:gd name="T28" fmla="*/ 2147483647 w 3561"/>
              <a:gd name="T29" fmla="*/ 2147483647 h 1785"/>
              <a:gd name="T30" fmla="*/ 2147483647 w 3561"/>
              <a:gd name="T31" fmla="*/ 2147483647 h 1785"/>
              <a:gd name="T32" fmla="*/ 2147483647 w 3561"/>
              <a:gd name="T33" fmla="*/ 2147483647 h 1785"/>
              <a:gd name="T34" fmla="*/ 2147483647 w 3561"/>
              <a:gd name="T35" fmla="*/ 2147483647 h 1785"/>
              <a:gd name="T36" fmla="*/ 2147483647 w 3561"/>
              <a:gd name="T37" fmla="*/ 2147483647 h 1785"/>
              <a:gd name="T38" fmla="*/ 2147483647 w 3561"/>
              <a:gd name="T39" fmla="*/ 2147483647 h 1785"/>
              <a:gd name="T40" fmla="*/ 2147483647 w 3561"/>
              <a:gd name="T41" fmla="*/ 2147483647 h 1785"/>
              <a:gd name="T42" fmla="*/ 2147483647 w 3561"/>
              <a:gd name="T43" fmla="*/ 2147483647 h 1785"/>
              <a:gd name="T44" fmla="*/ 2147483647 w 3561"/>
              <a:gd name="T45" fmla="*/ 2147483647 h 1785"/>
              <a:gd name="T46" fmla="*/ 2147483647 w 3561"/>
              <a:gd name="T47" fmla="*/ 2147483647 h 1785"/>
              <a:gd name="T48" fmla="*/ 2147483647 w 3561"/>
              <a:gd name="T49" fmla="*/ 2147483647 h 1785"/>
              <a:gd name="T50" fmla="*/ 2147483647 w 3561"/>
              <a:gd name="T51" fmla="*/ 2147483647 h 1785"/>
              <a:gd name="T52" fmla="*/ 2147483647 w 3561"/>
              <a:gd name="T53" fmla="*/ 2147483647 h 1785"/>
              <a:gd name="T54" fmla="*/ 2147483647 w 3561"/>
              <a:gd name="T55" fmla="*/ 2147483647 h 1785"/>
              <a:gd name="T56" fmla="*/ 2147483647 w 3561"/>
              <a:gd name="T57" fmla="*/ 2147483647 h 1785"/>
              <a:gd name="T58" fmla="*/ 2147483647 w 3561"/>
              <a:gd name="T59" fmla="*/ 2147483647 h 1785"/>
              <a:gd name="T60" fmla="*/ 2147483647 w 3561"/>
              <a:gd name="T61" fmla="*/ 2147483647 h 1785"/>
              <a:gd name="T62" fmla="*/ 2147483647 w 3561"/>
              <a:gd name="T63" fmla="*/ 2147483647 h 1785"/>
              <a:gd name="T64" fmla="*/ 2147483647 w 3561"/>
              <a:gd name="T65" fmla="*/ 2147483647 h 1785"/>
              <a:gd name="T66" fmla="*/ 2147483647 w 3561"/>
              <a:gd name="T67" fmla="*/ 2147483647 h 1785"/>
              <a:gd name="T68" fmla="*/ 2147483647 w 3561"/>
              <a:gd name="T69" fmla="*/ 2147483647 h 1785"/>
              <a:gd name="T70" fmla="*/ 2147483647 w 3561"/>
              <a:gd name="T71" fmla="*/ 2147483647 h 1785"/>
              <a:gd name="T72" fmla="*/ 2147483647 w 3561"/>
              <a:gd name="T73" fmla="*/ 2147483647 h 1785"/>
              <a:gd name="T74" fmla="*/ 2147483647 w 3561"/>
              <a:gd name="T75" fmla="*/ 2147483647 h 1785"/>
              <a:gd name="T76" fmla="*/ 2147483647 w 3561"/>
              <a:gd name="T77" fmla="*/ 2147483647 h 1785"/>
              <a:gd name="T78" fmla="*/ 2147483647 w 3561"/>
              <a:gd name="T79" fmla="*/ 2147483647 h 1785"/>
              <a:gd name="T80" fmla="*/ 2147483647 w 3561"/>
              <a:gd name="T81" fmla="*/ 2147483647 h 1785"/>
              <a:gd name="T82" fmla="*/ 2147483647 w 3561"/>
              <a:gd name="T83" fmla="*/ 2147483647 h 1785"/>
              <a:gd name="T84" fmla="*/ 2147483647 w 3561"/>
              <a:gd name="T85" fmla="*/ 2147483647 h 1785"/>
              <a:gd name="T86" fmla="*/ 2147483647 w 3561"/>
              <a:gd name="T87" fmla="*/ 2147483647 h 1785"/>
              <a:gd name="T88" fmla="*/ 2147483647 w 3561"/>
              <a:gd name="T89" fmla="*/ 2147483647 h 1785"/>
              <a:gd name="T90" fmla="*/ 2147483647 w 3561"/>
              <a:gd name="T91" fmla="*/ 2147483647 h 1785"/>
              <a:gd name="T92" fmla="*/ 2147483647 w 3561"/>
              <a:gd name="T93" fmla="*/ 2147483647 h 1785"/>
              <a:gd name="T94" fmla="*/ 2147483647 w 3561"/>
              <a:gd name="T95" fmla="*/ 2147483647 h 1785"/>
              <a:gd name="T96" fmla="*/ 2147483647 w 3561"/>
              <a:gd name="T97" fmla="*/ 2147483647 h 1785"/>
              <a:gd name="T98" fmla="*/ 2147483647 w 3561"/>
              <a:gd name="T99" fmla="*/ 2147483647 h 1785"/>
              <a:gd name="T100" fmla="*/ 2147483647 w 3561"/>
              <a:gd name="T101" fmla="*/ 2147483647 h 1785"/>
              <a:gd name="T102" fmla="*/ 2147483647 w 3561"/>
              <a:gd name="T103" fmla="*/ 2147483647 h 1785"/>
              <a:gd name="T104" fmla="*/ 2147483647 w 3561"/>
              <a:gd name="T105" fmla="*/ 2147483647 h 1785"/>
              <a:gd name="T106" fmla="*/ 2147483647 w 3561"/>
              <a:gd name="T107" fmla="*/ 2147483647 h 1785"/>
              <a:gd name="T108" fmla="*/ 2147483647 w 3561"/>
              <a:gd name="T109" fmla="*/ 2147483647 h 1785"/>
              <a:gd name="T110" fmla="*/ 2147483647 w 3561"/>
              <a:gd name="T111" fmla="*/ 2147483647 h 1785"/>
              <a:gd name="T112" fmla="*/ 2147483647 w 3561"/>
              <a:gd name="T113" fmla="*/ 2147483647 h 1785"/>
              <a:gd name="T114" fmla="*/ 0 w 3561"/>
              <a:gd name="T115" fmla="*/ 2147483647 h 1785"/>
              <a:gd name="T116" fmla="*/ 2147483647 w 3561"/>
              <a:gd name="T117" fmla="*/ 2147483647 h 1785"/>
              <a:gd name="T118" fmla="*/ 2147483647 w 3561"/>
              <a:gd name="T119" fmla="*/ 2147483647 h 1785"/>
              <a:gd name="T120" fmla="*/ 2147483647 w 3561"/>
              <a:gd name="T121" fmla="*/ 2147483647 h 1785"/>
              <a:gd name="T122" fmla="*/ 2147483647 w 3561"/>
              <a:gd name="T123" fmla="*/ 2147483647 h 1785"/>
              <a:gd name="T124" fmla="*/ 2147483647 w 3561"/>
              <a:gd name="T125" fmla="*/ 0 h 17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61"/>
              <a:gd name="T190" fmla="*/ 0 h 1785"/>
              <a:gd name="T191" fmla="*/ 3561 w 3561"/>
              <a:gd name="T192" fmla="*/ 1785 h 17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61" h="1785">
                <a:moveTo>
                  <a:pt x="1780" y="0"/>
                </a:moveTo>
                <a:lnTo>
                  <a:pt x="1809" y="0"/>
                </a:lnTo>
                <a:lnTo>
                  <a:pt x="1839" y="0"/>
                </a:lnTo>
                <a:lnTo>
                  <a:pt x="1874" y="0"/>
                </a:lnTo>
                <a:lnTo>
                  <a:pt x="1903" y="0"/>
                </a:lnTo>
                <a:lnTo>
                  <a:pt x="1932" y="0"/>
                </a:lnTo>
                <a:lnTo>
                  <a:pt x="1967" y="6"/>
                </a:lnTo>
                <a:lnTo>
                  <a:pt x="1996" y="6"/>
                </a:lnTo>
                <a:lnTo>
                  <a:pt x="2025" y="6"/>
                </a:lnTo>
                <a:lnTo>
                  <a:pt x="2055" y="12"/>
                </a:lnTo>
                <a:lnTo>
                  <a:pt x="2090" y="12"/>
                </a:lnTo>
                <a:lnTo>
                  <a:pt x="2119" y="18"/>
                </a:lnTo>
                <a:lnTo>
                  <a:pt x="2148" y="18"/>
                </a:lnTo>
                <a:lnTo>
                  <a:pt x="2177" y="23"/>
                </a:lnTo>
                <a:lnTo>
                  <a:pt x="2212" y="23"/>
                </a:lnTo>
                <a:lnTo>
                  <a:pt x="2241" y="29"/>
                </a:lnTo>
                <a:lnTo>
                  <a:pt x="2271" y="35"/>
                </a:lnTo>
                <a:lnTo>
                  <a:pt x="2300" y="35"/>
                </a:lnTo>
                <a:lnTo>
                  <a:pt x="2329" y="41"/>
                </a:lnTo>
                <a:lnTo>
                  <a:pt x="2358" y="47"/>
                </a:lnTo>
                <a:lnTo>
                  <a:pt x="2387" y="53"/>
                </a:lnTo>
                <a:lnTo>
                  <a:pt x="2417" y="58"/>
                </a:lnTo>
                <a:lnTo>
                  <a:pt x="2446" y="64"/>
                </a:lnTo>
                <a:lnTo>
                  <a:pt x="2475" y="70"/>
                </a:lnTo>
                <a:lnTo>
                  <a:pt x="2504" y="76"/>
                </a:lnTo>
                <a:lnTo>
                  <a:pt x="2533" y="82"/>
                </a:lnTo>
                <a:lnTo>
                  <a:pt x="2557" y="88"/>
                </a:lnTo>
                <a:lnTo>
                  <a:pt x="2586" y="93"/>
                </a:lnTo>
                <a:lnTo>
                  <a:pt x="2615" y="105"/>
                </a:lnTo>
                <a:lnTo>
                  <a:pt x="2644" y="111"/>
                </a:lnTo>
                <a:lnTo>
                  <a:pt x="2668" y="117"/>
                </a:lnTo>
                <a:lnTo>
                  <a:pt x="2697" y="128"/>
                </a:lnTo>
                <a:lnTo>
                  <a:pt x="2720" y="134"/>
                </a:lnTo>
                <a:lnTo>
                  <a:pt x="2749" y="140"/>
                </a:lnTo>
                <a:lnTo>
                  <a:pt x="2773" y="152"/>
                </a:lnTo>
                <a:lnTo>
                  <a:pt x="2802" y="158"/>
                </a:lnTo>
                <a:lnTo>
                  <a:pt x="2825" y="169"/>
                </a:lnTo>
                <a:lnTo>
                  <a:pt x="2849" y="181"/>
                </a:lnTo>
                <a:lnTo>
                  <a:pt x="2878" y="187"/>
                </a:lnTo>
                <a:lnTo>
                  <a:pt x="2901" y="198"/>
                </a:lnTo>
                <a:lnTo>
                  <a:pt x="2924" y="210"/>
                </a:lnTo>
                <a:lnTo>
                  <a:pt x="2948" y="216"/>
                </a:lnTo>
                <a:lnTo>
                  <a:pt x="2971" y="228"/>
                </a:lnTo>
                <a:lnTo>
                  <a:pt x="2995" y="239"/>
                </a:lnTo>
                <a:lnTo>
                  <a:pt x="3018" y="251"/>
                </a:lnTo>
                <a:lnTo>
                  <a:pt x="3035" y="263"/>
                </a:lnTo>
                <a:lnTo>
                  <a:pt x="3059" y="268"/>
                </a:lnTo>
                <a:lnTo>
                  <a:pt x="3082" y="280"/>
                </a:lnTo>
                <a:lnTo>
                  <a:pt x="3100" y="292"/>
                </a:lnTo>
                <a:lnTo>
                  <a:pt x="3123" y="303"/>
                </a:lnTo>
                <a:lnTo>
                  <a:pt x="3141" y="315"/>
                </a:lnTo>
                <a:lnTo>
                  <a:pt x="3164" y="327"/>
                </a:lnTo>
                <a:lnTo>
                  <a:pt x="3181" y="344"/>
                </a:lnTo>
                <a:lnTo>
                  <a:pt x="3199" y="356"/>
                </a:lnTo>
                <a:lnTo>
                  <a:pt x="3216" y="368"/>
                </a:lnTo>
                <a:lnTo>
                  <a:pt x="3240" y="379"/>
                </a:lnTo>
                <a:lnTo>
                  <a:pt x="3257" y="391"/>
                </a:lnTo>
                <a:lnTo>
                  <a:pt x="3275" y="403"/>
                </a:lnTo>
                <a:lnTo>
                  <a:pt x="3286" y="420"/>
                </a:lnTo>
                <a:lnTo>
                  <a:pt x="3304" y="432"/>
                </a:lnTo>
                <a:lnTo>
                  <a:pt x="3321" y="443"/>
                </a:lnTo>
                <a:lnTo>
                  <a:pt x="3339" y="461"/>
                </a:lnTo>
                <a:lnTo>
                  <a:pt x="3351" y="473"/>
                </a:lnTo>
                <a:lnTo>
                  <a:pt x="3368" y="484"/>
                </a:lnTo>
                <a:lnTo>
                  <a:pt x="3380" y="502"/>
                </a:lnTo>
                <a:lnTo>
                  <a:pt x="3392" y="513"/>
                </a:lnTo>
                <a:lnTo>
                  <a:pt x="3403" y="531"/>
                </a:lnTo>
                <a:lnTo>
                  <a:pt x="3421" y="543"/>
                </a:lnTo>
                <a:lnTo>
                  <a:pt x="3432" y="554"/>
                </a:lnTo>
                <a:lnTo>
                  <a:pt x="3438" y="572"/>
                </a:lnTo>
                <a:lnTo>
                  <a:pt x="3450" y="583"/>
                </a:lnTo>
                <a:lnTo>
                  <a:pt x="3462" y="601"/>
                </a:lnTo>
                <a:lnTo>
                  <a:pt x="3473" y="613"/>
                </a:lnTo>
                <a:lnTo>
                  <a:pt x="3479" y="630"/>
                </a:lnTo>
                <a:lnTo>
                  <a:pt x="3491" y="648"/>
                </a:lnTo>
                <a:lnTo>
                  <a:pt x="3497" y="659"/>
                </a:lnTo>
                <a:lnTo>
                  <a:pt x="3508" y="677"/>
                </a:lnTo>
                <a:lnTo>
                  <a:pt x="3514" y="688"/>
                </a:lnTo>
                <a:lnTo>
                  <a:pt x="3520" y="706"/>
                </a:lnTo>
                <a:lnTo>
                  <a:pt x="3526" y="723"/>
                </a:lnTo>
                <a:lnTo>
                  <a:pt x="3532" y="735"/>
                </a:lnTo>
                <a:lnTo>
                  <a:pt x="3537" y="753"/>
                </a:lnTo>
                <a:lnTo>
                  <a:pt x="3543" y="764"/>
                </a:lnTo>
                <a:lnTo>
                  <a:pt x="3543" y="782"/>
                </a:lnTo>
                <a:lnTo>
                  <a:pt x="3549" y="799"/>
                </a:lnTo>
                <a:lnTo>
                  <a:pt x="3555" y="811"/>
                </a:lnTo>
                <a:lnTo>
                  <a:pt x="3555" y="828"/>
                </a:lnTo>
                <a:lnTo>
                  <a:pt x="3555" y="846"/>
                </a:lnTo>
                <a:lnTo>
                  <a:pt x="3561" y="858"/>
                </a:lnTo>
                <a:lnTo>
                  <a:pt x="3561" y="875"/>
                </a:lnTo>
                <a:lnTo>
                  <a:pt x="3561" y="893"/>
                </a:lnTo>
                <a:lnTo>
                  <a:pt x="3561" y="904"/>
                </a:lnTo>
                <a:lnTo>
                  <a:pt x="3561" y="922"/>
                </a:lnTo>
                <a:lnTo>
                  <a:pt x="3555" y="939"/>
                </a:lnTo>
                <a:lnTo>
                  <a:pt x="3555" y="951"/>
                </a:lnTo>
                <a:lnTo>
                  <a:pt x="3555" y="968"/>
                </a:lnTo>
                <a:lnTo>
                  <a:pt x="3549" y="986"/>
                </a:lnTo>
                <a:lnTo>
                  <a:pt x="3543" y="998"/>
                </a:lnTo>
                <a:lnTo>
                  <a:pt x="3543" y="1015"/>
                </a:lnTo>
                <a:lnTo>
                  <a:pt x="3537" y="1033"/>
                </a:lnTo>
                <a:lnTo>
                  <a:pt x="3532" y="1044"/>
                </a:lnTo>
                <a:lnTo>
                  <a:pt x="3526" y="1062"/>
                </a:lnTo>
                <a:lnTo>
                  <a:pt x="3520" y="1079"/>
                </a:lnTo>
                <a:lnTo>
                  <a:pt x="3514" y="1091"/>
                </a:lnTo>
                <a:lnTo>
                  <a:pt x="3508" y="1108"/>
                </a:lnTo>
                <a:lnTo>
                  <a:pt x="3497" y="1120"/>
                </a:lnTo>
                <a:lnTo>
                  <a:pt x="3491" y="1138"/>
                </a:lnTo>
                <a:lnTo>
                  <a:pt x="3479" y="1149"/>
                </a:lnTo>
                <a:lnTo>
                  <a:pt x="3473" y="1167"/>
                </a:lnTo>
                <a:lnTo>
                  <a:pt x="3462" y="1184"/>
                </a:lnTo>
                <a:lnTo>
                  <a:pt x="3450" y="1196"/>
                </a:lnTo>
                <a:lnTo>
                  <a:pt x="3438" y="1213"/>
                </a:lnTo>
                <a:lnTo>
                  <a:pt x="3432" y="1225"/>
                </a:lnTo>
                <a:lnTo>
                  <a:pt x="3421" y="1243"/>
                </a:lnTo>
                <a:lnTo>
                  <a:pt x="3403" y="1254"/>
                </a:lnTo>
                <a:lnTo>
                  <a:pt x="3392" y="1266"/>
                </a:lnTo>
                <a:lnTo>
                  <a:pt x="3380" y="1283"/>
                </a:lnTo>
                <a:lnTo>
                  <a:pt x="3368" y="1295"/>
                </a:lnTo>
                <a:lnTo>
                  <a:pt x="3351" y="1313"/>
                </a:lnTo>
                <a:lnTo>
                  <a:pt x="3339" y="1324"/>
                </a:lnTo>
                <a:lnTo>
                  <a:pt x="3321" y="1336"/>
                </a:lnTo>
                <a:lnTo>
                  <a:pt x="3304" y="1353"/>
                </a:lnTo>
                <a:lnTo>
                  <a:pt x="3286" y="1365"/>
                </a:lnTo>
                <a:lnTo>
                  <a:pt x="3275" y="1377"/>
                </a:lnTo>
                <a:lnTo>
                  <a:pt x="3257" y="1388"/>
                </a:lnTo>
                <a:lnTo>
                  <a:pt x="3240" y="1406"/>
                </a:lnTo>
                <a:lnTo>
                  <a:pt x="3216" y="1418"/>
                </a:lnTo>
                <a:lnTo>
                  <a:pt x="3199" y="1429"/>
                </a:lnTo>
                <a:lnTo>
                  <a:pt x="3181" y="1441"/>
                </a:lnTo>
                <a:lnTo>
                  <a:pt x="3164" y="1453"/>
                </a:lnTo>
                <a:lnTo>
                  <a:pt x="3141" y="1464"/>
                </a:lnTo>
                <a:lnTo>
                  <a:pt x="3123" y="1476"/>
                </a:lnTo>
                <a:lnTo>
                  <a:pt x="3100" y="1488"/>
                </a:lnTo>
                <a:lnTo>
                  <a:pt x="3082" y="1499"/>
                </a:lnTo>
                <a:lnTo>
                  <a:pt x="3059" y="1511"/>
                </a:lnTo>
                <a:lnTo>
                  <a:pt x="3035" y="1523"/>
                </a:lnTo>
                <a:lnTo>
                  <a:pt x="3018" y="1534"/>
                </a:lnTo>
                <a:lnTo>
                  <a:pt x="2995" y="1546"/>
                </a:lnTo>
                <a:lnTo>
                  <a:pt x="2971" y="1552"/>
                </a:lnTo>
                <a:lnTo>
                  <a:pt x="2948" y="1563"/>
                </a:lnTo>
                <a:lnTo>
                  <a:pt x="2924" y="1575"/>
                </a:lnTo>
                <a:lnTo>
                  <a:pt x="2901" y="1587"/>
                </a:lnTo>
                <a:lnTo>
                  <a:pt x="2878" y="1593"/>
                </a:lnTo>
                <a:lnTo>
                  <a:pt x="2849" y="1604"/>
                </a:lnTo>
                <a:lnTo>
                  <a:pt x="2825" y="1616"/>
                </a:lnTo>
                <a:lnTo>
                  <a:pt x="2802" y="1622"/>
                </a:lnTo>
                <a:lnTo>
                  <a:pt x="2773" y="1633"/>
                </a:lnTo>
                <a:lnTo>
                  <a:pt x="2749" y="1639"/>
                </a:lnTo>
                <a:lnTo>
                  <a:pt x="2720" y="1651"/>
                </a:lnTo>
                <a:lnTo>
                  <a:pt x="2697" y="1657"/>
                </a:lnTo>
                <a:lnTo>
                  <a:pt x="2668" y="1663"/>
                </a:lnTo>
                <a:lnTo>
                  <a:pt x="2644" y="1674"/>
                </a:lnTo>
                <a:lnTo>
                  <a:pt x="2615" y="1680"/>
                </a:lnTo>
                <a:lnTo>
                  <a:pt x="2586" y="1686"/>
                </a:lnTo>
                <a:lnTo>
                  <a:pt x="2557" y="1692"/>
                </a:lnTo>
                <a:lnTo>
                  <a:pt x="2533" y="1698"/>
                </a:lnTo>
                <a:lnTo>
                  <a:pt x="2504" y="1709"/>
                </a:lnTo>
                <a:lnTo>
                  <a:pt x="2475" y="1715"/>
                </a:lnTo>
                <a:lnTo>
                  <a:pt x="2446" y="1721"/>
                </a:lnTo>
                <a:lnTo>
                  <a:pt x="2417" y="1727"/>
                </a:lnTo>
                <a:lnTo>
                  <a:pt x="2387" y="1733"/>
                </a:lnTo>
                <a:lnTo>
                  <a:pt x="2358" y="1733"/>
                </a:lnTo>
                <a:lnTo>
                  <a:pt x="2329" y="1738"/>
                </a:lnTo>
                <a:lnTo>
                  <a:pt x="2300" y="1744"/>
                </a:lnTo>
                <a:lnTo>
                  <a:pt x="2271" y="1750"/>
                </a:lnTo>
                <a:lnTo>
                  <a:pt x="2241" y="1756"/>
                </a:lnTo>
                <a:lnTo>
                  <a:pt x="2212" y="1756"/>
                </a:lnTo>
                <a:lnTo>
                  <a:pt x="2177" y="1762"/>
                </a:lnTo>
                <a:lnTo>
                  <a:pt x="2148" y="1762"/>
                </a:lnTo>
                <a:lnTo>
                  <a:pt x="2119" y="1768"/>
                </a:lnTo>
                <a:lnTo>
                  <a:pt x="2090" y="1768"/>
                </a:lnTo>
                <a:lnTo>
                  <a:pt x="2055" y="1773"/>
                </a:lnTo>
                <a:lnTo>
                  <a:pt x="2025" y="1773"/>
                </a:lnTo>
                <a:lnTo>
                  <a:pt x="1996" y="1779"/>
                </a:lnTo>
                <a:lnTo>
                  <a:pt x="1967" y="1779"/>
                </a:lnTo>
                <a:lnTo>
                  <a:pt x="1932" y="1779"/>
                </a:lnTo>
                <a:lnTo>
                  <a:pt x="1903" y="1779"/>
                </a:lnTo>
                <a:lnTo>
                  <a:pt x="1874" y="1785"/>
                </a:lnTo>
                <a:lnTo>
                  <a:pt x="1839" y="1785"/>
                </a:lnTo>
                <a:lnTo>
                  <a:pt x="1809" y="1785"/>
                </a:lnTo>
                <a:lnTo>
                  <a:pt x="1780" y="1785"/>
                </a:lnTo>
                <a:lnTo>
                  <a:pt x="1745" y="1785"/>
                </a:lnTo>
                <a:lnTo>
                  <a:pt x="1716" y="1785"/>
                </a:lnTo>
                <a:lnTo>
                  <a:pt x="1687" y="1785"/>
                </a:lnTo>
                <a:lnTo>
                  <a:pt x="1652" y="1779"/>
                </a:lnTo>
                <a:lnTo>
                  <a:pt x="1623" y="1779"/>
                </a:lnTo>
                <a:lnTo>
                  <a:pt x="1593" y="1779"/>
                </a:lnTo>
                <a:lnTo>
                  <a:pt x="1564" y="1779"/>
                </a:lnTo>
                <a:lnTo>
                  <a:pt x="1529" y="1773"/>
                </a:lnTo>
                <a:lnTo>
                  <a:pt x="1500" y="1773"/>
                </a:lnTo>
                <a:lnTo>
                  <a:pt x="1471" y="1768"/>
                </a:lnTo>
                <a:lnTo>
                  <a:pt x="1442" y="1768"/>
                </a:lnTo>
                <a:lnTo>
                  <a:pt x="1407" y="1762"/>
                </a:lnTo>
                <a:lnTo>
                  <a:pt x="1377" y="1762"/>
                </a:lnTo>
                <a:lnTo>
                  <a:pt x="1348" y="1756"/>
                </a:lnTo>
                <a:lnTo>
                  <a:pt x="1319" y="1756"/>
                </a:lnTo>
                <a:lnTo>
                  <a:pt x="1290" y="1750"/>
                </a:lnTo>
                <a:lnTo>
                  <a:pt x="1261" y="1744"/>
                </a:lnTo>
                <a:lnTo>
                  <a:pt x="1226" y="1738"/>
                </a:lnTo>
                <a:lnTo>
                  <a:pt x="1196" y="1733"/>
                </a:lnTo>
                <a:lnTo>
                  <a:pt x="1167" y="1733"/>
                </a:lnTo>
                <a:lnTo>
                  <a:pt x="1138" y="1727"/>
                </a:lnTo>
                <a:lnTo>
                  <a:pt x="1109" y="1721"/>
                </a:lnTo>
                <a:lnTo>
                  <a:pt x="1086" y="1715"/>
                </a:lnTo>
                <a:lnTo>
                  <a:pt x="1056" y="1709"/>
                </a:lnTo>
                <a:lnTo>
                  <a:pt x="1027" y="1698"/>
                </a:lnTo>
                <a:lnTo>
                  <a:pt x="998" y="1692"/>
                </a:lnTo>
                <a:lnTo>
                  <a:pt x="969" y="1686"/>
                </a:lnTo>
                <a:lnTo>
                  <a:pt x="945" y="1680"/>
                </a:lnTo>
                <a:lnTo>
                  <a:pt x="916" y="1674"/>
                </a:lnTo>
                <a:lnTo>
                  <a:pt x="887" y="1663"/>
                </a:lnTo>
                <a:lnTo>
                  <a:pt x="864" y="1657"/>
                </a:lnTo>
                <a:lnTo>
                  <a:pt x="834" y="1651"/>
                </a:lnTo>
                <a:lnTo>
                  <a:pt x="811" y="1639"/>
                </a:lnTo>
                <a:lnTo>
                  <a:pt x="782" y="1633"/>
                </a:lnTo>
                <a:lnTo>
                  <a:pt x="759" y="1622"/>
                </a:lnTo>
                <a:lnTo>
                  <a:pt x="729" y="1616"/>
                </a:lnTo>
                <a:lnTo>
                  <a:pt x="706" y="1604"/>
                </a:lnTo>
                <a:lnTo>
                  <a:pt x="683" y="1593"/>
                </a:lnTo>
                <a:lnTo>
                  <a:pt x="659" y="1587"/>
                </a:lnTo>
                <a:lnTo>
                  <a:pt x="636" y="1575"/>
                </a:lnTo>
                <a:lnTo>
                  <a:pt x="613" y="1563"/>
                </a:lnTo>
                <a:lnTo>
                  <a:pt x="589" y="1552"/>
                </a:lnTo>
                <a:lnTo>
                  <a:pt x="566" y="1546"/>
                </a:lnTo>
                <a:lnTo>
                  <a:pt x="543" y="1534"/>
                </a:lnTo>
                <a:lnTo>
                  <a:pt x="519" y="1523"/>
                </a:lnTo>
                <a:lnTo>
                  <a:pt x="496" y="1511"/>
                </a:lnTo>
                <a:lnTo>
                  <a:pt x="478" y="1499"/>
                </a:lnTo>
                <a:lnTo>
                  <a:pt x="455" y="1488"/>
                </a:lnTo>
                <a:lnTo>
                  <a:pt x="438" y="1476"/>
                </a:lnTo>
                <a:lnTo>
                  <a:pt x="414" y="1464"/>
                </a:lnTo>
                <a:lnTo>
                  <a:pt x="397" y="1453"/>
                </a:lnTo>
                <a:lnTo>
                  <a:pt x="373" y="1441"/>
                </a:lnTo>
                <a:lnTo>
                  <a:pt x="356" y="1429"/>
                </a:lnTo>
                <a:lnTo>
                  <a:pt x="338" y="1418"/>
                </a:lnTo>
                <a:lnTo>
                  <a:pt x="321" y="1406"/>
                </a:lnTo>
                <a:lnTo>
                  <a:pt x="303" y="1388"/>
                </a:lnTo>
                <a:lnTo>
                  <a:pt x="286" y="1377"/>
                </a:lnTo>
                <a:lnTo>
                  <a:pt x="268" y="1365"/>
                </a:lnTo>
                <a:lnTo>
                  <a:pt x="251" y="1353"/>
                </a:lnTo>
                <a:lnTo>
                  <a:pt x="239" y="1336"/>
                </a:lnTo>
                <a:lnTo>
                  <a:pt x="221" y="1324"/>
                </a:lnTo>
                <a:lnTo>
                  <a:pt x="204" y="1313"/>
                </a:lnTo>
                <a:lnTo>
                  <a:pt x="192" y="1295"/>
                </a:lnTo>
                <a:lnTo>
                  <a:pt x="181" y="1283"/>
                </a:lnTo>
                <a:lnTo>
                  <a:pt x="163" y="1266"/>
                </a:lnTo>
                <a:lnTo>
                  <a:pt x="151" y="1254"/>
                </a:lnTo>
                <a:lnTo>
                  <a:pt x="140" y="1243"/>
                </a:lnTo>
                <a:lnTo>
                  <a:pt x="128" y="1225"/>
                </a:lnTo>
                <a:lnTo>
                  <a:pt x="116" y="1213"/>
                </a:lnTo>
                <a:lnTo>
                  <a:pt x="105" y="1196"/>
                </a:lnTo>
                <a:lnTo>
                  <a:pt x="93" y="1184"/>
                </a:lnTo>
                <a:lnTo>
                  <a:pt x="87" y="1167"/>
                </a:lnTo>
                <a:lnTo>
                  <a:pt x="76" y="1149"/>
                </a:lnTo>
                <a:lnTo>
                  <a:pt x="70" y="1138"/>
                </a:lnTo>
                <a:lnTo>
                  <a:pt x="58" y="1120"/>
                </a:lnTo>
                <a:lnTo>
                  <a:pt x="52" y="1108"/>
                </a:lnTo>
                <a:lnTo>
                  <a:pt x="46" y="1091"/>
                </a:lnTo>
                <a:lnTo>
                  <a:pt x="35" y="1079"/>
                </a:lnTo>
                <a:lnTo>
                  <a:pt x="29" y="1062"/>
                </a:lnTo>
                <a:lnTo>
                  <a:pt x="23" y="1044"/>
                </a:lnTo>
                <a:lnTo>
                  <a:pt x="23" y="1033"/>
                </a:lnTo>
                <a:lnTo>
                  <a:pt x="17" y="1015"/>
                </a:lnTo>
                <a:lnTo>
                  <a:pt x="11" y="998"/>
                </a:lnTo>
                <a:lnTo>
                  <a:pt x="5" y="986"/>
                </a:lnTo>
                <a:lnTo>
                  <a:pt x="5" y="968"/>
                </a:lnTo>
                <a:lnTo>
                  <a:pt x="0" y="951"/>
                </a:lnTo>
                <a:lnTo>
                  <a:pt x="0" y="939"/>
                </a:lnTo>
                <a:lnTo>
                  <a:pt x="0" y="922"/>
                </a:lnTo>
                <a:lnTo>
                  <a:pt x="0" y="904"/>
                </a:lnTo>
                <a:lnTo>
                  <a:pt x="0" y="893"/>
                </a:lnTo>
                <a:lnTo>
                  <a:pt x="0" y="875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5" y="811"/>
                </a:lnTo>
                <a:lnTo>
                  <a:pt x="5" y="799"/>
                </a:lnTo>
                <a:lnTo>
                  <a:pt x="11" y="782"/>
                </a:lnTo>
                <a:lnTo>
                  <a:pt x="17" y="764"/>
                </a:lnTo>
                <a:lnTo>
                  <a:pt x="23" y="753"/>
                </a:lnTo>
                <a:lnTo>
                  <a:pt x="23" y="735"/>
                </a:lnTo>
                <a:lnTo>
                  <a:pt x="29" y="723"/>
                </a:lnTo>
                <a:lnTo>
                  <a:pt x="35" y="706"/>
                </a:lnTo>
                <a:lnTo>
                  <a:pt x="46" y="688"/>
                </a:lnTo>
                <a:lnTo>
                  <a:pt x="52" y="677"/>
                </a:lnTo>
                <a:lnTo>
                  <a:pt x="58" y="659"/>
                </a:lnTo>
                <a:lnTo>
                  <a:pt x="70" y="648"/>
                </a:lnTo>
                <a:lnTo>
                  <a:pt x="76" y="630"/>
                </a:lnTo>
                <a:lnTo>
                  <a:pt x="87" y="613"/>
                </a:lnTo>
                <a:lnTo>
                  <a:pt x="93" y="601"/>
                </a:lnTo>
                <a:lnTo>
                  <a:pt x="105" y="583"/>
                </a:lnTo>
                <a:lnTo>
                  <a:pt x="116" y="572"/>
                </a:lnTo>
                <a:lnTo>
                  <a:pt x="128" y="554"/>
                </a:lnTo>
                <a:lnTo>
                  <a:pt x="1780" y="893"/>
                </a:lnTo>
                <a:lnTo>
                  <a:pt x="178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47925" y="2266950"/>
            <a:ext cx="2622550" cy="2009775"/>
            <a:chOff x="956" y="1391"/>
            <a:chExt cx="1652" cy="1266"/>
          </a:xfrm>
        </p:grpSpPr>
        <p:sp>
          <p:nvSpPr>
            <p:cNvPr id="19468" name="Freeform 9"/>
            <p:cNvSpPr>
              <a:spLocks/>
            </p:cNvSpPr>
            <p:nvPr/>
          </p:nvSpPr>
          <p:spPr bwMode="auto">
            <a:xfrm>
              <a:off x="956" y="1887"/>
              <a:ext cx="1652" cy="770"/>
            </a:xfrm>
            <a:custGeom>
              <a:avLst/>
              <a:gdLst>
                <a:gd name="T0" fmla="*/ 1652 w 1652"/>
                <a:gd name="T1" fmla="*/ 333 h 770"/>
                <a:gd name="T2" fmla="*/ 0 w 1652"/>
                <a:gd name="T3" fmla="*/ 0 h 770"/>
                <a:gd name="T4" fmla="*/ 0 w 1652"/>
                <a:gd name="T5" fmla="*/ 438 h 770"/>
                <a:gd name="T6" fmla="*/ 1652 w 1652"/>
                <a:gd name="T7" fmla="*/ 770 h 770"/>
                <a:gd name="T8" fmla="*/ 1652 w 1652"/>
                <a:gd name="T9" fmla="*/ 333 h 7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2"/>
                <a:gd name="T16" fmla="*/ 0 h 770"/>
                <a:gd name="T17" fmla="*/ 1652 w 1652"/>
                <a:gd name="T18" fmla="*/ 770 h 7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2" h="770">
                  <a:moveTo>
                    <a:pt x="1652" y="333"/>
                  </a:moveTo>
                  <a:lnTo>
                    <a:pt x="0" y="0"/>
                  </a:lnTo>
                  <a:lnTo>
                    <a:pt x="0" y="438"/>
                  </a:lnTo>
                  <a:lnTo>
                    <a:pt x="1652" y="770"/>
                  </a:lnTo>
                  <a:lnTo>
                    <a:pt x="1652" y="333"/>
                  </a:lnTo>
                  <a:close/>
                </a:path>
              </a:pathLst>
            </a:custGeom>
            <a:solidFill>
              <a:srgbClr val="0066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Freeform 10"/>
            <p:cNvSpPr>
              <a:spLocks/>
            </p:cNvSpPr>
            <p:nvPr/>
          </p:nvSpPr>
          <p:spPr bwMode="auto">
            <a:xfrm>
              <a:off x="956" y="1391"/>
              <a:ext cx="1652" cy="829"/>
            </a:xfrm>
            <a:custGeom>
              <a:avLst/>
              <a:gdLst>
                <a:gd name="T0" fmla="*/ 12 w 1652"/>
                <a:gd name="T1" fmla="*/ 479 h 829"/>
                <a:gd name="T2" fmla="*/ 23 w 1652"/>
                <a:gd name="T3" fmla="*/ 467 h 829"/>
                <a:gd name="T4" fmla="*/ 35 w 1652"/>
                <a:gd name="T5" fmla="*/ 449 h 829"/>
                <a:gd name="T6" fmla="*/ 64 w 1652"/>
                <a:gd name="T7" fmla="*/ 420 h 829"/>
                <a:gd name="T8" fmla="*/ 76 w 1652"/>
                <a:gd name="T9" fmla="*/ 409 h 829"/>
                <a:gd name="T10" fmla="*/ 93 w 1652"/>
                <a:gd name="T11" fmla="*/ 397 h 829"/>
                <a:gd name="T12" fmla="*/ 123 w 1652"/>
                <a:gd name="T13" fmla="*/ 368 h 829"/>
                <a:gd name="T14" fmla="*/ 140 w 1652"/>
                <a:gd name="T15" fmla="*/ 356 h 829"/>
                <a:gd name="T16" fmla="*/ 158 w 1652"/>
                <a:gd name="T17" fmla="*/ 339 h 829"/>
                <a:gd name="T18" fmla="*/ 193 w 1652"/>
                <a:gd name="T19" fmla="*/ 315 h 829"/>
                <a:gd name="T20" fmla="*/ 210 w 1652"/>
                <a:gd name="T21" fmla="*/ 304 h 829"/>
                <a:gd name="T22" fmla="*/ 228 w 1652"/>
                <a:gd name="T23" fmla="*/ 292 h 829"/>
                <a:gd name="T24" fmla="*/ 269 w 1652"/>
                <a:gd name="T25" fmla="*/ 263 h 829"/>
                <a:gd name="T26" fmla="*/ 286 w 1652"/>
                <a:gd name="T27" fmla="*/ 251 h 829"/>
                <a:gd name="T28" fmla="*/ 310 w 1652"/>
                <a:gd name="T29" fmla="*/ 239 h 829"/>
                <a:gd name="T30" fmla="*/ 350 w 1652"/>
                <a:gd name="T31" fmla="*/ 216 h 829"/>
                <a:gd name="T32" fmla="*/ 368 w 1652"/>
                <a:gd name="T33" fmla="*/ 204 h 829"/>
                <a:gd name="T34" fmla="*/ 391 w 1652"/>
                <a:gd name="T35" fmla="*/ 199 h 829"/>
                <a:gd name="T36" fmla="*/ 438 w 1652"/>
                <a:gd name="T37" fmla="*/ 175 h 829"/>
                <a:gd name="T38" fmla="*/ 461 w 1652"/>
                <a:gd name="T39" fmla="*/ 164 h 829"/>
                <a:gd name="T40" fmla="*/ 485 w 1652"/>
                <a:gd name="T41" fmla="*/ 152 h 829"/>
                <a:gd name="T42" fmla="*/ 531 w 1652"/>
                <a:gd name="T43" fmla="*/ 134 h 829"/>
                <a:gd name="T44" fmla="*/ 555 w 1652"/>
                <a:gd name="T45" fmla="*/ 123 h 829"/>
                <a:gd name="T46" fmla="*/ 578 w 1652"/>
                <a:gd name="T47" fmla="*/ 117 h 829"/>
                <a:gd name="T48" fmla="*/ 631 w 1652"/>
                <a:gd name="T49" fmla="*/ 94 h 829"/>
                <a:gd name="T50" fmla="*/ 654 w 1652"/>
                <a:gd name="T51" fmla="*/ 88 h 829"/>
                <a:gd name="T52" fmla="*/ 683 w 1652"/>
                <a:gd name="T53" fmla="*/ 76 h 829"/>
                <a:gd name="T54" fmla="*/ 736 w 1652"/>
                <a:gd name="T55" fmla="*/ 64 h 829"/>
                <a:gd name="T56" fmla="*/ 759 w 1652"/>
                <a:gd name="T57" fmla="*/ 53 h 829"/>
                <a:gd name="T58" fmla="*/ 788 w 1652"/>
                <a:gd name="T59" fmla="*/ 47 h 829"/>
                <a:gd name="T60" fmla="*/ 841 w 1652"/>
                <a:gd name="T61" fmla="*/ 29 h 829"/>
                <a:gd name="T62" fmla="*/ 870 w 1652"/>
                <a:gd name="T63" fmla="*/ 24 h 829"/>
                <a:gd name="T64" fmla="*/ 899 w 1652"/>
                <a:gd name="T65" fmla="*/ 18 h 829"/>
                <a:gd name="T66" fmla="*/ 958 w 1652"/>
                <a:gd name="T67" fmla="*/ 6 h 829"/>
                <a:gd name="T68" fmla="*/ 981 w 1652"/>
                <a:gd name="T69" fmla="*/ 0 h 829"/>
                <a:gd name="T70" fmla="*/ 0 w 1652"/>
                <a:gd name="T71" fmla="*/ 490 h 8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2"/>
                <a:gd name="T109" fmla="*/ 0 h 829"/>
                <a:gd name="T110" fmla="*/ 1652 w 1652"/>
                <a:gd name="T111" fmla="*/ 829 h 8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2" h="829">
                  <a:moveTo>
                    <a:pt x="0" y="490"/>
                  </a:moveTo>
                  <a:lnTo>
                    <a:pt x="12" y="479"/>
                  </a:lnTo>
                  <a:lnTo>
                    <a:pt x="23" y="467"/>
                  </a:lnTo>
                  <a:lnTo>
                    <a:pt x="35" y="449"/>
                  </a:lnTo>
                  <a:lnTo>
                    <a:pt x="53" y="438"/>
                  </a:lnTo>
                  <a:lnTo>
                    <a:pt x="64" y="420"/>
                  </a:lnTo>
                  <a:lnTo>
                    <a:pt x="76" y="409"/>
                  </a:lnTo>
                  <a:lnTo>
                    <a:pt x="93" y="397"/>
                  </a:lnTo>
                  <a:lnTo>
                    <a:pt x="111" y="379"/>
                  </a:lnTo>
                  <a:lnTo>
                    <a:pt x="123" y="368"/>
                  </a:lnTo>
                  <a:lnTo>
                    <a:pt x="140" y="356"/>
                  </a:lnTo>
                  <a:lnTo>
                    <a:pt x="158" y="339"/>
                  </a:lnTo>
                  <a:lnTo>
                    <a:pt x="175" y="327"/>
                  </a:lnTo>
                  <a:lnTo>
                    <a:pt x="193" y="315"/>
                  </a:lnTo>
                  <a:lnTo>
                    <a:pt x="210" y="304"/>
                  </a:lnTo>
                  <a:lnTo>
                    <a:pt x="228" y="292"/>
                  </a:lnTo>
                  <a:lnTo>
                    <a:pt x="245" y="280"/>
                  </a:lnTo>
                  <a:lnTo>
                    <a:pt x="269" y="263"/>
                  </a:lnTo>
                  <a:lnTo>
                    <a:pt x="286" y="251"/>
                  </a:lnTo>
                  <a:lnTo>
                    <a:pt x="310" y="239"/>
                  </a:lnTo>
                  <a:lnTo>
                    <a:pt x="327" y="228"/>
                  </a:lnTo>
                  <a:lnTo>
                    <a:pt x="350" y="216"/>
                  </a:lnTo>
                  <a:lnTo>
                    <a:pt x="368" y="204"/>
                  </a:lnTo>
                  <a:lnTo>
                    <a:pt x="391" y="199"/>
                  </a:lnTo>
                  <a:lnTo>
                    <a:pt x="415" y="187"/>
                  </a:lnTo>
                  <a:lnTo>
                    <a:pt x="438" y="175"/>
                  </a:lnTo>
                  <a:lnTo>
                    <a:pt x="461" y="164"/>
                  </a:lnTo>
                  <a:lnTo>
                    <a:pt x="485" y="152"/>
                  </a:lnTo>
                  <a:lnTo>
                    <a:pt x="508" y="146"/>
                  </a:lnTo>
                  <a:lnTo>
                    <a:pt x="531" y="134"/>
                  </a:lnTo>
                  <a:lnTo>
                    <a:pt x="555" y="123"/>
                  </a:lnTo>
                  <a:lnTo>
                    <a:pt x="578" y="117"/>
                  </a:lnTo>
                  <a:lnTo>
                    <a:pt x="601" y="105"/>
                  </a:lnTo>
                  <a:lnTo>
                    <a:pt x="631" y="94"/>
                  </a:lnTo>
                  <a:lnTo>
                    <a:pt x="654" y="88"/>
                  </a:lnTo>
                  <a:lnTo>
                    <a:pt x="683" y="76"/>
                  </a:lnTo>
                  <a:lnTo>
                    <a:pt x="706" y="70"/>
                  </a:lnTo>
                  <a:lnTo>
                    <a:pt x="736" y="64"/>
                  </a:lnTo>
                  <a:lnTo>
                    <a:pt x="759" y="53"/>
                  </a:lnTo>
                  <a:lnTo>
                    <a:pt x="788" y="47"/>
                  </a:lnTo>
                  <a:lnTo>
                    <a:pt x="817" y="41"/>
                  </a:lnTo>
                  <a:lnTo>
                    <a:pt x="841" y="29"/>
                  </a:lnTo>
                  <a:lnTo>
                    <a:pt x="870" y="24"/>
                  </a:lnTo>
                  <a:lnTo>
                    <a:pt x="899" y="18"/>
                  </a:lnTo>
                  <a:lnTo>
                    <a:pt x="928" y="12"/>
                  </a:lnTo>
                  <a:lnTo>
                    <a:pt x="958" y="6"/>
                  </a:lnTo>
                  <a:lnTo>
                    <a:pt x="981" y="0"/>
                  </a:lnTo>
                  <a:lnTo>
                    <a:pt x="1652" y="829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Rectangle 17"/>
            <p:cNvSpPr>
              <a:spLocks noChangeArrowheads="1"/>
            </p:cNvSpPr>
            <p:nvPr/>
          </p:nvSpPr>
          <p:spPr bwMode="auto">
            <a:xfrm>
              <a:off x="1528" y="1607"/>
              <a:ext cx="49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Первая</a:t>
              </a:r>
              <a:endParaRPr lang="ru-RU"/>
            </a:p>
          </p:txBody>
        </p:sp>
        <p:sp>
          <p:nvSpPr>
            <p:cNvPr id="19471" name="Rectangle 18"/>
            <p:cNvSpPr>
              <a:spLocks noChangeArrowheads="1"/>
            </p:cNvSpPr>
            <p:nvPr/>
          </p:nvSpPr>
          <p:spPr bwMode="auto">
            <a:xfrm>
              <a:off x="1622" y="1788"/>
              <a:ext cx="288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13%</a:t>
              </a:r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76488" y="2339975"/>
            <a:ext cx="5653087" cy="3478213"/>
            <a:chOff x="1497" y="1202"/>
            <a:chExt cx="3561" cy="2191"/>
          </a:xfrm>
        </p:grpSpPr>
        <p:sp>
          <p:nvSpPr>
            <p:cNvPr id="19464" name="Freeform 11"/>
            <p:cNvSpPr>
              <a:spLocks/>
            </p:cNvSpPr>
            <p:nvPr/>
          </p:nvSpPr>
          <p:spPr bwMode="auto">
            <a:xfrm>
              <a:off x="1497" y="2063"/>
              <a:ext cx="3561" cy="1330"/>
            </a:xfrm>
            <a:custGeom>
              <a:avLst/>
              <a:gdLst>
                <a:gd name="T0" fmla="*/ 3555 w 3561"/>
                <a:gd name="T1" fmla="*/ 81 h 1330"/>
                <a:gd name="T2" fmla="*/ 3526 w 3561"/>
                <a:gd name="T3" fmla="*/ 169 h 1330"/>
                <a:gd name="T4" fmla="*/ 3479 w 3561"/>
                <a:gd name="T5" fmla="*/ 262 h 1330"/>
                <a:gd name="T6" fmla="*/ 3432 w 3561"/>
                <a:gd name="T7" fmla="*/ 332 h 1330"/>
                <a:gd name="T8" fmla="*/ 3351 w 3561"/>
                <a:gd name="T9" fmla="*/ 420 h 1330"/>
                <a:gd name="T10" fmla="*/ 3257 w 3561"/>
                <a:gd name="T11" fmla="*/ 501 h 1330"/>
                <a:gd name="T12" fmla="*/ 3141 w 3561"/>
                <a:gd name="T13" fmla="*/ 571 h 1330"/>
                <a:gd name="T14" fmla="*/ 3035 w 3561"/>
                <a:gd name="T15" fmla="*/ 630 h 1330"/>
                <a:gd name="T16" fmla="*/ 2901 w 3561"/>
                <a:gd name="T17" fmla="*/ 694 h 1330"/>
                <a:gd name="T18" fmla="*/ 2749 w 3561"/>
                <a:gd name="T19" fmla="*/ 746 h 1330"/>
                <a:gd name="T20" fmla="*/ 2586 w 3561"/>
                <a:gd name="T21" fmla="*/ 793 h 1330"/>
                <a:gd name="T22" fmla="*/ 2446 w 3561"/>
                <a:gd name="T23" fmla="*/ 828 h 1330"/>
                <a:gd name="T24" fmla="*/ 2271 w 3561"/>
                <a:gd name="T25" fmla="*/ 857 h 1330"/>
                <a:gd name="T26" fmla="*/ 2090 w 3561"/>
                <a:gd name="T27" fmla="*/ 875 h 1330"/>
                <a:gd name="T28" fmla="*/ 1903 w 3561"/>
                <a:gd name="T29" fmla="*/ 886 h 1330"/>
                <a:gd name="T30" fmla="*/ 1745 w 3561"/>
                <a:gd name="T31" fmla="*/ 892 h 1330"/>
                <a:gd name="T32" fmla="*/ 1564 w 3561"/>
                <a:gd name="T33" fmla="*/ 886 h 1330"/>
                <a:gd name="T34" fmla="*/ 1377 w 3561"/>
                <a:gd name="T35" fmla="*/ 869 h 1330"/>
                <a:gd name="T36" fmla="*/ 1196 w 3561"/>
                <a:gd name="T37" fmla="*/ 840 h 1330"/>
                <a:gd name="T38" fmla="*/ 1056 w 3561"/>
                <a:gd name="T39" fmla="*/ 816 h 1330"/>
                <a:gd name="T40" fmla="*/ 887 w 3561"/>
                <a:gd name="T41" fmla="*/ 770 h 1330"/>
                <a:gd name="T42" fmla="*/ 729 w 3561"/>
                <a:gd name="T43" fmla="*/ 723 h 1330"/>
                <a:gd name="T44" fmla="*/ 589 w 3561"/>
                <a:gd name="T45" fmla="*/ 665 h 1330"/>
                <a:gd name="T46" fmla="*/ 455 w 3561"/>
                <a:gd name="T47" fmla="*/ 595 h 1330"/>
                <a:gd name="T48" fmla="*/ 356 w 3561"/>
                <a:gd name="T49" fmla="*/ 536 h 1330"/>
                <a:gd name="T50" fmla="*/ 251 w 3561"/>
                <a:gd name="T51" fmla="*/ 461 h 1330"/>
                <a:gd name="T52" fmla="*/ 163 w 3561"/>
                <a:gd name="T53" fmla="*/ 379 h 1330"/>
                <a:gd name="T54" fmla="*/ 93 w 3561"/>
                <a:gd name="T55" fmla="*/ 291 h 1330"/>
                <a:gd name="T56" fmla="*/ 52 w 3561"/>
                <a:gd name="T57" fmla="*/ 216 h 1330"/>
                <a:gd name="T58" fmla="*/ 17 w 3561"/>
                <a:gd name="T59" fmla="*/ 122 h 1330"/>
                <a:gd name="T60" fmla="*/ 0 w 3561"/>
                <a:gd name="T61" fmla="*/ 35 h 1330"/>
                <a:gd name="T62" fmla="*/ 0 w 3561"/>
                <a:gd name="T63" fmla="*/ 484 h 1330"/>
                <a:gd name="T64" fmla="*/ 23 w 3561"/>
                <a:gd name="T65" fmla="*/ 577 h 1330"/>
                <a:gd name="T66" fmla="*/ 52 w 3561"/>
                <a:gd name="T67" fmla="*/ 653 h 1330"/>
                <a:gd name="T68" fmla="*/ 105 w 3561"/>
                <a:gd name="T69" fmla="*/ 741 h 1330"/>
                <a:gd name="T70" fmla="*/ 181 w 3561"/>
                <a:gd name="T71" fmla="*/ 828 h 1330"/>
                <a:gd name="T72" fmla="*/ 268 w 3561"/>
                <a:gd name="T73" fmla="*/ 910 h 1330"/>
                <a:gd name="T74" fmla="*/ 356 w 3561"/>
                <a:gd name="T75" fmla="*/ 974 h 1330"/>
                <a:gd name="T76" fmla="*/ 478 w 3561"/>
                <a:gd name="T77" fmla="*/ 1044 h 1330"/>
                <a:gd name="T78" fmla="*/ 613 w 3561"/>
                <a:gd name="T79" fmla="*/ 1108 h 1330"/>
                <a:gd name="T80" fmla="*/ 759 w 3561"/>
                <a:gd name="T81" fmla="*/ 1166 h 1330"/>
                <a:gd name="T82" fmla="*/ 887 w 3561"/>
                <a:gd name="T83" fmla="*/ 1207 h 1330"/>
                <a:gd name="T84" fmla="*/ 1056 w 3561"/>
                <a:gd name="T85" fmla="*/ 1254 h 1330"/>
                <a:gd name="T86" fmla="*/ 1226 w 3561"/>
                <a:gd name="T87" fmla="*/ 1283 h 1330"/>
                <a:gd name="T88" fmla="*/ 1407 w 3561"/>
                <a:gd name="T89" fmla="*/ 1306 h 1330"/>
                <a:gd name="T90" fmla="*/ 1593 w 3561"/>
                <a:gd name="T91" fmla="*/ 1324 h 1330"/>
                <a:gd name="T92" fmla="*/ 1745 w 3561"/>
                <a:gd name="T93" fmla="*/ 1330 h 1330"/>
                <a:gd name="T94" fmla="*/ 1932 w 3561"/>
                <a:gd name="T95" fmla="*/ 1324 h 1330"/>
                <a:gd name="T96" fmla="*/ 2119 w 3561"/>
                <a:gd name="T97" fmla="*/ 1312 h 1330"/>
                <a:gd name="T98" fmla="*/ 2300 w 3561"/>
                <a:gd name="T99" fmla="*/ 1289 h 1330"/>
                <a:gd name="T100" fmla="*/ 2446 w 3561"/>
                <a:gd name="T101" fmla="*/ 1266 h 1330"/>
                <a:gd name="T102" fmla="*/ 2615 w 3561"/>
                <a:gd name="T103" fmla="*/ 1225 h 1330"/>
                <a:gd name="T104" fmla="*/ 2773 w 3561"/>
                <a:gd name="T105" fmla="*/ 1178 h 1330"/>
                <a:gd name="T106" fmla="*/ 2924 w 3561"/>
                <a:gd name="T107" fmla="*/ 1120 h 1330"/>
                <a:gd name="T108" fmla="*/ 3035 w 3561"/>
                <a:gd name="T109" fmla="*/ 1067 h 1330"/>
                <a:gd name="T110" fmla="*/ 3164 w 3561"/>
                <a:gd name="T111" fmla="*/ 997 h 1330"/>
                <a:gd name="T112" fmla="*/ 3275 w 3561"/>
                <a:gd name="T113" fmla="*/ 921 h 1330"/>
                <a:gd name="T114" fmla="*/ 3368 w 3561"/>
                <a:gd name="T115" fmla="*/ 840 h 1330"/>
                <a:gd name="T116" fmla="*/ 3432 w 3561"/>
                <a:gd name="T117" fmla="*/ 770 h 1330"/>
                <a:gd name="T118" fmla="*/ 3491 w 3561"/>
                <a:gd name="T119" fmla="*/ 682 h 1330"/>
                <a:gd name="T120" fmla="*/ 3532 w 3561"/>
                <a:gd name="T121" fmla="*/ 595 h 1330"/>
                <a:gd name="T122" fmla="*/ 3555 w 3561"/>
                <a:gd name="T123" fmla="*/ 501 h 13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61"/>
                <a:gd name="T187" fmla="*/ 0 h 1330"/>
                <a:gd name="T188" fmla="*/ 3561 w 3561"/>
                <a:gd name="T189" fmla="*/ 1330 h 13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61" h="1330">
                  <a:moveTo>
                    <a:pt x="3561" y="0"/>
                  </a:moveTo>
                  <a:lnTo>
                    <a:pt x="3561" y="17"/>
                  </a:lnTo>
                  <a:lnTo>
                    <a:pt x="3561" y="35"/>
                  </a:lnTo>
                  <a:lnTo>
                    <a:pt x="3555" y="46"/>
                  </a:lnTo>
                  <a:lnTo>
                    <a:pt x="3555" y="64"/>
                  </a:lnTo>
                  <a:lnTo>
                    <a:pt x="3555" y="81"/>
                  </a:lnTo>
                  <a:lnTo>
                    <a:pt x="3549" y="93"/>
                  </a:lnTo>
                  <a:lnTo>
                    <a:pt x="3543" y="111"/>
                  </a:lnTo>
                  <a:lnTo>
                    <a:pt x="3543" y="122"/>
                  </a:lnTo>
                  <a:lnTo>
                    <a:pt x="3537" y="140"/>
                  </a:lnTo>
                  <a:lnTo>
                    <a:pt x="3532" y="157"/>
                  </a:lnTo>
                  <a:lnTo>
                    <a:pt x="3526" y="169"/>
                  </a:lnTo>
                  <a:lnTo>
                    <a:pt x="3520" y="186"/>
                  </a:lnTo>
                  <a:lnTo>
                    <a:pt x="3514" y="204"/>
                  </a:lnTo>
                  <a:lnTo>
                    <a:pt x="3508" y="216"/>
                  </a:lnTo>
                  <a:lnTo>
                    <a:pt x="3497" y="233"/>
                  </a:lnTo>
                  <a:lnTo>
                    <a:pt x="3491" y="245"/>
                  </a:lnTo>
                  <a:lnTo>
                    <a:pt x="3479" y="262"/>
                  </a:lnTo>
                  <a:lnTo>
                    <a:pt x="3473" y="274"/>
                  </a:lnTo>
                  <a:lnTo>
                    <a:pt x="3462" y="291"/>
                  </a:lnTo>
                  <a:lnTo>
                    <a:pt x="3450" y="303"/>
                  </a:lnTo>
                  <a:lnTo>
                    <a:pt x="3438" y="321"/>
                  </a:lnTo>
                  <a:lnTo>
                    <a:pt x="3432" y="332"/>
                  </a:lnTo>
                  <a:lnTo>
                    <a:pt x="3421" y="350"/>
                  </a:lnTo>
                  <a:lnTo>
                    <a:pt x="3403" y="361"/>
                  </a:lnTo>
                  <a:lnTo>
                    <a:pt x="3392" y="379"/>
                  </a:lnTo>
                  <a:lnTo>
                    <a:pt x="3380" y="391"/>
                  </a:lnTo>
                  <a:lnTo>
                    <a:pt x="3368" y="402"/>
                  </a:lnTo>
                  <a:lnTo>
                    <a:pt x="3351" y="420"/>
                  </a:lnTo>
                  <a:lnTo>
                    <a:pt x="3339" y="431"/>
                  </a:lnTo>
                  <a:lnTo>
                    <a:pt x="3321" y="449"/>
                  </a:lnTo>
                  <a:lnTo>
                    <a:pt x="3304" y="461"/>
                  </a:lnTo>
                  <a:lnTo>
                    <a:pt x="3286" y="472"/>
                  </a:lnTo>
                  <a:lnTo>
                    <a:pt x="3275" y="484"/>
                  </a:lnTo>
                  <a:lnTo>
                    <a:pt x="3257" y="501"/>
                  </a:lnTo>
                  <a:lnTo>
                    <a:pt x="3240" y="513"/>
                  </a:lnTo>
                  <a:lnTo>
                    <a:pt x="3216" y="525"/>
                  </a:lnTo>
                  <a:lnTo>
                    <a:pt x="3199" y="536"/>
                  </a:lnTo>
                  <a:lnTo>
                    <a:pt x="3181" y="548"/>
                  </a:lnTo>
                  <a:lnTo>
                    <a:pt x="3164" y="560"/>
                  </a:lnTo>
                  <a:lnTo>
                    <a:pt x="3141" y="571"/>
                  </a:lnTo>
                  <a:lnTo>
                    <a:pt x="3123" y="583"/>
                  </a:lnTo>
                  <a:lnTo>
                    <a:pt x="3100" y="595"/>
                  </a:lnTo>
                  <a:lnTo>
                    <a:pt x="3082" y="606"/>
                  </a:lnTo>
                  <a:lnTo>
                    <a:pt x="3059" y="618"/>
                  </a:lnTo>
                  <a:lnTo>
                    <a:pt x="3035" y="630"/>
                  </a:lnTo>
                  <a:lnTo>
                    <a:pt x="3018" y="641"/>
                  </a:lnTo>
                  <a:lnTo>
                    <a:pt x="2995" y="653"/>
                  </a:lnTo>
                  <a:lnTo>
                    <a:pt x="2971" y="665"/>
                  </a:lnTo>
                  <a:lnTo>
                    <a:pt x="2948" y="671"/>
                  </a:lnTo>
                  <a:lnTo>
                    <a:pt x="2924" y="682"/>
                  </a:lnTo>
                  <a:lnTo>
                    <a:pt x="2901" y="694"/>
                  </a:lnTo>
                  <a:lnTo>
                    <a:pt x="2878" y="700"/>
                  </a:lnTo>
                  <a:lnTo>
                    <a:pt x="2849" y="711"/>
                  </a:lnTo>
                  <a:lnTo>
                    <a:pt x="2825" y="723"/>
                  </a:lnTo>
                  <a:lnTo>
                    <a:pt x="2802" y="729"/>
                  </a:lnTo>
                  <a:lnTo>
                    <a:pt x="2773" y="741"/>
                  </a:lnTo>
                  <a:lnTo>
                    <a:pt x="2749" y="746"/>
                  </a:lnTo>
                  <a:lnTo>
                    <a:pt x="2720" y="758"/>
                  </a:lnTo>
                  <a:lnTo>
                    <a:pt x="2697" y="764"/>
                  </a:lnTo>
                  <a:lnTo>
                    <a:pt x="2668" y="770"/>
                  </a:lnTo>
                  <a:lnTo>
                    <a:pt x="2644" y="781"/>
                  </a:lnTo>
                  <a:lnTo>
                    <a:pt x="2615" y="787"/>
                  </a:lnTo>
                  <a:lnTo>
                    <a:pt x="2586" y="793"/>
                  </a:lnTo>
                  <a:lnTo>
                    <a:pt x="2557" y="799"/>
                  </a:lnTo>
                  <a:lnTo>
                    <a:pt x="2533" y="805"/>
                  </a:lnTo>
                  <a:lnTo>
                    <a:pt x="2504" y="816"/>
                  </a:lnTo>
                  <a:lnTo>
                    <a:pt x="2475" y="822"/>
                  </a:lnTo>
                  <a:lnTo>
                    <a:pt x="2446" y="828"/>
                  </a:lnTo>
                  <a:lnTo>
                    <a:pt x="2417" y="834"/>
                  </a:lnTo>
                  <a:lnTo>
                    <a:pt x="2387" y="840"/>
                  </a:lnTo>
                  <a:lnTo>
                    <a:pt x="2358" y="840"/>
                  </a:lnTo>
                  <a:lnTo>
                    <a:pt x="2329" y="846"/>
                  </a:lnTo>
                  <a:lnTo>
                    <a:pt x="2300" y="851"/>
                  </a:lnTo>
                  <a:lnTo>
                    <a:pt x="2271" y="857"/>
                  </a:lnTo>
                  <a:lnTo>
                    <a:pt x="2241" y="863"/>
                  </a:lnTo>
                  <a:lnTo>
                    <a:pt x="2212" y="863"/>
                  </a:lnTo>
                  <a:lnTo>
                    <a:pt x="2177" y="869"/>
                  </a:lnTo>
                  <a:lnTo>
                    <a:pt x="2148" y="869"/>
                  </a:lnTo>
                  <a:lnTo>
                    <a:pt x="2119" y="875"/>
                  </a:lnTo>
                  <a:lnTo>
                    <a:pt x="2090" y="875"/>
                  </a:lnTo>
                  <a:lnTo>
                    <a:pt x="2055" y="881"/>
                  </a:lnTo>
                  <a:lnTo>
                    <a:pt x="2025" y="881"/>
                  </a:lnTo>
                  <a:lnTo>
                    <a:pt x="1996" y="886"/>
                  </a:lnTo>
                  <a:lnTo>
                    <a:pt x="1967" y="886"/>
                  </a:lnTo>
                  <a:lnTo>
                    <a:pt x="1932" y="886"/>
                  </a:lnTo>
                  <a:lnTo>
                    <a:pt x="1903" y="886"/>
                  </a:lnTo>
                  <a:lnTo>
                    <a:pt x="1874" y="892"/>
                  </a:lnTo>
                  <a:lnTo>
                    <a:pt x="1839" y="892"/>
                  </a:lnTo>
                  <a:lnTo>
                    <a:pt x="1809" y="892"/>
                  </a:lnTo>
                  <a:lnTo>
                    <a:pt x="1780" y="892"/>
                  </a:lnTo>
                  <a:lnTo>
                    <a:pt x="1745" y="892"/>
                  </a:lnTo>
                  <a:lnTo>
                    <a:pt x="1716" y="892"/>
                  </a:lnTo>
                  <a:lnTo>
                    <a:pt x="1687" y="892"/>
                  </a:lnTo>
                  <a:lnTo>
                    <a:pt x="1652" y="886"/>
                  </a:lnTo>
                  <a:lnTo>
                    <a:pt x="1623" y="886"/>
                  </a:lnTo>
                  <a:lnTo>
                    <a:pt x="1593" y="886"/>
                  </a:lnTo>
                  <a:lnTo>
                    <a:pt x="1564" y="886"/>
                  </a:lnTo>
                  <a:lnTo>
                    <a:pt x="1529" y="881"/>
                  </a:lnTo>
                  <a:lnTo>
                    <a:pt x="1500" y="881"/>
                  </a:lnTo>
                  <a:lnTo>
                    <a:pt x="1471" y="875"/>
                  </a:lnTo>
                  <a:lnTo>
                    <a:pt x="1442" y="875"/>
                  </a:lnTo>
                  <a:lnTo>
                    <a:pt x="1407" y="869"/>
                  </a:lnTo>
                  <a:lnTo>
                    <a:pt x="1377" y="869"/>
                  </a:lnTo>
                  <a:lnTo>
                    <a:pt x="1348" y="863"/>
                  </a:lnTo>
                  <a:lnTo>
                    <a:pt x="1319" y="863"/>
                  </a:lnTo>
                  <a:lnTo>
                    <a:pt x="1290" y="857"/>
                  </a:lnTo>
                  <a:lnTo>
                    <a:pt x="1261" y="851"/>
                  </a:lnTo>
                  <a:lnTo>
                    <a:pt x="1226" y="846"/>
                  </a:lnTo>
                  <a:lnTo>
                    <a:pt x="1196" y="840"/>
                  </a:lnTo>
                  <a:lnTo>
                    <a:pt x="1167" y="840"/>
                  </a:lnTo>
                  <a:lnTo>
                    <a:pt x="1138" y="834"/>
                  </a:lnTo>
                  <a:lnTo>
                    <a:pt x="1109" y="828"/>
                  </a:lnTo>
                  <a:lnTo>
                    <a:pt x="1086" y="822"/>
                  </a:lnTo>
                  <a:lnTo>
                    <a:pt x="1056" y="816"/>
                  </a:lnTo>
                  <a:lnTo>
                    <a:pt x="1027" y="805"/>
                  </a:lnTo>
                  <a:lnTo>
                    <a:pt x="998" y="799"/>
                  </a:lnTo>
                  <a:lnTo>
                    <a:pt x="969" y="793"/>
                  </a:lnTo>
                  <a:lnTo>
                    <a:pt x="945" y="787"/>
                  </a:lnTo>
                  <a:lnTo>
                    <a:pt x="916" y="781"/>
                  </a:lnTo>
                  <a:lnTo>
                    <a:pt x="887" y="770"/>
                  </a:lnTo>
                  <a:lnTo>
                    <a:pt x="864" y="764"/>
                  </a:lnTo>
                  <a:lnTo>
                    <a:pt x="834" y="758"/>
                  </a:lnTo>
                  <a:lnTo>
                    <a:pt x="811" y="746"/>
                  </a:lnTo>
                  <a:lnTo>
                    <a:pt x="782" y="741"/>
                  </a:lnTo>
                  <a:lnTo>
                    <a:pt x="759" y="729"/>
                  </a:lnTo>
                  <a:lnTo>
                    <a:pt x="729" y="723"/>
                  </a:lnTo>
                  <a:lnTo>
                    <a:pt x="706" y="711"/>
                  </a:lnTo>
                  <a:lnTo>
                    <a:pt x="683" y="700"/>
                  </a:lnTo>
                  <a:lnTo>
                    <a:pt x="659" y="694"/>
                  </a:lnTo>
                  <a:lnTo>
                    <a:pt x="636" y="682"/>
                  </a:lnTo>
                  <a:lnTo>
                    <a:pt x="613" y="671"/>
                  </a:lnTo>
                  <a:lnTo>
                    <a:pt x="589" y="665"/>
                  </a:lnTo>
                  <a:lnTo>
                    <a:pt x="566" y="653"/>
                  </a:lnTo>
                  <a:lnTo>
                    <a:pt x="543" y="641"/>
                  </a:lnTo>
                  <a:lnTo>
                    <a:pt x="519" y="630"/>
                  </a:lnTo>
                  <a:lnTo>
                    <a:pt x="496" y="618"/>
                  </a:lnTo>
                  <a:lnTo>
                    <a:pt x="478" y="606"/>
                  </a:lnTo>
                  <a:lnTo>
                    <a:pt x="455" y="595"/>
                  </a:lnTo>
                  <a:lnTo>
                    <a:pt x="438" y="583"/>
                  </a:lnTo>
                  <a:lnTo>
                    <a:pt x="414" y="571"/>
                  </a:lnTo>
                  <a:lnTo>
                    <a:pt x="397" y="560"/>
                  </a:lnTo>
                  <a:lnTo>
                    <a:pt x="373" y="548"/>
                  </a:lnTo>
                  <a:lnTo>
                    <a:pt x="356" y="536"/>
                  </a:lnTo>
                  <a:lnTo>
                    <a:pt x="338" y="525"/>
                  </a:lnTo>
                  <a:lnTo>
                    <a:pt x="321" y="513"/>
                  </a:lnTo>
                  <a:lnTo>
                    <a:pt x="303" y="501"/>
                  </a:lnTo>
                  <a:lnTo>
                    <a:pt x="286" y="484"/>
                  </a:lnTo>
                  <a:lnTo>
                    <a:pt x="268" y="472"/>
                  </a:lnTo>
                  <a:lnTo>
                    <a:pt x="251" y="461"/>
                  </a:lnTo>
                  <a:lnTo>
                    <a:pt x="239" y="449"/>
                  </a:lnTo>
                  <a:lnTo>
                    <a:pt x="221" y="431"/>
                  </a:lnTo>
                  <a:lnTo>
                    <a:pt x="204" y="420"/>
                  </a:lnTo>
                  <a:lnTo>
                    <a:pt x="192" y="402"/>
                  </a:lnTo>
                  <a:lnTo>
                    <a:pt x="181" y="391"/>
                  </a:lnTo>
                  <a:lnTo>
                    <a:pt x="163" y="379"/>
                  </a:lnTo>
                  <a:lnTo>
                    <a:pt x="151" y="361"/>
                  </a:lnTo>
                  <a:lnTo>
                    <a:pt x="140" y="350"/>
                  </a:lnTo>
                  <a:lnTo>
                    <a:pt x="128" y="332"/>
                  </a:lnTo>
                  <a:lnTo>
                    <a:pt x="116" y="321"/>
                  </a:lnTo>
                  <a:lnTo>
                    <a:pt x="105" y="303"/>
                  </a:lnTo>
                  <a:lnTo>
                    <a:pt x="93" y="291"/>
                  </a:lnTo>
                  <a:lnTo>
                    <a:pt x="87" y="274"/>
                  </a:lnTo>
                  <a:lnTo>
                    <a:pt x="76" y="262"/>
                  </a:lnTo>
                  <a:lnTo>
                    <a:pt x="70" y="245"/>
                  </a:lnTo>
                  <a:lnTo>
                    <a:pt x="58" y="233"/>
                  </a:lnTo>
                  <a:lnTo>
                    <a:pt x="52" y="216"/>
                  </a:lnTo>
                  <a:lnTo>
                    <a:pt x="46" y="204"/>
                  </a:lnTo>
                  <a:lnTo>
                    <a:pt x="35" y="186"/>
                  </a:lnTo>
                  <a:lnTo>
                    <a:pt x="29" y="169"/>
                  </a:lnTo>
                  <a:lnTo>
                    <a:pt x="23" y="157"/>
                  </a:lnTo>
                  <a:lnTo>
                    <a:pt x="23" y="140"/>
                  </a:lnTo>
                  <a:lnTo>
                    <a:pt x="17" y="122"/>
                  </a:lnTo>
                  <a:lnTo>
                    <a:pt x="11" y="111"/>
                  </a:lnTo>
                  <a:lnTo>
                    <a:pt x="5" y="93"/>
                  </a:lnTo>
                  <a:lnTo>
                    <a:pt x="5" y="81"/>
                  </a:lnTo>
                  <a:lnTo>
                    <a:pt x="0" y="64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0" y="484"/>
                  </a:lnTo>
                  <a:lnTo>
                    <a:pt x="0" y="501"/>
                  </a:lnTo>
                  <a:lnTo>
                    <a:pt x="5" y="519"/>
                  </a:lnTo>
                  <a:lnTo>
                    <a:pt x="5" y="531"/>
                  </a:lnTo>
                  <a:lnTo>
                    <a:pt x="11" y="548"/>
                  </a:lnTo>
                  <a:lnTo>
                    <a:pt x="17" y="560"/>
                  </a:lnTo>
                  <a:lnTo>
                    <a:pt x="23" y="577"/>
                  </a:lnTo>
                  <a:lnTo>
                    <a:pt x="23" y="595"/>
                  </a:lnTo>
                  <a:lnTo>
                    <a:pt x="29" y="606"/>
                  </a:lnTo>
                  <a:lnTo>
                    <a:pt x="35" y="624"/>
                  </a:lnTo>
                  <a:lnTo>
                    <a:pt x="46" y="641"/>
                  </a:lnTo>
                  <a:lnTo>
                    <a:pt x="52" y="653"/>
                  </a:lnTo>
                  <a:lnTo>
                    <a:pt x="58" y="671"/>
                  </a:lnTo>
                  <a:lnTo>
                    <a:pt x="70" y="682"/>
                  </a:lnTo>
                  <a:lnTo>
                    <a:pt x="76" y="700"/>
                  </a:lnTo>
                  <a:lnTo>
                    <a:pt x="87" y="711"/>
                  </a:lnTo>
                  <a:lnTo>
                    <a:pt x="93" y="729"/>
                  </a:lnTo>
                  <a:lnTo>
                    <a:pt x="105" y="741"/>
                  </a:lnTo>
                  <a:lnTo>
                    <a:pt x="116" y="758"/>
                  </a:lnTo>
                  <a:lnTo>
                    <a:pt x="128" y="770"/>
                  </a:lnTo>
                  <a:lnTo>
                    <a:pt x="140" y="787"/>
                  </a:lnTo>
                  <a:lnTo>
                    <a:pt x="151" y="799"/>
                  </a:lnTo>
                  <a:lnTo>
                    <a:pt x="163" y="816"/>
                  </a:lnTo>
                  <a:lnTo>
                    <a:pt x="181" y="828"/>
                  </a:lnTo>
                  <a:lnTo>
                    <a:pt x="192" y="840"/>
                  </a:lnTo>
                  <a:lnTo>
                    <a:pt x="204" y="857"/>
                  </a:lnTo>
                  <a:lnTo>
                    <a:pt x="221" y="869"/>
                  </a:lnTo>
                  <a:lnTo>
                    <a:pt x="239" y="886"/>
                  </a:lnTo>
                  <a:lnTo>
                    <a:pt x="251" y="898"/>
                  </a:lnTo>
                  <a:lnTo>
                    <a:pt x="268" y="910"/>
                  </a:lnTo>
                  <a:lnTo>
                    <a:pt x="286" y="921"/>
                  </a:lnTo>
                  <a:lnTo>
                    <a:pt x="303" y="939"/>
                  </a:lnTo>
                  <a:lnTo>
                    <a:pt x="321" y="951"/>
                  </a:lnTo>
                  <a:lnTo>
                    <a:pt x="338" y="962"/>
                  </a:lnTo>
                  <a:lnTo>
                    <a:pt x="356" y="974"/>
                  </a:lnTo>
                  <a:lnTo>
                    <a:pt x="373" y="986"/>
                  </a:lnTo>
                  <a:lnTo>
                    <a:pt x="397" y="997"/>
                  </a:lnTo>
                  <a:lnTo>
                    <a:pt x="414" y="1009"/>
                  </a:lnTo>
                  <a:lnTo>
                    <a:pt x="438" y="1021"/>
                  </a:lnTo>
                  <a:lnTo>
                    <a:pt x="455" y="1032"/>
                  </a:lnTo>
                  <a:lnTo>
                    <a:pt x="478" y="1044"/>
                  </a:lnTo>
                  <a:lnTo>
                    <a:pt x="496" y="1056"/>
                  </a:lnTo>
                  <a:lnTo>
                    <a:pt x="519" y="1067"/>
                  </a:lnTo>
                  <a:lnTo>
                    <a:pt x="543" y="1079"/>
                  </a:lnTo>
                  <a:lnTo>
                    <a:pt x="566" y="1091"/>
                  </a:lnTo>
                  <a:lnTo>
                    <a:pt x="589" y="1102"/>
                  </a:lnTo>
                  <a:lnTo>
                    <a:pt x="613" y="1108"/>
                  </a:lnTo>
                  <a:lnTo>
                    <a:pt x="636" y="1120"/>
                  </a:lnTo>
                  <a:lnTo>
                    <a:pt x="659" y="1131"/>
                  </a:lnTo>
                  <a:lnTo>
                    <a:pt x="683" y="1137"/>
                  </a:lnTo>
                  <a:lnTo>
                    <a:pt x="706" y="1149"/>
                  </a:lnTo>
                  <a:lnTo>
                    <a:pt x="729" y="1161"/>
                  </a:lnTo>
                  <a:lnTo>
                    <a:pt x="759" y="1166"/>
                  </a:lnTo>
                  <a:lnTo>
                    <a:pt x="782" y="1178"/>
                  </a:lnTo>
                  <a:lnTo>
                    <a:pt x="811" y="1184"/>
                  </a:lnTo>
                  <a:lnTo>
                    <a:pt x="834" y="1196"/>
                  </a:lnTo>
                  <a:lnTo>
                    <a:pt x="864" y="1201"/>
                  </a:lnTo>
                  <a:lnTo>
                    <a:pt x="887" y="1207"/>
                  </a:lnTo>
                  <a:lnTo>
                    <a:pt x="916" y="1219"/>
                  </a:lnTo>
                  <a:lnTo>
                    <a:pt x="945" y="1225"/>
                  </a:lnTo>
                  <a:lnTo>
                    <a:pt x="969" y="1231"/>
                  </a:lnTo>
                  <a:lnTo>
                    <a:pt x="998" y="1236"/>
                  </a:lnTo>
                  <a:lnTo>
                    <a:pt x="1027" y="1242"/>
                  </a:lnTo>
                  <a:lnTo>
                    <a:pt x="1056" y="1254"/>
                  </a:lnTo>
                  <a:lnTo>
                    <a:pt x="1086" y="1260"/>
                  </a:lnTo>
                  <a:lnTo>
                    <a:pt x="1109" y="1266"/>
                  </a:lnTo>
                  <a:lnTo>
                    <a:pt x="1138" y="1271"/>
                  </a:lnTo>
                  <a:lnTo>
                    <a:pt x="1167" y="1277"/>
                  </a:lnTo>
                  <a:lnTo>
                    <a:pt x="1196" y="1277"/>
                  </a:lnTo>
                  <a:lnTo>
                    <a:pt x="1226" y="1283"/>
                  </a:lnTo>
                  <a:lnTo>
                    <a:pt x="1261" y="1289"/>
                  </a:lnTo>
                  <a:lnTo>
                    <a:pt x="1290" y="1295"/>
                  </a:lnTo>
                  <a:lnTo>
                    <a:pt x="1319" y="1301"/>
                  </a:lnTo>
                  <a:lnTo>
                    <a:pt x="1348" y="1301"/>
                  </a:lnTo>
                  <a:lnTo>
                    <a:pt x="1377" y="1306"/>
                  </a:lnTo>
                  <a:lnTo>
                    <a:pt x="1407" y="1306"/>
                  </a:lnTo>
                  <a:lnTo>
                    <a:pt x="1442" y="1312"/>
                  </a:lnTo>
                  <a:lnTo>
                    <a:pt x="1471" y="1312"/>
                  </a:lnTo>
                  <a:lnTo>
                    <a:pt x="1500" y="1318"/>
                  </a:lnTo>
                  <a:lnTo>
                    <a:pt x="1529" y="1318"/>
                  </a:lnTo>
                  <a:lnTo>
                    <a:pt x="1564" y="1324"/>
                  </a:lnTo>
                  <a:lnTo>
                    <a:pt x="1593" y="1324"/>
                  </a:lnTo>
                  <a:lnTo>
                    <a:pt x="1623" y="1324"/>
                  </a:lnTo>
                  <a:lnTo>
                    <a:pt x="1652" y="1324"/>
                  </a:lnTo>
                  <a:lnTo>
                    <a:pt x="1687" y="1330"/>
                  </a:lnTo>
                  <a:lnTo>
                    <a:pt x="1716" y="1330"/>
                  </a:lnTo>
                  <a:lnTo>
                    <a:pt x="1745" y="1330"/>
                  </a:lnTo>
                  <a:lnTo>
                    <a:pt x="1780" y="1330"/>
                  </a:lnTo>
                  <a:lnTo>
                    <a:pt x="1809" y="1330"/>
                  </a:lnTo>
                  <a:lnTo>
                    <a:pt x="1839" y="1330"/>
                  </a:lnTo>
                  <a:lnTo>
                    <a:pt x="1874" y="1330"/>
                  </a:lnTo>
                  <a:lnTo>
                    <a:pt x="1903" y="1324"/>
                  </a:lnTo>
                  <a:lnTo>
                    <a:pt x="1932" y="1324"/>
                  </a:lnTo>
                  <a:lnTo>
                    <a:pt x="1967" y="1324"/>
                  </a:lnTo>
                  <a:lnTo>
                    <a:pt x="1996" y="1324"/>
                  </a:lnTo>
                  <a:lnTo>
                    <a:pt x="2025" y="1318"/>
                  </a:lnTo>
                  <a:lnTo>
                    <a:pt x="2055" y="1318"/>
                  </a:lnTo>
                  <a:lnTo>
                    <a:pt x="2090" y="1312"/>
                  </a:lnTo>
                  <a:lnTo>
                    <a:pt x="2119" y="1312"/>
                  </a:lnTo>
                  <a:lnTo>
                    <a:pt x="2148" y="1306"/>
                  </a:lnTo>
                  <a:lnTo>
                    <a:pt x="2177" y="1306"/>
                  </a:lnTo>
                  <a:lnTo>
                    <a:pt x="2212" y="1301"/>
                  </a:lnTo>
                  <a:lnTo>
                    <a:pt x="2241" y="1301"/>
                  </a:lnTo>
                  <a:lnTo>
                    <a:pt x="2271" y="1295"/>
                  </a:lnTo>
                  <a:lnTo>
                    <a:pt x="2300" y="1289"/>
                  </a:lnTo>
                  <a:lnTo>
                    <a:pt x="2329" y="1283"/>
                  </a:lnTo>
                  <a:lnTo>
                    <a:pt x="2358" y="1277"/>
                  </a:lnTo>
                  <a:lnTo>
                    <a:pt x="2387" y="1277"/>
                  </a:lnTo>
                  <a:lnTo>
                    <a:pt x="2417" y="1271"/>
                  </a:lnTo>
                  <a:lnTo>
                    <a:pt x="2446" y="1266"/>
                  </a:lnTo>
                  <a:lnTo>
                    <a:pt x="2475" y="1260"/>
                  </a:lnTo>
                  <a:lnTo>
                    <a:pt x="2504" y="1254"/>
                  </a:lnTo>
                  <a:lnTo>
                    <a:pt x="2533" y="1242"/>
                  </a:lnTo>
                  <a:lnTo>
                    <a:pt x="2557" y="1236"/>
                  </a:lnTo>
                  <a:lnTo>
                    <a:pt x="2586" y="1231"/>
                  </a:lnTo>
                  <a:lnTo>
                    <a:pt x="2615" y="1225"/>
                  </a:lnTo>
                  <a:lnTo>
                    <a:pt x="2644" y="1219"/>
                  </a:lnTo>
                  <a:lnTo>
                    <a:pt x="2668" y="1207"/>
                  </a:lnTo>
                  <a:lnTo>
                    <a:pt x="2697" y="1201"/>
                  </a:lnTo>
                  <a:lnTo>
                    <a:pt x="2720" y="1196"/>
                  </a:lnTo>
                  <a:lnTo>
                    <a:pt x="2749" y="1184"/>
                  </a:lnTo>
                  <a:lnTo>
                    <a:pt x="2773" y="1178"/>
                  </a:lnTo>
                  <a:lnTo>
                    <a:pt x="2802" y="1166"/>
                  </a:lnTo>
                  <a:lnTo>
                    <a:pt x="2825" y="1161"/>
                  </a:lnTo>
                  <a:lnTo>
                    <a:pt x="2849" y="1149"/>
                  </a:lnTo>
                  <a:lnTo>
                    <a:pt x="2878" y="1137"/>
                  </a:lnTo>
                  <a:lnTo>
                    <a:pt x="2901" y="1131"/>
                  </a:lnTo>
                  <a:lnTo>
                    <a:pt x="2924" y="1120"/>
                  </a:lnTo>
                  <a:lnTo>
                    <a:pt x="2948" y="1108"/>
                  </a:lnTo>
                  <a:lnTo>
                    <a:pt x="2971" y="1102"/>
                  </a:lnTo>
                  <a:lnTo>
                    <a:pt x="2995" y="1091"/>
                  </a:lnTo>
                  <a:lnTo>
                    <a:pt x="3018" y="1079"/>
                  </a:lnTo>
                  <a:lnTo>
                    <a:pt x="3035" y="1067"/>
                  </a:lnTo>
                  <a:lnTo>
                    <a:pt x="3059" y="1056"/>
                  </a:lnTo>
                  <a:lnTo>
                    <a:pt x="3082" y="1044"/>
                  </a:lnTo>
                  <a:lnTo>
                    <a:pt x="3100" y="1032"/>
                  </a:lnTo>
                  <a:lnTo>
                    <a:pt x="3123" y="1021"/>
                  </a:lnTo>
                  <a:lnTo>
                    <a:pt x="3141" y="1009"/>
                  </a:lnTo>
                  <a:lnTo>
                    <a:pt x="3164" y="997"/>
                  </a:lnTo>
                  <a:lnTo>
                    <a:pt x="3181" y="986"/>
                  </a:lnTo>
                  <a:lnTo>
                    <a:pt x="3199" y="974"/>
                  </a:lnTo>
                  <a:lnTo>
                    <a:pt x="3216" y="962"/>
                  </a:lnTo>
                  <a:lnTo>
                    <a:pt x="3240" y="951"/>
                  </a:lnTo>
                  <a:lnTo>
                    <a:pt x="3257" y="939"/>
                  </a:lnTo>
                  <a:lnTo>
                    <a:pt x="3275" y="921"/>
                  </a:lnTo>
                  <a:lnTo>
                    <a:pt x="3286" y="910"/>
                  </a:lnTo>
                  <a:lnTo>
                    <a:pt x="3304" y="898"/>
                  </a:lnTo>
                  <a:lnTo>
                    <a:pt x="3321" y="886"/>
                  </a:lnTo>
                  <a:lnTo>
                    <a:pt x="3339" y="869"/>
                  </a:lnTo>
                  <a:lnTo>
                    <a:pt x="3351" y="857"/>
                  </a:lnTo>
                  <a:lnTo>
                    <a:pt x="3368" y="840"/>
                  </a:lnTo>
                  <a:lnTo>
                    <a:pt x="3380" y="828"/>
                  </a:lnTo>
                  <a:lnTo>
                    <a:pt x="3392" y="816"/>
                  </a:lnTo>
                  <a:lnTo>
                    <a:pt x="3403" y="799"/>
                  </a:lnTo>
                  <a:lnTo>
                    <a:pt x="3421" y="787"/>
                  </a:lnTo>
                  <a:lnTo>
                    <a:pt x="3432" y="770"/>
                  </a:lnTo>
                  <a:lnTo>
                    <a:pt x="3438" y="758"/>
                  </a:lnTo>
                  <a:lnTo>
                    <a:pt x="3450" y="741"/>
                  </a:lnTo>
                  <a:lnTo>
                    <a:pt x="3462" y="729"/>
                  </a:lnTo>
                  <a:lnTo>
                    <a:pt x="3473" y="711"/>
                  </a:lnTo>
                  <a:lnTo>
                    <a:pt x="3479" y="700"/>
                  </a:lnTo>
                  <a:lnTo>
                    <a:pt x="3491" y="682"/>
                  </a:lnTo>
                  <a:lnTo>
                    <a:pt x="3497" y="671"/>
                  </a:lnTo>
                  <a:lnTo>
                    <a:pt x="3508" y="653"/>
                  </a:lnTo>
                  <a:lnTo>
                    <a:pt x="3514" y="641"/>
                  </a:lnTo>
                  <a:lnTo>
                    <a:pt x="3520" y="624"/>
                  </a:lnTo>
                  <a:lnTo>
                    <a:pt x="3526" y="606"/>
                  </a:lnTo>
                  <a:lnTo>
                    <a:pt x="3532" y="595"/>
                  </a:lnTo>
                  <a:lnTo>
                    <a:pt x="3537" y="577"/>
                  </a:lnTo>
                  <a:lnTo>
                    <a:pt x="3543" y="560"/>
                  </a:lnTo>
                  <a:lnTo>
                    <a:pt x="3543" y="548"/>
                  </a:lnTo>
                  <a:lnTo>
                    <a:pt x="3549" y="531"/>
                  </a:lnTo>
                  <a:lnTo>
                    <a:pt x="3555" y="519"/>
                  </a:lnTo>
                  <a:lnTo>
                    <a:pt x="3555" y="501"/>
                  </a:lnTo>
                  <a:lnTo>
                    <a:pt x="3555" y="484"/>
                  </a:lnTo>
                  <a:lnTo>
                    <a:pt x="3561" y="472"/>
                  </a:lnTo>
                  <a:lnTo>
                    <a:pt x="3561" y="455"/>
                  </a:lnTo>
                  <a:lnTo>
                    <a:pt x="3561" y="437"/>
                  </a:lnTo>
                  <a:lnTo>
                    <a:pt x="3561" y="0"/>
                  </a:lnTo>
                  <a:close/>
                </a:path>
              </a:pathLst>
            </a:custGeom>
            <a:solidFill>
              <a:srgbClr val="006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Freeform 13"/>
            <p:cNvSpPr>
              <a:spLocks/>
            </p:cNvSpPr>
            <p:nvPr/>
          </p:nvSpPr>
          <p:spPr bwMode="auto">
            <a:xfrm>
              <a:off x="1497" y="1202"/>
              <a:ext cx="3561" cy="1785"/>
            </a:xfrm>
            <a:custGeom>
              <a:avLst/>
              <a:gdLst>
                <a:gd name="T0" fmla="*/ 1903 w 3561"/>
                <a:gd name="T1" fmla="*/ 0 h 1785"/>
                <a:gd name="T2" fmla="*/ 2055 w 3561"/>
                <a:gd name="T3" fmla="*/ 12 h 1785"/>
                <a:gd name="T4" fmla="*/ 2177 w 3561"/>
                <a:gd name="T5" fmla="*/ 23 h 1785"/>
                <a:gd name="T6" fmla="*/ 2329 w 3561"/>
                <a:gd name="T7" fmla="*/ 41 h 1785"/>
                <a:gd name="T8" fmla="*/ 2475 w 3561"/>
                <a:gd name="T9" fmla="*/ 70 h 1785"/>
                <a:gd name="T10" fmla="*/ 2586 w 3561"/>
                <a:gd name="T11" fmla="*/ 93 h 1785"/>
                <a:gd name="T12" fmla="*/ 2720 w 3561"/>
                <a:gd name="T13" fmla="*/ 134 h 1785"/>
                <a:gd name="T14" fmla="*/ 2849 w 3561"/>
                <a:gd name="T15" fmla="*/ 181 h 1785"/>
                <a:gd name="T16" fmla="*/ 2948 w 3561"/>
                <a:gd name="T17" fmla="*/ 216 h 1785"/>
                <a:gd name="T18" fmla="*/ 3059 w 3561"/>
                <a:gd name="T19" fmla="*/ 268 h 1785"/>
                <a:gd name="T20" fmla="*/ 3164 w 3561"/>
                <a:gd name="T21" fmla="*/ 327 h 1785"/>
                <a:gd name="T22" fmla="*/ 3240 w 3561"/>
                <a:gd name="T23" fmla="*/ 379 h 1785"/>
                <a:gd name="T24" fmla="*/ 3321 w 3561"/>
                <a:gd name="T25" fmla="*/ 443 h 1785"/>
                <a:gd name="T26" fmla="*/ 3392 w 3561"/>
                <a:gd name="T27" fmla="*/ 513 h 1785"/>
                <a:gd name="T28" fmla="*/ 3438 w 3561"/>
                <a:gd name="T29" fmla="*/ 572 h 1785"/>
                <a:gd name="T30" fmla="*/ 3491 w 3561"/>
                <a:gd name="T31" fmla="*/ 648 h 1785"/>
                <a:gd name="T32" fmla="*/ 3526 w 3561"/>
                <a:gd name="T33" fmla="*/ 723 h 1785"/>
                <a:gd name="T34" fmla="*/ 3543 w 3561"/>
                <a:gd name="T35" fmla="*/ 782 h 1785"/>
                <a:gd name="T36" fmla="*/ 3561 w 3561"/>
                <a:gd name="T37" fmla="*/ 858 h 1785"/>
                <a:gd name="T38" fmla="*/ 3555 w 3561"/>
                <a:gd name="T39" fmla="*/ 939 h 1785"/>
                <a:gd name="T40" fmla="*/ 3543 w 3561"/>
                <a:gd name="T41" fmla="*/ 998 h 1785"/>
                <a:gd name="T42" fmla="*/ 3520 w 3561"/>
                <a:gd name="T43" fmla="*/ 1079 h 1785"/>
                <a:gd name="T44" fmla="*/ 3479 w 3561"/>
                <a:gd name="T45" fmla="*/ 1149 h 1785"/>
                <a:gd name="T46" fmla="*/ 3438 w 3561"/>
                <a:gd name="T47" fmla="*/ 1213 h 1785"/>
                <a:gd name="T48" fmla="*/ 3380 w 3561"/>
                <a:gd name="T49" fmla="*/ 1283 h 1785"/>
                <a:gd name="T50" fmla="*/ 3304 w 3561"/>
                <a:gd name="T51" fmla="*/ 1353 h 1785"/>
                <a:gd name="T52" fmla="*/ 3240 w 3561"/>
                <a:gd name="T53" fmla="*/ 1406 h 1785"/>
                <a:gd name="T54" fmla="*/ 3141 w 3561"/>
                <a:gd name="T55" fmla="*/ 1464 h 1785"/>
                <a:gd name="T56" fmla="*/ 3035 w 3561"/>
                <a:gd name="T57" fmla="*/ 1523 h 1785"/>
                <a:gd name="T58" fmla="*/ 2948 w 3561"/>
                <a:gd name="T59" fmla="*/ 1563 h 1785"/>
                <a:gd name="T60" fmla="*/ 2825 w 3561"/>
                <a:gd name="T61" fmla="*/ 1616 h 1785"/>
                <a:gd name="T62" fmla="*/ 2697 w 3561"/>
                <a:gd name="T63" fmla="*/ 1657 h 1785"/>
                <a:gd name="T64" fmla="*/ 2586 w 3561"/>
                <a:gd name="T65" fmla="*/ 1686 h 1785"/>
                <a:gd name="T66" fmla="*/ 2446 w 3561"/>
                <a:gd name="T67" fmla="*/ 1721 h 1785"/>
                <a:gd name="T68" fmla="*/ 2300 w 3561"/>
                <a:gd name="T69" fmla="*/ 1744 h 1785"/>
                <a:gd name="T70" fmla="*/ 2177 w 3561"/>
                <a:gd name="T71" fmla="*/ 1762 h 1785"/>
                <a:gd name="T72" fmla="*/ 2025 w 3561"/>
                <a:gd name="T73" fmla="*/ 1773 h 1785"/>
                <a:gd name="T74" fmla="*/ 1874 w 3561"/>
                <a:gd name="T75" fmla="*/ 1785 h 1785"/>
                <a:gd name="T76" fmla="*/ 1745 w 3561"/>
                <a:gd name="T77" fmla="*/ 1785 h 1785"/>
                <a:gd name="T78" fmla="*/ 1593 w 3561"/>
                <a:gd name="T79" fmla="*/ 1779 h 1785"/>
                <a:gd name="T80" fmla="*/ 1442 w 3561"/>
                <a:gd name="T81" fmla="*/ 1768 h 1785"/>
                <a:gd name="T82" fmla="*/ 1319 w 3561"/>
                <a:gd name="T83" fmla="*/ 1756 h 1785"/>
                <a:gd name="T84" fmla="*/ 1167 w 3561"/>
                <a:gd name="T85" fmla="*/ 1733 h 1785"/>
                <a:gd name="T86" fmla="*/ 1027 w 3561"/>
                <a:gd name="T87" fmla="*/ 1698 h 1785"/>
                <a:gd name="T88" fmla="*/ 916 w 3561"/>
                <a:gd name="T89" fmla="*/ 1674 h 1785"/>
                <a:gd name="T90" fmla="*/ 782 w 3561"/>
                <a:gd name="T91" fmla="*/ 1633 h 1785"/>
                <a:gd name="T92" fmla="*/ 659 w 3561"/>
                <a:gd name="T93" fmla="*/ 1587 h 1785"/>
                <a:gd name="T94" fmla="*/ 566 w 3561"/>
                <a:gd name="T95" fmla="*/ 1546 h 1785"/>
                <a:gd name="T96" fmla="*/ 455 w 3561"/>
                <a:gd name="T97" fmla="*/ 1488 h 1785"/>
                <a:gd name="T98" fmla="*/ 356 w 3561"/>
                <a:gd name="T99" fmla="*/ 1429 h 1785"/>
                <a:gd name="T100" fmla="*/ 286 w 3561"/>
                <a:gd name="T101" fmla="*/ 1377 h 1785"/>
                <a:gd name="T102" fmla="*/ 204 w 3561"/>
                <a:gd name="T103" fmla="*/ 1313 h 1785"/>
                <a:gd name="T104" fmla="*/ 140 w 3561"/>
                <a:gd name="T105" fmla="*/ 1243 h 1785"/>
                <a:gd name="T106" fmla="*/ 93 w 3561"/>
                <a:gd name="T107" fmla="*/ 1184 h 1785"/>
                <a:gd name="T108" fmla="*/ 52 w 3561"/>
                <a:gd name="T109" fmla="*/ 1108 h 1785"/>
                <a:gd name="T110" fmla="*/ 23 w 3561"/>
                <a:gd name="T111" fmla="*/ 1033 h 1785"/>
                <a:gd name="T112" fmla="*/ 5 w 3561"/>
                <a:gd name="T113" fmla="*/ 968 h 1785"/>
                <a:gd name="T114" fmla="*/ 0 w 3561"/>
                <a:gd name="T115" fmla="*/ 893 h 1785"/>
                <a:gd name="T116" fmla="*/ 5 w 3561"/>
                <a:gd name="T117" fmla="*/ 811 h 1785"/>
                <a:gd name="T118" fmla="*/ 23 w 3561"/>
                <a:gd name="T119" fmla="*/ 753 h 1785"/>
                <a:gd name="T120" fmla="*/ 52 w 3561"/>
                <a:gd name="T121" fmla="*/ 677 h 1785"/>
                <a:gd name="T122" fmla="*/ 93 w 3561"/>
                <a:gd name="T123" fmla="*/ 601 h 1785"/>
                <a:gd name="T124" fmla="*/ 1780 w 3561"/>
                <a:gd name="T125" fmla="*/ 0 h 17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1"/>
                <a:gd name="T190" fmla="*/ 0 h 1785"/>
                <a:gd name="T191" fmla="*/ 3561 w 3561"/>
                <a:gd name="T192" fmla="*/ 1785 h 17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1" h="1785">
                  <a:moveTo>
                    <a:pt x="1780" y="0"/>
                  </a:moveTo>
                  <a:lnTo>
                    <a:pt x="1809" y="0"/>
                  </a:lnTo>
                  <a:lnTo>
                    <a:pt x="1839" y="0"/>
                  </a:lnTo>
                  <a:lnTo>
                    <a:pt x="1874" y="0"/>
                  </a:lnTo>
                  <a:lnTo>
                    <a:pt x="1903" y="0"/>
                  </a:lnTo>
                  <a:lnTo>
                    <a:pt x="1932" y="0"/>
                  </a:lnTo>
                  <a:lnTo>
                    <a:pt x="1967" y="6"/>
                  </a:lnTo>
                  <a:lnTo>
                    <a:pt x="1996" y="6"/>
                  </a:lnTo>
                  <a:lnTo>
                    <a:pt x="2025" y="6"/>
                  </a:lnTo>
                  <a:lnTo>
                    <a:pt x="2055" y="12"/>
                  </a:lnTo>
                  <a:lnTo>
                    <a:pt x="2090" y="12"/>
                  </a:lnTo>
                  <a:lnTo>
                    <a:pt x="2119" y="18"/>
                  </a:lnTo>
                  <a:lnTo>
                    <a:pt x="2148" y="18"/>
                  </a:lnTo>
                  <a:lnTo>
                    <a:pt x="2177" y="23"/>
                  </a:lnTo>
                  <a:lnTo>
                    <a:pt x="2212" y="23"/>
                  </a:lnTo>
                  <a:lnTo>
                    <a:pt x="2241" y="29"/>
                  </a:lnTo>
                  <a:lnTo>
                    <a:pt x="2271" y="35"/>
                  </a:lnTo>
                  <a:lnTo>
                    <a:pt x="2300" y="35"/>
                  </a:lnTo>
                  <a:lnTo>
                    <a:pt x="2329" y="41"/>
                  </a:lnTo>
                  <a:lnTo>
                    <a:pt x="2358" y="47"/>
                  </a:lnTo>
                  <a:lnTo>
                    <a:pt x="2387" y="53"/>
                  </a:lnTo>
                  <a:lnTo>
                    <a:pt x="2417" y="58"/>
                  </a:lnTo>
                  <a:lnTo>
                    <a:pt x="2446" y="64"/>
                  </a:lnTo>
                  <a:lnTo>
                    <a:pt x="2475" y="70"/>
                  </a:lnTo>
                  <a:lnTo>
                    <a:pt x="2504" y="76"/>
                  </a:lnTo>
                  <a:lnTo>
                    <a:pt x="2533" y="82"/>
                  </a:lnTo>
                  <a:lnTo>
                    <a:pt x="2557" y="88"/>
                  </a:lnTo>
                  <a:lnTo>
                    <a:pt x="2586" y="93"/>
                  </a:lnTo>
                  <a:lnTo>
                    <a:pt x="2615" y="105"/>
                  </a:lnTo>
                  <a:lnTo>
                    <a:pt x="2644" y="111"/>
                  </a:lnTo>
                  <a:lnTo>
                    <a:pt x="2668" y="117"/>
                  </a:lnTo>
                  <a:lnTo>
                    <a:pt x="2697" y="128"/>
                  </a:lnTo>
                  <a:lnTo>
                    <a:pt x="2720" y="134"/>
                  </a:lnTo>
                  <a:lnTo>
                    <a:pt x="2749" y="140"/>
                  </a:lnTo>
                  <a:lnTo>
                    <a:pt x="2773" y="152"/>
                  </a:lnTo>
                  <a:lnTo>
                    <a:pt x="2802" y="158"/>
                  </a:lnTo>
                  <a:lnTo>
                    <a:pt x="2825" y="169"/>
                  </a:lnTo>
                  <a:lnTo>
                    <a:pt x="2849" y="181"/>
                  </a:lnTo>
                  <a:lnTo>
                    <a:pt x="2878" y="187"/>
                  </a:lnTo>
                  <a:lnTo>
                    <a:pt x="2901" y="198"/>
                  </a:lnTo>
                  <a:lnTo>
                    <a:pt x="2924" y="210"/>
                  </a:lnTo>
                  <a:lnTo>
                    <a:pt x="2948" y="216"/>
                  </a:lnTo>
                  <a:lnTo>
                    <a:pt x="2971" y="228"/>
                  </a:lnTo>
                  <a:lnTo>
                    <a:pt x="2995" y="239"/>
                  </a:lnTo>
                  <a:lnTo>
                    <a:pt x="3018" y="251"/>
                  </a:lnTo>
                  <a:lnTo>
                    <a:pt x="3035" y="263"/>
                  </a:lnTo>
                  <a:lnTo>
                    <a:pt x="3059" y="268"/>
                  </a:lnTo>
                  <a:lnTo>
                    <a:pt x="3082" y="280"/>
                  </a:lnTo>
                  <a:lnTo>
                    <a:pt x="3100" y="292"/>
                  </a:lnTo>
                  <a:lnTo>
                    <a:pt x="3123" y="303"/>
                  </a:lnTo>
                  <a:lnTo>
                    <a:pt x="3141" y="315"/>
                  </a:lnTo>
                  <a:lnTo>
                    <a:pt x="3164" y="327"/>
                  </a:lnTo>
                  <a:lnTo>
                    <a:pt x="3181" y="344"/>
                  </a:lnTo>
                  <a:lnTo>
                    <a:pt x="3199" y="356"/>
                  </a:lnTo>
                  <a:lnTo>
                    <a:pt x="3216" y="368"/>
                  </a:lnTo>
                  <a:lnTo>
                    <a:pt x="3240" y="379"/>
                  </a:lnTo>
                  <a:lnTo>
                    <a:pt x="3257" y="391"/>
                  </a:lnTo>
                  <a:lnTo>
                    <a:pt x="3275" y="403"/>
                  </a:lnTo>
                  <a:lnTo>
                    <a:pt x="3286" y="420"/>
                  </a:lnTo>
                  <a:lnTo>
                    <a:pt x="3304" y="432"/>
                  </a:lnTo>
                  <a:lnTo>
                    <a:pt x="3321" y="443"/>
                  </a:lnTo>
                  <a:lnTo>
                    <a:pt x="3339" y="461"/>
                  </a:lnTo>
                  <a:lnTo>
                    <a:pt x="3351" y="473"/>
                  </a:lnTo>
                  <a:lnTo>
                    <a:pt x="3368" y="484"/>
                  </a:lnTo>
                  <a:lnTo>
                    <a:pt x="3380" y="502"/>
                  </a:lnTo>
                  <a:lnTo>
                    <a:pt x="3392" y="513"/>
                  </a:lnTo>
                  <a:lnTo>
                    <a:pt x="3403" y="531"/>
                  </a:lnTo>
                  <a:lnTo>
                    <a:pt x="3421" y="543"/>
                  </a:lnTo>
                  <a:lnTo>
                    <a:pt x="3432" y="554"/>
                  </a:lnTo>
                  <a:lnTo>
                    <a:pt x="3438" y="572"/>
                  </a:lnTo>
                  <a:lnTo>
                    <a:pt x="3450" y="583"/>
                  </a:lnTo>
                  <a:lnTo>
                    <a:pt x="3462" y="601"/>
                  </a:lnTo>
                  <a:lnTo>
                    <a:pt x="3473" y="613"/>
                  </a:lnTo>
                  <a:lnTo>
                    <a:pt x="3479" y="630"/>
                  </a:lnTo>
                  <a:lnTo>
                    <a:pt x="3491" y="648"/>
                  </a:lnTo>
                  <a:lnTo>
                    <a:pt x="3497" y="659"/>
                  </a:lnTo>
                  <a:lnTo>
                    <a:pt x="3508" y="677"/>
                  </a:lnTo>
                  <a:lnTo>
                    <a:pt x="3514" y="688"/>
                  </a:lnTo>
                  <a:lnTo>
                    <a:pt x="3520" y="706"/>
                  </a:lnTo>
                  <a:lnTo>
                    <a:pt x="3526" y="723"/>
                  </a:lnTo>
                  <a:lnTo>
                    <a:pt x="3532" y="735"/>
                  </a:lnTo>
                  <a:lnTo>
                    <a:pt x="3537" y="753"/>
                  </a:lnTo>
                  <a:lnTo>
                    <a:pt x="3543" y="764"/>
                  </a:lnTo>
                  <a:lnTo>
                    <a:pt x="3543" y="782"/>
                  </a:lnTo>
                  <a:lnTo>
                    <a:pt x="3549" y="799"/>
                  </a:lnTo>
                  <a:lnTo>
                    <a:pt x="3555" y="811"/>
                  </a:lnTo>
                  <a:lnTo>
                    <a:pt x="3555" y="828"/>
                  </a:lnTo>
                  <a:lnTo>
                    <a:pt x="3555" y="846"/>
                  </a:lnTo>
                  <a:lnTo>
                    <a:pt x="3561" y="858"/>
                  </a:lnTo>
                  <a:lnTo>
                    <a:pt x="3561" y="875"/>
                  </a:lnTo>
                  <a:lnTo>
                    <a:pt x="3561" y="893"/>
                  </a:lnTo>
                  <a:lnTo>
                    <a:pt x="3561" y="904"/>
                  </a:lnTo>
                  <a:lnTo>
                    <a:pt x="3561" y="922"/>
                  </a:lnTo>
                  <a:lnTo>
                    <a:pt x="3555" y="939"/>
                  </a:lnTo>
                  <a:lnTo>
                    <a:pt x="3555" y="951"/>
                  </a:lnTo>
                  <a:lnTo>
                    <a:pt x="3555" y="968"/>
                  </a:lnTo>
                  <a:lnTo>
                    <a:pt x="3549" y="986"/>
                  </a:lnTo>
                  <a:lnTo>
                    <a:pt x="3543" y="998"/>
                  </a:lnTo>
                  <a:lnTo>
                    <a:pt x="3543" y="1015"/>
                  </a:lnTo>
                  <a:lnTo>
                    <a:pt x="3537" y="1033"/>
                  </a:lnTo>
                  <a:lnTo>
                    <a:pt x="3532" y="1044"/>
                  </a:lnTo>
                  <a:lnTo>
                    <a:pt x="3526" y="1062"/>
                  </a:lnTo>
                  <a:lnTo>
                    <a:pt x="3520" y="1079"/>
                  </a:lnTo>
                  <a:lnTo>
                    <a:pt x="3514" y="1091"/>
                  </a:lnTo>
                  <a:lnTo>
                    <a:pt x="3508" y="1108"/>
                  </a:lnTo>
                  <a:lnTo>
                    <a:pt x="3497" y="1120"/>
                  </a:lnTo>
                  <a:lnTo>
                    <a:pt x="3491" y="1138"/>
                  </a:lnTo>
                  <a:lnTo>
                    <a:pt x="3479" y="1149"/>
                  </a:lnTo>
                  <a:lnTo>
                    <a:pt x="3473" y="1167"/>
                  </a:lnTo>
                  <a:lnTo>
                    <a:pt x="3462" y="1184"/>
                  </a:lnTo>
                  <a:lnTo>
                    <a:pt x="3450" y="1196"/>
                  </a:lnTo>
                  <a:lnTo>
                    <a:pt x="3438" y="1213"/>
                  </a:lnTo>
                  <a:lnTo>
                    <a:pt x="3432" y="1225"/>
                  </a:lnTo>
                  <a:lnTo>
                    <a:pt x="3421" y="1243"/>
                  </a:lnTo>
                  <a:lnTo>
                    <a:pt x="3403" y="1254"/>
                  </a:lnTo>
                  <a:lnTo>
                    <a:pt x="3392" y="1266"/>
                  </a:lnTo>
                  <a:lnTo>
                    <a:pt x="3380" y="1283"/>
                  </a:lnTo>
                  <a:lnTo>
                    <a:pt x="3368" y="1295"/>
                  </a:lnTo>
                  <a:lnTo>
                    <a:pt x="3351" y="1313"/>
                  </a:lnTo>
                  <a:lnTo>
                    <a:pt x="3339" y="1324"/>
                  </a:lnTo>
                  <a:lnTo>
                    <a:pt x="3321" y="1336"/>
                  </a:lnTo>
                  <a:lnTo>
                    <a:pt x="3304" y="1353"/>
                  </a:lnTo>
                  <a:lnTo>
                    <a:pt x="3286" y="1365"/>
                  </a:lnTo>
                  <a:lnTo>
                    <a:pt x="3275" y="1377"/>
                  </a:lnTo>
                  <a:lnTo>
                    <a:pt x="3257" y="1388"/>
                  </a:lnTo>
                  <a:lnTo>
                    <a:pt x="3240" y="1406"/>
                  </a:lnTo>
                  <a:lnTo>
                    <a:pt x="3216" y="1418"/>
                  </a:lnTo>
                  <a:lnTo>
                    <a:pt x="3199" y="1429"/>
                  </a:lnTo>
                  <a:lnTo>
                    <a:pt x="3181" y="1441"/>
                  </a:lnTo>
                  <a:lnTo>
                    <a:pt x="3164" y="1453"/>
                  </a:lnTo>
                  <a:lnTo>
                    <a:pt x="3141" y="1464"/>
                  </a:lnTo>
                  <a:lnTo>
                    <a:pt x="3123" y="1476"/>
                  </a:lnTo>
                  <a:lnTo>
                    <a:pt x="3100" y="1488"/>
                  </a:lnTo>
                  <a:lnTo>
                    <a:pt x="3082" y="1499"/>
                  </a:lnTo>
                  <a:lnTo>
                    <a:pt x="3059" y="1511"/>
                  </a:lnTo>
                  <a:lnTo>
                    <a:pt x="3035" y="1523"/>
                  </a:lnTo>
                  <a:lnTo>
                    <a:pt x="3018" y="1534"/>
                  </a:lnTo>
                  <a:lnTo>
                    <a:pt x="2995" y="1546"/>
                  </a:lnTo>
                  <a:lnTo>
                    <a:pt x="2971" y="1552"/>
                  </a:lnTo>
                  <a:lnTo>
                    <a:pt x="2948" y="1563"/>
                  </a:lnTo>
                  <a:lnTo>
                    <a:pt x="2924" y="1575"/>
                  </a:lnTo>
                  <a:lnTo>
                    <a:pt x="2901" y="1587"/>
                  </a:lnTo>
                  <a:lnTo>
                    <a:pt x="2878" y="1593"/>
                  </a:lnTo>
                  <a:lnTo>
                    <a:pt x="2849" y="1604"/>
                  </a:lnTo>
                  <a:lnTo>
                    <a:pt x="2825" y="1616"/>
                  </a:lnTo>
                  <a:lnTo>
                    <a:pt x="2802" y="1622"/>
                  </a:lnTo>
                  <a:lnTo>
                    <a:pt x="2773" y="1633"/>
                  </a:lnTo>
                  <a:lnTo>
                    <a:pt x="2749" y="1639"/>
                  </a:lnTo>
                  <a:lnTo>
                    <a:pt x="2720" y="1651"/>
                  </a:lnTo>
                  <a:lnTo>
                    <a:pt x="2697" y="1657"/>
                  </a:lnTo>
                  <a:lnTo>
                    <a:pt x="2668" y="1663"/>
                  </a:lnTo>
                  <a:lnTo>
                    <a:pt x="2644" y="1674"/>
                  </a:lnTo>
                  <a:lnTo>
                    <a:pt x="2615" y="1680"/>
                  </a:lnTo>
                  <a:lnTo>
                    <a:pt x="2586" y="1686"/>
                  </a:lnTo>
                  <a:lnTo>
                    <a:pt x="2557" y="1692"/>
                  </a:lnTo>
                  <a:lnTo>
                    <a:pt x="2533" y="1698"/>
                  </a:lnTo>
                  <a:lnTo>
                    <a:pt x="2504" y="1709"/>
                  </a:lnTo>
                  <a:lnTo>
                    <a:pt x="2475" y="1715"/>
                  </a:lnTo>
                  <a:lnTo>
                    <a:pt x="2446" y="1721"/>
                  </a:lnTo>
                  <a:lnTo>
                    <a:pt x="2417" y="1727"/>
                  </a:lnTo>
                  <a:lnTo>
                    <a:pt x="2387" y="1733"/>
                  </a:lnTo>
                  <a:lnTo>
                    <a:pt x="2358" y="1733"/>
                  </a:lnTo>
                  <a:lnTo>
                    <a:pt x="2329" y="1738"/>
                  </a:lnTo>
                  <a:lnTo>
                    <a:pt x="2300" y="1744"/>
                  </a:lnTo>
                  <a:lnTo>
                    <a:pt x="2271" y="1750"/>
                  </a:lnTo>
                  <a:lnTo>
                    <a:pt x="2241" y="1756"/>
                  </a:lnTo>
                  <a:lnTo>
                    <a:pt x="2212" y="1756"/>
                  </a:lnTo>
                  <a:lnTo>
                    <a:pt x="2177" y="1762"/>
                  </a:lnTo>
                  <a:lnTo>
                    <a:pt x="2148" y="1762"/>
                  </a:lnTo>
                  <a:lnTo>
                    <a:pt x="2119" y="1768"/>
                  </a:lnTo>
                  <a:lnTo>
                    <a:pt x="2090" y="1768"/>
                  </a:lnTo>
                  <a:lnTo>
                    <a:pt x="2055" y="1773"/>
                  </a:lnTo>
                  <a:lnTo>
                    <a:pt x="2025" y="1773"/>
                  </a:lnTo>
                  <a:lnTo>
                    <a:pt x="1996" y="1779"/>
                  </a:lnTo>
                  <a:lnTo>
                    <a:pt x="1967" y="1779"/>
                  </a:lnTo>
                  <a:lnTo>
                    <a:pt x="1932" y="1779"/>
                  </a:lnTo>
                  <a:lnTo>
                    <a:pt x="1903" y="1779"/>
                  </a:lnTo>
                  <a:lnTo>
                    <a:pt x="1874" y="1785"/>
                  </a:lnTo>
                  <a:lnTo>
                    <a:pt x="1839" y="1785"/>
                  </a:lnTo>
                  <a:lnTo>
                    <a:pt x="1809" y="1785"/>
                  </a:lnTo>
                  <a:lnTo>
                    <a:pt x="1780" y="1785"/>
                  </a:lnTo>
                  <a:lnTo>
                    <a:pt x="1745" y="1785"/>
                  </a:lnTo>
                  <a:lnTo>
                    <a:pt x="1716" y="1785"/>
                  </a:lnTo>
                  <a:lnTo>
                    <a:pt x="1687" y="1785"/>
                  </a:lnTo>
                  <a:lnTo>
                    <a:pt x="1652" y="1779"/>
                  </a:lnTo>
                  <a:lnTo>
                    <a:pt x="1623" y="1779"/>
                  </a:lnTo>
                  <a:lnTo>
                    <a:pt x="1593" y="1779"/>
                  </a:lnTo>
                  <a:lnTo>
                    <a:pt x="1564" y="1779"/>
                  </a:lnTo>
                  <a:lnTo>
                    <a:pt x="1529" y="1773"/>
                  </a:lnTo>
                  <a:lnTo>
                    <a:pt x="1500" y="1773"/>
                  </a:lnTo>
                  <a:lnTo>
                    <a:pt x="1471" y="1768"/>
                  </a:lnTo>
                  <a:lnTo>
                    <a:pt x="1442" y="1768"/>
                  </a:lnTo>
                  <a:lnTo>
                    <a:pt x="1407" y="1762"/>
                  </a:lnTo>
                  <a:lnTo>
                    <a:pt x="1377" y="1762"/>
                  </a:lnTo>
                  <a:lnTo>
                    <a:pt x="1348" y="1756"/>
                  </a:lnTo>
                  <a:lnTo>
                    <a:pt x="1319" y="1756"/>
                  </a:lnTo>
                  <a:lnTo>
                    <a:pt x="1290" y="1750"/>
                  </a:lnTo>
                  <a:lnTo>
                    <a:pt x="1261" y="1744"/>
                  </a:lnTo>
                  <a:lnTo>
                    <a:pt x="1226" y="1738"/>
                  </a:lnTo>
                  <a:lnTo>
                    <a:pt x="1196" y="1733"/>
                  </a:lnTo>
                  <a:lnTo>
                    <a:pt x="1167" y="1733"/>
                  </a:lnTo>
                  <a:lnTo>
                    <a:pt x="1138" y="1727"/>
                  </a:lnTo>
                  <a:lnTo>
                    <a:pt x="1109" y="1721"/>
                  </a:lnTo>
                  <a:lnTo>
                    <a:pt x="1086" y="1715"/>
                  </a:lnTo>
                  <a:lnTo>
                    <a:pt x="1056" y="1709"/>
                  </a:lnTo>
                  <a:lnTo>
                    <a:pt x="1027" y="1698"/>
                  </a:lnTo>
                  <a:lnTo>
                    <a:pt x="998" y="1692"/>
                  </a:lnTo>
                  <a:lnTo>
                    <a:pt x="969" y="1686"/>
                  </a:lnTo>
                  <a:lnTo>
                    <a:pt x="945" y="1680"/>
                  </a:lnTo>
                  <a:lnTo>
                    <a:pt x="916" y="1674"/>
                  </a:lnTo>
                  <a:lnTo>
                    <a:pt x="887" y="1663"/>
                  </a:lnTo>
                  <a:lnTo>
                    <a:pt x="864" y="1657"/>
                  </a:lnTo>
                  <a:lnTo>
                    <a:pt x="834" y="1651"/>
                  </a:lnTo>
                  <a:lnTo>
                    <a:pt x="811" y="1639"/>
                  </a:lnTo>
                  <a:lnTo>
                    <a:pt x="782" y="1633"/>
                  </a:lnTo>
                  <a:lnTo>
                    <a:pt x="759" y="1622"/>
                  </a:lnTo>
                  <a:lnTo>
                    <a:pt x="729" y="1616"/>
                  </a:lnTo>
                  <a:lnTo>
                    <a:pt x="706" y="1604"/>
                  </a:lnTo>
                  <a:lnTo>
                    <a:pt x="683" y="1593"/>
                  </a:lnTo>
                  <a:lnTo>
                    <a:pt x="659" y="1587"/>
                  </a:lnTo>
                  <a:lnTo>
                    <a:pt x="636" y="1575"/>
                  </a:lnTo>
                  <a:lnTo>
                    <a:pt x="613" y="1563"/>
                  </a:lnTo>
                  <a:lnTo>
                    <a:pt x="589" y="1552"/>
                  </a:lnTo>
                  <a:lnTo>
                    <a:pt x="566" y="1546"/>
                  </a:lnTo>
                  <a:lnTo>
                    <a:pt x="543" y="1534"/>
                  </a:lnTo>
                  <a:lnTo>
                    <a:pt x="519" y="1523"/>
                  </a:lnTo>
                  <a:lnTo>
                    <a:pt x="496" y="1511"/>
                  </a:lnTo>
                  <a:lnTo>
                    <a:pt x="478" y="1499"/>
                  </a:lnTo>
                  <a:lnTo>
                    <a:pt x="455" y="1488"/>
                  </a:lnTo>
                  <a:lnTo>
                    <a:pt x="438" y="1476"/>
                  </a:lnTo>
                  <a:lnTo>
                    <a:pt x="414" y="1464"/>
                  </a:lnTo>
                  <a:lnTo>
                    <a:pt x="397" y="1453"/>
                  </a:lnTo>
                  <a:lnTo>
                    <a:pt x="373" y="1441"/>
                  </a:lnTo>
                  <a:lnTo>
                    <a:pt x="356" y="1429"/>
                  </a:lnTo>
                  <a:lnTo>
                    <a:pt x="338" y="1418"/>
                  </a:lnTo>
                  <a:lnTo>
                    <a:pt x="321" y="1406"/>
                  </a:lnTo>
                  <a:lnTo>
                    <a:pt x="303" y="1388"/>
                  </a:lnTo>
                  <a:lnTo>
                    <a:pt x="286" y="1377"/>
                  </a:lnTo>
                  <a:lnTo>
                    <a:pt x="268" y="1365"/>
                  </a:lnTo>
                  <a:lnTo>
                    <a:pt x="251" y="1353"/>
                  </a:lnTo>
                  <a:lnTo>
                    <a:pt x="239" y="1336"/>
                  </a:lnTo>
                  <a:lnTo>
                    <a:pt x="221" y="1324"/>
                  </a:lnTo>
                  <a:lnTo>
                    <a:pt x="204" y="1313"/>
                  </a:lnTo>
                  <a:lnTo>
                    <a:pt x="192" y="1295"/>
                  </a:lnTo>
                  <a:lnTo>
                    <a:pt x="181" y="1283"/>
                  </a:lnTo>
                  <a:lnTo>
                    <a:pt x="163" y="1266"/>
                  </a:lnTo>
                  <a:lnTo>
                    <a:pt x="151" y="1254"/>
                  </a:lnTo>
                  <a:lnTo>
                    <a:pt x="140" y="1243"/>
                  </a:lnTo>
                  <a:lnTo>
                    <a:pt x="128" y="1225"/>
                  </a:lnTo>
                  <a:lnTo>
                    <a:pt x="116" y="1213"/>
                  </a:lnTo>
                  <a:lnTo>
                    <a:pt x="105" y="1196"/>
                  </a:lnTo>
                  <a:lnTo>
                    <a:pt x="93" y="1184"/>
                  </a:lnTo>
                  <a:lnTo>
                    <a:pt x="87" y="1167"/>
                  </a:lnTo>
                  <a:lnTo>
                    <a:pt x="76" y="1149"/>
                  </a:lnTo>
                  <a:lnTo>
                    <a:pt x="70" y="1138"/>
                  </a:lnTo>
                  <a:lnTo>
                    <a:pt x="58" y="1120"/>
                  </a:lnTo>
                  <a:lnTo>
                    <a:pt x="52" y="1108"/>
                  </a:lnTo>
                  <a:lnTo>
                    <a:pt x="46" y="1091"/>
                  </a:lnTo>
                  <a:lnTo>
                    <a:pt x="35" y="1079"/>
                  </a:lnTo>
                  <a:lnTo>
                    <a:pt x="29" y="1062"/>
                  </a:lnTo>
                  <a:lnTo>
                    <a:pt x="23" y="1044"/>
                  </a:lnTo>
                  <a:lnTo>
                    <a:pt x="23" y="1033"/>
                  </a:lnTo>
                  <a:lnTo>
                    <a:pt x="17" y="1015"/>
                  </a:lnTo>
                  <a:lnTo>
                    <a:pt x="11" y="998"/>
                  </a:lnTo>
                  <a:lnTo>
                    <a:pt x="5" y="986"/>
                  </a:lnTo>
                  <a:lnTo>
                    <a:pt x="5" y="968"/>
                  </a:lnTo>
                  <a:lnTo>
                    <a:pt x="0" y="951"/>
                  </a:lnTo>
                  <a:lnTo>
                    <a:pt x="0" y="939"/>
                  </a:lnTo>
                  <a:lnTo>
                    <a:pt x="0" y="922"/>
                  </a:lnTo>
                  <a:lnTo>
                    <a:pt x="0" y="904"/>
                  </a:lnTo>
                  <a:lnTo>
                    <a:pt x="0" y="893"/>
                  </a:lnTo>
                  <a:lnTo>
                    <a:pt x="0" y="875"/>
                  </a:lnTo>
                  <a:lnTo>
                    <a:pt x="0" y="858"/>
                  </a:lnTo>
                  <a:lnTo>
                    <a:pt x="0" y="846"/>
                  </a:lnTo>
                  <a:lnTo>
                    <a:pt x="0" y="828"/>
                  </a:lnTo>
                  <a:lnTo>
                    <a:pt x="5" y="811"/>
                  </a:lnTo>
                  <a:lnTo>
                    <a:pt x="5" y="799"/>
                  </a:lnTo>
                  <a:lnTo>
                    <a:pt x="11" y="782"/>
                  </a:lnTo>
                  <a:lnTo>
                    <a:pt x="17" y="764"/>
                  </a:lnTo>
                  <a:lnTo>
                    <a:pt x="23" y="753"/>
                  </a:lnTo>
                  <a:lnTo>
                    <a:pt x="23" y="735"/>
                  </a:lnTo>
                  <a:lnTo>
                    <a:pt x="29" y="723"/>
                  </a:lnTo>
                  <a:lnTo>
                    <a:pt x="35" y="706"/>
                  </a:lnTo>
                  <a:lnTo>
                    <a:pt x="46" y="688"/>
                  </a:lnTo>
                  <a:lnTo>
                    <a:pt x="52" y="677"/>
                  </a:lnTo>
                  <a:lnTo>
                    <a:pt x="58" y="659"/>
                  </a:lnTo>
                  <a:lnTo>
                    <a:pt x="70" y="648"/>
                  </a:lnTo>
                  <a:lnTo>
                    <a:pt x="76" y="630"/>
                  </a:lnTo>
                  <a:lnTo>
                    <a:pt x="87" y="613"/>
                  </a:lnTo>
                  <a:lnTo>
                    <a:pt x="93" y="601"/>
                  </a:lnTo>
                  <a:lnTo>
                    <a:pt x="105" y="583"/>
                  </a:lnTo>
                  <a:lnTo>
                    <a:pt x="116" y="572"/>
                  </a:lnTo>
                  <a:lnTo>
                    <a:pt x="128" y="554"/>
                  </a:lnTo>
                  <a:lnTo>
                    <a:pt x="1780" y="893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Rectangle 15"/>
            <p:cNvSpPr>
              <a:spLocks noChangeArrowheads="1"/>
            </p:cNvSpPr>
            <p:nvPr/>
          </p:nvSpPr>
          <p:spPr bwMode="auto">
            <a:xfrm>
              <a:off x="3356" y="2336"/>
              <a:ext cx="54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Высшая</a:t>
              </a:r>
              <a:endParaRPr lang="ru-RU"/>
            </a:p>
          </p:txBody>
        </p: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3447" y="2517"/>
              <a:ext cx="288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81%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Для Нины Михайловны\IMG_09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6625" y="1187450"/>
            <a:ext cx="3838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295400" y="179388"/>
            <a:ext cx="79597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Возрастание роли ИКТ- компетентности</a:t>
            </a:r>
            <a:endParaRPr lang="ru-RU" sz="2800">
              <a:solidFill>
                <a:srgbClr val="800000"/>
              </a:solidFill>
            </a:endParaRPr>
          </a:p>
        </p:txBody>
      </p:sp>
      <p:pic>
        <p:nvPicPr>
          <p:cNvPr id="20484" name="Picture 3" descr="H:\Для Нины Михайловны\IMG_09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8013" y="111601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:\Для Нины Михайловны\P10006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6625" y="4211638"/>
            <a:ext cx="3838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H:\Для Нины Михайловны\IMG_09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16575" y="4211638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Фото, 1 Г\P10006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163" y="1403350"/>
            <a:ext cx="396081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:\Фото 1 Б\DSC000008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7650" y="1403350"/>
            <a:ext cx="422433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G:\DSC008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163" y="448151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727200" y="-180975"/>
            <a:ext cx="9652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r>
              <a:rPr lang="ru-RU" sz="2400" b="1">
                <a:solidFill>
                  <a:srgbClr val="800000"/>
                </a:solidFill>
              </a:rPr>
              <a:t>«Кто постигает новое, лелея старое, </a:t>
            </a:r>
          </a:p>
          <a:p>
            <a:r>
              <a:rPr lang="ru-RU" sz="2400" b="1">
                <a:solidFill>
                  <a:srgbClr val="800000"/>
                </a:solidFill>
              </a:rPr>
              <a:t>тот может быть учителем»            </a:t>
            </a:r>
          </a:p>
          <a:p>
            <a:r>
              <a:rPr lang="ru-RU" sz="2400" b="1">
                <a:solidFill>
                  <a:srgbClr val="800000"/>
                </a:solidFill>
              </a:rPr>
              <a:t>                                                   Конфуций</a:t>
            </a:r>
          </a:p>
          <a:p>
            <a:endParaRPr lang="ru-RU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679950" y="5364163"/>
            <a:ext cx="474186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Если учитель хочет быть нужным в</a:t>
            </a:r>
          </a:p>
          <a:p>
            <a:r>
              <a:rPr lang="ru-RU" sz="2000" b="1"/>
              <a:t>21 веке, он должен перестроиться  </a:t>
            </a:r>
          </a:p>
          <a:p>
            <a:r>
              <a:rPr lang="ru-RU" sz="2000" b="1"/>
              <a:t>на новые требования</a:t>
            </a:r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IMG_43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61038" y="4284663"/>
            <a:ext cx="35290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295400" y="323850"/>
            <a:ext cx="8137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Открытые уроки с использованием ИКТ</a:t>
            </a:r>
            <a:endParaRPr lang="ru-RU" sz="2800">
              <a:solidFill>
                <a:srgbClr val="800000"/>
              </a:solidFill>
            </a:endParaRPr>
          </a:p>
        </p:txBody>
      </p:sp>
      <p:pic>
        <p:nvPicPr>
          <p:cNvPr id="52232" name="Picture 8" descr="IMG_07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" y="118745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IMG_41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45138" y="1258888"/>
            <a:ext cx="3744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IMG_41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138" y="4211638"/>
            <a:ext cx="3744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IMG_350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84550" y="3203575"/>
            <a:ext cx="3157538" cy="2368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22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79388"/>
            <a:ext cx="8569325" cy="720725"/>
          </a:xfrm>
        </p:spPr>
        <p:txBody>
          <a:bodyPr/>
          <a:lstStyle/>
          <a:p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Распространение опыта работы </a:t>
            </a:r>
            <a:b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в профессиональном сообществе</a:t>
            </a:r>
            <a:endParaRPr lang="ru-RU" sz="2800" smtClean="0">
              <a:solidFill>
                <a:srgbClr val="800000"/>
              </a:solidFill>
            </a:endParaRPr>
          </a:p>
        </p:txBody>
      </p:sp>
      <p:pic>
        <p:nvPicPr>
          <p:cNvPr id="6" name="Picture 14" descr="Дипл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066955">
            <a:off x="1193007" y="2210594"/>
            <a:ext cx="18684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Дипл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315061">
            <a:off x="2805113" y="1152525"/>
            <a:ext cx="18684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Дипл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93305">
            <a:off x="5005388" y="1138238"/>
            <a:ext cx="18684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8"/>
          <p:cNvSpPr>
            <a:spLocks noChangeArrowheads="1"/>
          </p:cNvSpPr>
          <p:nvPr/>
        </p:nvSpPr>
        <p:spPr bwMode="auto">
          <a:xfrm>
            <a:off x="576263" y="4643438"/>
            <a:ext cx="921702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</a:rPr>
              <a:t>Кулагина Н. В.</a:t>
            </a: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b="1" i="1" dirty="0">
                <a:solidFill>
                  <a:srgbClr val="000000"/>
                </a:solidFill>
              </a:rPr>
              <a:t>Эффективные приемы, </a:t>
            </a:r>
            <a:r>
              <a:rPr lang="ru-RU" b="1" i="1" dirty="0"/>
              <a:t>используемые на уроках в начальной школе</a:t>
            </a:r>
          </a:p>
          <a:p>
            <a:pPr>
              <a:defRPr/>
            </a:pPr>
            <a:r>
              <a:rPr lang="ru-RU" b="1" dirty="0"/>
              <a:t>Степина Н.М</a:t>
            </a:r>
            <a:r>
              <a:rPr lang="ru-RU" b="1" i="1" dirty="0"/>
              <a:t>. </a:t>
            </a:r>
            <a:r>
              <a:rPr lang="ru-RU" b="1" i="1" dirty="0">
                <a:solidFill>
                  <a:srgbClr val="000000"/>
                </a:solidFill>
              </a:rPr>
              <a:t>Эффективные приемы, </a:t>
            </a:r>
            <a:r>
              <a:rPr lang="ru-RU" b="1" i="1" dirty="0"/>
              <a:t>используемые на уроках в начальной школе</a:t>
            </a:r>
          </a:p>
          <a:p>
            <a:pPr>
              <a:defRPr/>
            </a:pPr>
            <a:r>
              <a:rPr lang="ru-RU" b="1" dirty="0" err="1"/>
              <a:t>Шенаева</a:t>
            </a:r>
            <a:r>
              <a:rPr lang="ru-RU" b="1" dirty="0"/>
              <a:t> М.С. </a:t>
            </a:r>
            <a:r>
              <a:rPr lang="ru-RU" b="1" i="1" dirty="0">
                <a:solidFill>
                  <a:schemeClr val="accent4"/>
                </a:solidFill>
              </a:rPr>
              <a:t>Проверяемая и непроверяемая безударная гласная в корне слова</a:t>
            </a:r>
          </a:p>
          <a:p>
            <a:pPr>
              <a:defRPr/>
            </a:pPr>
            <a:r>
              <a:rPr lang="ru-RU" b="1" dirty="0"/>
              <a:t>Яблонская И.В. </a:t>
            </a:r>
            <a:r>
              <a:rPr lang="ru-RU" b="1" i="1" dirty="0">
                <a:solidFill>
                  <a:srgbClr val="000000"/>
                </a:solidFill>
              </a:rPr>
              <a:t>Эффективные приемы, </a:t>
            </a:r>
            <a:r>
              <a:rPr lang="ru-RU" b="1" i="1" dirty="0"/>
              <a:t>используемые на уроках в начальной школе</a:t>
            </a:r>
          </a:p>
          <a:p>
            <a:pPr>
              <a:defRPr/>
            </a:pPr>
            <a:endParaRPr lang="ru-RU" i="1" dirty="0">
              <a:solidFill>
                <a:schemeClr val="accent4"/>
              </a:solidFill>
            </a:endParaRPr>
          </a:p>
        </p:txBody>
      </p:sp>
      <p:pic>
        <p:nvPicPr>
          <p:cNvPr id="10" name="Picture 14" descr="Дипл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965193">
            <a:off x="6661944" y="2223294"/>
            <a:ext cx="18684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74788"/>
            <a:ext cx="9069388" cy="3241675"/>
          </a:xfrm>
        </p:spPr>
        <p:txBody>
          <a:bodyPr/>
          <a:lstStyle/>
          <a:p>
            <a:r>
              <a:rPr lang="ru-RU" sz="9600" b="1" smtClean="0">
                <a:solidFill>
                  <a:srgbClr val="FF3300"/>
                </a:solidFill>
                <a:latin typeface="Monotype Corsiva" pitchFamily="66" charset="0"/>
              </a:rPr>
              <a:t>На пути </a:t>
            </a:r>
            <a:br>
              <a:rPr lang="ru-RU" sz="9600" b="1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9600" b="1" smtClean="0">
                <a:solidFill>
                  <a:srgbClr val="FF3300"/>
                </a:solidFill>
                <a:latin typeface="Monotype Corsiva" pitchFamily="66" charset="0"/>
              </a:rPr>
              <a:t>к новой школе</a:t>
            </a:r>
          </a:p>
        </p:txBody>
      </p:sp>
      <p:pic>
        <p:nvPicPr>
          <p:cNvPr id="6147" name="Picture 7" descr="http://im4-tub.yandex.net/i?id=216353931-46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96300" y="12588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 descr="Картинка 58 из 135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3825" y="43561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/>
          </p:cNvSpPr>
          <p:nvPr/>
        </p:nvSpPr>
        <p:spPr bwMode="auto">
          <a:xfrm>
            <a:off x="792163" y="25082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/>
            <a:r>
              <a:rPr lang="ru-RU" sz="2800" b="1">
                <a:solidFill>
                  <a:srgbClr val="800000"/>
                </a:solidFill>
                <a:latin typeface="Times New Roman" pitchFamily="18" charset="0"/>
              </a:rPr>
              <a:t>Распространение опыта работы </a:t>
            </a:r>
            <a:br>
              <a:rPr lang="ru-RU" sz="2800" b="1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800000"/>
                </a:solidFill>
                <a:latin typeface="Times New Roman" pitchFamily="18" charset="0"/>
              </a:rPr>
              <a:t>в профессиональном сообществе</a:t>
            </a:r>
            <a:endParaRPr lang="ru-RU" sz="2800">
              <a:solidFill>
                <a:srgbClr val="800000"/>
              </a:solidFill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1300" y="1763713"/>
            <a:ext cx="2935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1813" y="1779588"/>
            <a:ext cx="264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1" name="Группа 9"/>
          <p:cNvGrpSpPr>
            <a:grpSpLocks/>
          </p:cNvGrpSpPr>
          <p:nvPr/>
        </p:nvGrpSpPr>
        <p:grpSpPr bwMode="auto">
          <a:xfrm>
            <a:off x="5832475" y="4643438"/>
            <a:ext cx="2470150" cy="2000250"/>
            <a:chOff x="1000117" y="1"/>
            <a:chExt cx="2469705" cy="1284625"/>
          </a:xfrm>
        </p:grpSpPr>
        <p:sp>
          <p:nvSpPr>
            <p:cNvPr id="2" name="Прямоугольник с двумя скругленными соседними углами 10"/>
            <p:cNvSpPr/>
            <p:nvPr/>
          </p:nvSpPr>
          <p:spPr>
            <a:xfrm rot="5400000">
              <a:off x="1592657" y="-592539"/>
              <a:ext cx="1284625" cy="246970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Прямоугольник 11"/>
            <p:cNvSpPr/>
            <p:nvPr/>
          </p:nvSpPr>
          <p:spPr>
            <a:xfrm>
              <a:off x="1000117" y="63213"/>
              <a:ext cx="2406216" cy="1158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anchor="ctr"/>
            <a:lstStyle/>
            <a:p>
              <a:pPr defTabSz="355600">
                <a:defRPr/>
              </a:pPr>
              <a:r>
                <a:rPr lang="ru-RU" sz="2000" dirty="0">
                  <a:solidFill>
                    <a:srgbClr val="00206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Гаврилюк Л. В.</a:t>
              </a:r>
            </a:p>
            <a:p>
              <a:pPr marL="57150" lvl="1" indent="-57150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000" dirty="0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Михайлова Л. А.</a:t>
              </a:r>
            </a:p>
            <a:p>
              <a:pPr defTabSz="355600">
                <a:defRPr/>
              </a:pPr>
              <a:r>
                <a:rPr lang="ru-RU" sz="2000" dirty="0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Степанова О. Г.</a:t>
              </a:r>
            </a:p>
            <a:p>
              <a:pPr defTabSz="355600">
                <a:defRPr/>
              </a:pPr>
              <a:r>
                <a:rPr lang="ru-RU" sz="2000" dirty="0" err="1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Шенаева</a:t>
              </a:r>
              <a:r>
                <a:rPr lang="ru-RU" sz="2000" dirty="0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 М. С.</a:t>
              </a:r>
            </a:p>
          </p:txBody>
        </p:sp>
      </p:grpSp>
      <p:grpSp>
        <p:nvGrpSpPr>
          <p:cNvPr id="5" name="Группа 12"/>
          <p:cNvGrpSpPr>
            <a:grpSpLocks/>
          </p:cNvGrpSpPr>
          <p:nvPr/>
        </p:nvGrpSpPr>
        <p:grpSpPr bwMode="auto">
          <a:xfrm rot="5400000">
            <a:off x="2580482" y="3239294"/>
            <a:ext cx="950912" cy="1460500"/>
            <a:chOff x="71434" y="0"/>
            <a:chExt cx="950925" cy="1460179"/>
          </a:xfrm>
        </p:grpSpPr>
        <p:sp>
          <p:nvSpPr>
            <p:cNvPr id="15" name="Нашивка 14"/>
            <p:cNvSpPr/>
            <p:nvPr/>
          </p:nvSpPr>
          <p:spPr>
            <a:xfrm>
              <a:off x="71434" y="0"/>
              <a:ext cx="950925" cy="146017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 rot="-5400000">
              <a:off x="-183193" y="254627"/>
              <a:ext cx="1460179" cy="950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grpSp>
        <p:nvGrpSpPr>
          <p:cNvPr id="6" name="Группа 19"/>
          <p:cNvGrpSpPr>
            <a:grpSpLocks/>
          </p:cNvGrpSpPr>
          <p:nvPr/>
        </p:nvGrpSpPr>
        <p:grpSpPr bwMode="auto">
          <a:xfrm rot="5400000">
            <a:off x="6438107" y="3239294"/>
            <a:ext cx="950912" cy="1460500"/>
            <a:chOff x="71434" y="0"/>
            <a:chExt cx="950925" cy="1460179"/>
          </a:xfrm>
        </p:grpSpPr>
        <p:sp>
          <p:nvSpPr>
            <p:cNvPr id="21" name="Нашивка 20"/>
            <p:cNvSpPr/>
            <p:nvPr/>
          </p:nvSpPr>
          <p:spPr>
            <a:xfrm>
              <a:off x="71434" y="0"/>
              <a:ext cx="950925" cy="146017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 rot="-5400000">
              <a:off x="-183193" y="254627"/>
              <a:ext cx="1460179" cy="950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grpSp>
        <p:nvGrpSpPr>
          <p:cNvPr id="24584" name="Группа 9"/>
          <p:cNvGrpSpPr>
            <a:grpSpLocks/>
          </p:cNvGrpSpPr>
          <p:nvPr/>
        </p:nvGrpSpPr>
        <p:grpSpPr bwMode="auto">
          <a:xfrm>
            <a:off x="1800225" y="4643438"/>
            <a:ext cx="2470150" cy="2000250"/>
            <a:chOff x="1000117" y="1"/>
            <a:chExt cx="2469705" cy="1284625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1592657" y="-592539"/>
              <a:ext cx="1284625" cy="246970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000117" y="63213"/>
              <a:ext cx="2406216" cy="1158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anchor="ctr"/>
            <a:lstStyle/>
            <a:p>
              <a:pPr marL="57150" lvl="1" indent="-57150" defTabSz="355600">
                <a:lnSpc>
                  <a:spcPct val="90000"/>
                </a:lnSpc>
                <a:spcAft>
                  <a:spcPct val="15000"/>
                </a:spcAft>
                <a:buFont typeface="Times New Roman" pitchFamily="18" charset="0"/>
                <a:buChar char="•"/>
                <a:defRPr/>
              </a:pPr>
              <a:endParaRPr lang="ru-RU" sz="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defTabSz="355600">
                <a:defRPr/>
              </a:pPr>
              <a:r>
                <a:rPr lang="ru-RU" sz="2000" dirty="0">
                  <a:solidFill>
                    <a:srgbClr val="00206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Гаврилюк Л. В.</a:t>
              </a:r>
            </a:p>
            <a:p>
              <a:pPr defTabSz="355600">
                <a:defRPr/>
              </a:pPr>
              <a:r>
                <a:rPr lang="ru-RU" sz="2000" dirty="0">
                  <a:solidFill>
                    <a:srgbClr val="00206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Захарова Е. И.</a:t>
              </a:r>
            </a:p>
            <a:p>
              <a:pPr defTabSz="355600">
                <a:defRPr/>
              </a:pPr>
              <a:r>
                <a:rPr lang="ru-RU" sz="2000" dirty="0" err="1">
                  <a:solidFill>
                    <a:srgbClr val="00206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Облезова</a:t>
              </a:r>
              <a:r>
                <a:rPr lang="ru-RU" sz="2000" dirty="0">
                  <a:solidFill>
                    <a:srgbClr val="00206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 Н. В.</a:t>
              </a:r>
            </a:p>
            <a:p>
              <a:pPr defTabSz="355600">
                <a:defRPr/>
              </a:pPr>
              <a:r>
                <a:rPr lang="ru-RU" sz="2000" dirty="0" err="1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Пыхонина</a:t>
              </a:r>
              <a:r>
                <a:rPr lang="ru-RU" sz="2000" dirty="0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 Г. В.</a:t>
              </a:r>
            </a:p>
            <a:p>
              <a:pPr defTabSz="355600">
                <a:defRPr/>
              </a:pPr>
              <a:r>
                <a:rPr lang="ru-RU" sz="2000" dirty="0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Степанова О. Г.</a:t>
              </a:r>
            </a:p>
            <a:p>
              <a:pPr defTabSz="355600">
                <a:defRPr/>
              </a:pPr>
              <a:r>
                <a:rPr lang="ru-RU" sz="2000" dirty="0" err="1">
                  <a:solidFill>
                    <a:srgbClr val="00206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Шашкова</a:t>
              </a:r>
              <a:r>
                <a:rPr lang="ru-RU" sz="2000" dirty="0">
                  <a:solidFill>
                    <a:srgbClr val="00206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 Л. В.</a:t>
              </a:r>
            </a:p>
            <a:p>
              <a:pPr defTabSz="355600">
                <a:defRPr/>
              </a:pPr>
              <a:r>
                <a:rPr lang="ru-RU" sz="2000" dirty="0" err="1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Шенаева</a:t>
              </a:r>
              <a:r>
                <a:rPr lang="ru-RU" sz="2000" dirty="0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 М. С.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576263" y="179388"/>
            <a:ext cx="95043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</a:rPr>
              <a:t>Участие в социальном проекте телекомпании ВКТ «Учительница первая моя …»</a:t>
            </a:r>
            <a:endParaRPr lang="ru-RU" sz="2800">
              <a:solidFill>
                <a:srgbClr val="800000"/>
              </a:solidFill>
            </a:endParaRPr>
          </a:p>
        </p:txBody>
      </p:sp>
      <p:pic>
        <p:nvPicPr>
          <p:cNvPr id="25603" name="Picture 5" descr="http://www.vkt.ru/uploads/prog/Uchitelnica%20pervaya%20mo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5763" y="1258888"/>
            <a:ext cx="7200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024188" y="5940425"/>
            <a:ext cx="4679950" cy="1114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Гусейнова Т. А.			Комосова О. Н.</a:t>
            </a:r>
          </a:p>
          <a:p>
            <a:r>
              <a:rPr lang="ru-RU" b="1" i="1"/>
              <a:t>Облезова Н. В.			Кулагина Н. В.</a:t>
            </a:r>
          </a:p>
          <a:p>
            <a:r>
              <a:rPr lang="ru-RU" b="1" i="1"/>
              <a:t>Степанова О.Г.              Степина Н. М.</a:t>
            </a:r>
          </a:p>
          <a:p>
            <a:pPr algn="ctr"/>
            <a:r>
              <a:rPr lang="ru-RU" b="1" i="1"/>
              <a:t> Яблонская И. 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3960813" y="1692275"/>
            <a:ext cx="22145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0" b="1">
                <a:solidFill>
                  <a:srgbClr val="FF7C80"/>
                </a:solidFill>
              </a:rPr>
              <a:t>3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7338" y="1476375"/>
            <a:ext cx="957738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   Общая среда для проявления и развития способностей  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</a:rPr>
              <a:t>      каждого ребенка, стимулирования и выявления 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</a:rPr>
              <a:t>      достижений одаренных ребят</a:t>
            </a:r>
          </a:p>
          <a:p>
            <a:pPr>
              <a:buFont typeface="Wingdings" pitchFamily="2" charset="2"/>
              <a:buNone/>
            </a:pPr>
            <a:endParaRPr lang="ru-RU" sz="2400" b="1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   Расширение системы олимпиад и конкурсов школьников</a:t>
            </a:r>
          </a:p>
          <a:p>
            <a:pPr>
              <a:buFont typeface="Wingdings" pitchFamily="2" charset="2"/>
              <a:buNone/>
            </a:pPr>
            <a:endParaRPr lang="ru-RU" sz="2400" b="1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   Развитие дополнительного образования</a:t>
            </a:r>
          </a:p>
          <a:p>
            <a:pPr>
              <a:buFont typeface="Wingdings" pitchFamily="2" charset="2"/>
              <a:buNone/>
            </a:pPr>
            <a:endParaRPr lang="ru-RU" sz="2400" b="1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   Развитие системы  ученических конференций и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</a:rPr>
              <a:t>      семинаров</a:t>
            </a:r>
          </a:p>
          <a:p>
            <a:pPr>
              <a:buFont typeface="Wingdings" pitchFamily="2" charset="2"/>
              <a:buNone/>
            </a:pPr>
            <a:endParaRPr lang="ru-RU" sz="2400" b="1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  Отработка механизмов учета индивидуальных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</a:rPr>
              <a:t>     достижений обучающихся (ученические портфолио)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215900" y="179388"/>
            <a:ext cx="95043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800000"/>
                </a:solidFill>
              </a:rPr>
              <a:t>Система поддержки талантливых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6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91" name="Object 15"/>
          <p:cNvGraphicFramePr>
            <a:graphicFrameLocks noChangeAspect="1"/>
          </p:cNvGraphicFramePr>
          <p:nvPr/>
        </p:nvGraphicFramePr>
        <p:xfrm>
          <a:off x="792163" y="4211638"/>
          <a:ext cx="4176712" cy="2605087"/>
        </p:xfrm>
        <a:graphic>
          <a:graphicData uri="http://schemas.openxmlformats.org/presentationml/2006/ole">
            <p:oleObj spid="_x0000_s1026" name="Диаграмма" r:id="rId3" imgW="6524701" imgH="4067137" progId="MSGraph.Chart.8">
              <p:embed followColorScheme="full"/>
            </p:oleObj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1655763" y="1908175"/>
            <a:ext cx="1841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9138" y="1187450"/>
            <a:ext cx="8569325" cy="20891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Созданная в начальной школе система дополнительного образования обеспечивает условия для развития детей с признаками одаренности, их интеллектуального и творческого потенциала, а также повышение качества образования и воспитание школьников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Рост доли обучающихся в начальной школе, участвующих в конкурсах</a:t>
            </a: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75793" name="Object 17"/>
          <p:cNvGraphicFramePr>
            <a:graphicFrameLocks noChangeAspect="1"/>
          </p:cNvGraphicFramePr>
          <p:nvPr/>
        </p:nvGraphicFramePr>
        <p:xfrm>
          <a:off x="5400675" y="4140200"/>
          <a:ext cx="4103688" cy="2557463"/>
        </p:xfrm>
        <a:graphic>
          <a:graphicData uri="http://schemas.openxmlformats.org/presentationml/2006/ole">
            <p:oleObj spid="_x0000_s1027" name="Диаграмма" r:id="rId4" imgW="6515100" imgH="4067137" progId="MSGraph.Chart.8">
              <p:embed followColorScheme="full"/>
            </p:oleObj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871663" y="3851275"/>
            <a:ext cx="12652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«Кенгуру»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264275" y="3779838"/>
            <a:ext cx="2698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«Русский Медвежонок»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439863" y="466725"/>
            <a:ext cx="78406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Участие в международных конкурсах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5791" grpId="0"/>
      <p:bldOleChart spid="757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576263" y="1979613"/>
            <a:ext cx="3600450" cy="2447925"/>
          </a:xfrm>
          <a:prstGeom prst="cloudCallout">
            <a:avLst>
              <a:gd name="adj1" fmla="val -32273"/>
              <a:gd name="adj2" fmla="val 28273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V</a:t>
            </a:r>
            <a:r>
              <a:rPr lang="el-GR" sz="1600" b="1">
                <a:solidFill>
                  <a:srgbClr val="000000"/>
                </a:solidFill>
              </a:rPr>
              <a:t>ΙΙ</a:t>
            </a:r>
            <a:r>
              <a:rPr lang="ru-RU" sz="1600" b="1">
                <a:solidFill>
                  <a:srgbClr val="000000"/>
                </a:solidFill>
              </a:rPr>
              <a:t> Российский конкурс исследовательских работ и творческих проектов </a:t>
            </a:r>
          </a:p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«Я – исследователь»</a:t>
            </a:r>
          </a:p>
          <a:p>
            <a:pPr algn="ctr"/>
            <a:endParaRPr lang="ru-RU" b="1"/>
          </a:p>
        </p:txBody>
      </p:sp>
      <p:sp>
        <p:nvSpPr>
          <p:cNvPr id="26656" name="AutoShape 32"/>
          <p:cNvSpPr>
            <a:spLocks noChangeArrowheads="1"/>
          </p:cNvSpPr>
          <p:nvPr/>
        </p:nvSpPr>
        <p:spPr bwMode="auto">
          <a:xfrm>
            <a:off x="3527425" y="3132138"/>
            <a:ext cx="3744913" cy="2447925"/>
          </a:xfrm>
          <a:prstGeom prst="cloudCallout">
            <a:avLst>
              <a:gd name="adj1" fmla="val 403"/>
              <a:gd name="adj2" fmla="val -40273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Окружной тур проектных и исследовательских работ </a:t>
            </a:r>
          </a:p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«Умники и умницы» </a:t>
            </a:r>
          </a:p>
          <a:p>
            <a:pPr algn="ctr"/>
            <a:endParaRPr lang="ru-RU" b="1"/>
          </a:p>
        </p:txBody>
      </p:sp>
      <p:sp>
        <p:nvSpPr>
          <p:cNvPr id="26657" name="AutoShape 33"/>
          <p:cNvSpPr>
            <a:spLocks noChangeArrowheads="1"/>
          </p:cNvSpPr>
          <p:nvPr/>
        </p:nvSpPr>
        <p:spPr bwMode="auto">
          <a:xfrm>
            <a:off x="6408738" y="1763713"/>
            <a:ext cx="3455987" cy="1728787"/>
          </a:xfrm>
          <a:prstGeom prst="cloudCallout">
            <a:avLst>
              <a:gd name="adj1" fmla="val -21657"/>
              <a:gd name="adj2" fmla="val 10056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Всероссийский конкурс по информатике  «Инфознайка 2011»</a:t>
            </a:r>
          </a:p>
        </p:txBody>
      </p:sp>
      <p:sp>
        <p:nvSpPr>
          <p:cNvPr id="26658" name="AutoShape 34"/>
          <p:cNvSpPr>
            <a:spLocks noChangeArrowheads="1"/>
          </p:cNvSpPr>
          <p:nvPr/>
        </p:nvSpPr>
        <p:spPr bwMode="auto">
          <a:xfrm>
            <a:off x="6119813" y="5292725"/>
            <a:ext cx="3240087" cy="1439863"/>
          </a:xfrm>
          <a:prstGeom prst="cloudCallout">
            <a:avLst>
              <a:gd name="adj1" fmla="val -14968"/>
              <a:gd name="adj2" fmla="val -6775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Математический конкурс </a:t>
            </a:r>
            <a:endParaRPr lang="ru-RU" sz="1600" b="1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«Осенний Олимп» </a:t>
            </a:r>
          </a:p>
          <a:p>
            <a:pPr algn="ctr"/>
            <a:endParaRPr lang="ru-RU" b="1"/>
          </a:p>
        </p:txBody>
      </p:sp>
      <p:sp>
        <p:nvSpPr>
          <p:cNvPr id="26660" name="AutoShape 36"/>
          <p:cNvSpPr>
            <a:spLocks noChangeArrowheads="1"/>
          </p:cNvSpPr>
          <p:nvPr/>
        </p:nvSpPr>
        <p:spPr bwMode="auto">
          <a:xfrm>
            <a:off x="792163" y="5003800"/>
            <a:ext cx="3240087" cy="1584325"/>
          </a:xfrm>
          <a:prstGeom prst="cloudCallout">
            <a:avLst>
              <a:gd name="adj1" fmla="val 36574"/>
              <a:gd name="adj2" fmla="val -5412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600" b="1" i="1">
                <a:solidFill>
                  <a:srgbClr val="000000"/>
                </a:solidFill>
              </a:rPr>
              <a:t>Математическая олимпиада «Сократ»</a:t>
            </a:r>
            <a:endParaRPr lang="ru-RU" b="1" i="1"/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2087563" y="323850"/>
            <a:ext cx="652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Участие в городских конкурсах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 animBg="1"/>
      <p:bldP spid="26656" grpId="0" animBg="1"/>
      <p:bldP spid="26657" grpId="0" animBg="1"/>
      <p:bldP spid="26658" grpId="0" animBg="1"/>
      <p:bldP spid="266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69387" cy="1331913"/>
          </a:xfrm>
        </p:spPr>
        <p:txBody>
          <a:bodyPr/>
          <a:lstStyle/>
          <a:p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Окружной конкурс творческих работ к книге Л.Кэрролла «Алиса в стране чудес»</a:t>
            </a:r>
            <a:endParaRPr lang="ru-RU" sz="2400" smtClean="0"/>
          </a:p>
        </p:txBody>
      </p:sp>
      <p:pic>
        <p:nvPicPr>
          <p:cNvPr id="27651" name="Picture 2" descr="H:\3Г\нерет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1988" y="1403350"/>
            <a:ext cx="3671887" cy="4824413"/>
          </a:xfrm>
          <a:noFill/>
        </p:spPr>
      </p:pic>
      <p:sp>
        <p:nvSpPr>
          <p:cNvPr id="27652" name="Прямоугольная выноска 7"/>
          <p:cNvSpPr>
            <a:spLocks noChangeArrowheads="1"/>
          </p:cNvSpPr>
          <p:nvPr/>
        </p:nvSpPr>
        <p:spPr bwMode="auto">
          <a:xfrm>
            <a:off x="7561263" y="2266950"/>
            <a:ext cx="1943100" cy="612775"/>
          </a:xfrm>
          <a:prstGeom prst="wedgeRectCallout">
            <a:avLst>
              <a:gd name="adj1" fmla="val -89796"/>
              <a:gd name="adj2" fmla="val 53921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Неретина Анастасия  3 Г</a:t>
            </a:r>
          </a:p>
        </p:txBody>
      </p:sp>
      <p:sp>
        <p:nvSpPr>
          <p:cNvPr id="27653" name="Прямоугольная выноска 9"/>
          <p:cNvSpPr>
            <a:spLocks noChangeArrowheads="1"/>
          </p:cNvSpPr>
          <p:nvPr/>
        </p:nvSpPr>
        <p:spPr bwMode="auto">
          <a:xfrm>
            <a:off x="7632700" y="3419475"/>
            <a:ext cx="1871663" cy="612775"/>
          </a:xfrm>
          <a:prstGeom prst="wedgeRectCallout">
            <a:avLst>
              <a:gd name="adj1" fmla="val -95972"/>
              <a:gd name="adj2" fmla="val 57352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Дронова Марина 3 В</a:t>
            </a:r>
          </a:p>
        </p:txBody>
      </p:sp>
      <p:sp>
        <p:nvSpPr>
          <p:cNvPr id="27654" name="Прямоугольная выноска 10"/>
          <p:cNvSpPr>
            <a:spLocks noChangeArrowheads="1"/>
          </p:cNvSpPr>
          <p:nvPr/>
        </p:nvSpPr>
        <p:spPr bwMode="auto">
          <a:xfrm>
            <a:off x="7632700" y="4643438"/>
            <a:ext cx="1871663" cy="612775"/>
          </a:xfrm>
          <a:prstGeom prst="wedgeRectCallout">
            <a:avLst>
              <a:gd name="adj1" fmla="val -95972"/>
              <a:gd name="adj2" fmla="val 57352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Дружинин Василий  3 В</a:t>
            </a:r>
          </a:p>
        </p:txBody>
      </p:sp>
      <p:sp>
        <p:nvSpPr>
          <p:cNvPr id="27655" name="Прямоугольная выноска 11"/>
          <p:cNvSpPr>
            <a:spLocks noChangeArrowheads="1"/>
          </p:cNvSpPr>
          <p:nvPr/>
        </p:nvSpPr>
        <p:spPr bwMode="auto">
          <a:xfrm>
            <a:off x="4103688" y="6372225"/>
            <a:ext cx="1871662" cy="612775"/>
          </a:xfrm>
          <a:prstGeom prst="wedgeRectCallout">
            <a:avLst>
              <a:gd name="adj1" fmla="val -7458"/>
              <a:gd name="adj2" fmla="val -91870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Шишова </a:t>
            </a:r>
          </a:p>
          <a:p>
            <a:pPr algn="ctr"/>
            <a:r>
              <a:rPr lang="ru-RU"/>
              <a:t>Мария 3 В</a:t>
            </a:r>
          </a:p>
          <a:p>
            <a:endParaRPr lang="ru-RU"/>
          </a:p>
        </p:txBody>
      </p:sp>
      <p:sp>
        <p:nvSpPr>
          <p:cNvPr id="27656" name="Скругленная прямоугольная выноска 15"/>
          <p:cNvSpPr>
            <a:spLocks noChangeArrowheads="1"/>
          </p:cNvSpPr>
          <p:nvPr/>
        </p:nvSpPr>
        <p:spPr bwMode="auto">
          <a:xfrm>
            <a:off x="503238" y="2266950"/>
            <a:ext cx="2016125" cy="612775"/>
          </a:xfrm>
          <a:prstGeom prst="wedgeRoundRectCallout">
            <a:avLst>
              <a:gd name="adj1" fmla="val 84926"/>
              <a:gd name="adj2" fmla="val 57352"/>
              <a:gd name="adj3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Шишов Федор  </a:t>
            </a:r>
          </a:p>
          <a:p>
            <a:pPr algn="ctr"/>
            <a:r>
              <a:rPr lang="ru-RU"/>
              <a:t>4 Г</a:t>
            </a:r>
          </a:p>
        </p:txBody>
      </p:sp>
      <p:sp>
        <p:nvSpPr>
          <p:cNvPr id="27657" name="Скругленная прямоугольная выноска 18"/>
          <p:cNvSpPr>
            <a:spLocks noChangeArrowheads="1"/>
          </p:cNvSpPr>
          <p:nvPr/>
        </p:nvSpPr>
        <p:spPr bwMode="auto">
          <a:xfrm>
            <a:off x="503238" y="3419475"/>
            <a:ext cx="2016125" cy="612775"/>
          </a:xfrm>
          <a:prstGeom prst="wedgeRoundRectCallout">
            <a:avLst>
              <a:gd name="adj1" fmla="val 84926"/>
              <a:gd name="adj2" fmla="val 57352"/>
              <a:gd name="adj3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Пикалов Александр  4 Г</a:t>
            </a:r>
          </a:p>
        </p:txBody>
      </p:sp>
      <p:sp>
        <p:nvSpPr>
          <p:cNvPr id="27658" name="Скругленная прямоугольная выноска 19"/>
          <p:cNvSpPr>
            <a:spLocks noChangeArrowheads="1"/>
          </p:cNvSpPr>
          <p:nvPr/>
        </p:nvSpPr>
        <p:spPr bwMode="auto">
          <a:xfrm>
            <a:off x="503238" y="4643438"/>
            <a:ext cx="2016125" cy="612775"/>
          </a:xfrm>
          <a:prstGeom prst="wedgeRoundRectCallout">
            <a:avLst>
              <a:gd name="adj1" fmla="val 84926"/>
              <a:gd name="adj2" fmla="val 57352"/>
              <a:gd name="adj3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Джанполадян Катя   3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69387" cy="1562100"/>
          </a:xfrm>
        </p:spPr>
        <p:txBody>
          <a:bodyPr/>
          <a:lstStyle/>
          <a:p>
            <a:r>
              <a:rPr lang="ru-RU" sz="28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Всероссийский игра-конкурс по информатике</a:t>
            </a:r>
          </a:p>
        </p:txBody>
      </p:sp>
      <p:pic>
        <p:nvPicPr>
          <p:cNvPr id="29699" name="Picture 2" descr="H:\3Г\Рыбник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7700" y="1187450"/>
            <a:ext cx="3394075" cy="4987925"/>
          </a:xfrm>
          <a:noFill/>
        </p:spPr>
      </p:pic>
      <p:pic>
        <p:nvPicPr>
          <p:cNvPr id="29700" name="Picture 3" descr="H:\3Г\Рыбник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9725" y="1547813"/>
            <a:ext cx="33797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H:\3Г\Рыбник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7650" y="1979613"/>
            <a:ext cx="33797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Овал 7"/>
          <p:cNvSpPr>
            <a:spLocks noChangeArrowheads="1"/>
          </p:cNvSpPr>
          <p:nvPr/>
        </p:nvSpPr>
        <p:spPr bwMode="auto">
          <a:xfrm>
            <a:off x="576263" y="3563938"/>
            <a:ext cx="3311525" cy="576262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>
                <a:cs typeface="Arial" charset="0"/>
              </a:rPr>
              <a:t>Рыбников</a:t>
            </a:r>
            <a:r>
              <a:rPr lang="ru-RU" sz="2000" b="1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Савва</a:t>
            </a:r>
          </a:p>
        </p:txBody>
      </p:sp>
      <p:sp>
        <p:nvSpPr>
          <p:cNvPr id="28680" name="Овал 8"/>
          <p:cNvSpPr>
            <a:spLocks noChangeArrowheads="1"/>
          </p:cNvSpPr>
          <p:nvPr/>
        </p:nvSpPr>
        <p:spPr bwMode="auto">
          <a:xfrm>
            <a:off x="2736850" y="4067175"/>
            <a:ext cx="3024188" cy="574675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cs typeface="Arial" charset="0"/>
              </a:rPr>
              <a:t>Остапчук Ксения</a:t>
            </a:r>
          </a:p>
        </p:txBody>
      </p:sp>
      <p:sp>
        <p:nvSpPr>
          <p:cNvPr id="28681" name="Овал 9"/>
          <p:cNvSpPr>
            <a:spLocks noChangeArrowheads="1"/>
          </p:cNvSpPr>
          <p:nvPr/>
        </p:nvSpPr>
        <p:spPr bwMode="auto">
          <a:xfrm>
            <a:off x="5256213" y="4427538"/>
            <a:ext cx="3240087" cy="5762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/>
              <a:t>Емельянов Артем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0" grpId="0" animBg="1"/>
      <p:bldP spid="286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4А\бычих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053322">
            <a:off x="1871663" y="2843213"/>
            <a:ext cx="30797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G:\4А\бычих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2250" y="2411413"/>
            <a:ext cx="30797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G:\4А\бычих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68951">
            <a:off x="6335713" y="2843213"/>
            <a:ext cx="30797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431800" y="1331913"/>
            <a:ext cx="438943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Бычихина Виктория, 4 А, 3 место</a:t>
            </a:r>
          </a:p>
          <a:p>
            <a:r>
              <a:rPr lang="ru-RU" sz="2000" b="1"/>
              <a:t>Шостак Татьяна, 3Б, 3 место</a:t>
            </a:r>
          </a:p>
          <a:p>
            <a:r>
              <a:rPr lang="ru-RU" sz="2000" b="1"/>
              <a:t>Галкина Александра, 3 А 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792163" y="323850"/>
            <a:ext cx="95138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Международный конкурс «Британский бульдог»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минуты славы 962\3 А\медведева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16013"/>
            <a:ext cx="48926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H:\минуты славы 962\3 А\медведева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922463"/>
            <a:ext cx="4892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H:\минуты славы 962\3 А\медведева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8375" y="2708275"/>
            <a:ext cx="48926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H:\минуты славы 962\3 А\медведева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1313" y="3708400"/>
            <a:ext cx="48926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1754188" y="422275"/>
            <a:ext cx="6961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Математическая олимпиада «Сократ»</a:t>
            </a:r>
          </a:p>
        </p:txBody>
      </p:sp>
      <p:sp>
        <p:nvSpPr>
          <p:cNvPr id="30727" name="24-конечная звезда 10"/>
          <p:cNvSpPr>
            <a:spLocks noChangeArrowheads="1"/>
          </p:cNvSpPr>
          <p:nvPr/>
        </p:nvSpPr>
        <p:spPr bwMode="auto">
          <a:xfrm>
            <a:off x="5826125" y="1065213"/>
            <a:ext cx="3143250" cy="2714625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Матренок С.</a:t>
            </a:r>
          </a:p>
          <a:p>
            <a:pPr algn="ctr"/>
            <a:r>
              <a:rPr lang="ru-RU"/>
              <a:t>Дапильян А.</a:t>
            </a:r>
          </a:p>
          <a:p>
            <a:pPr algn="ctr"/>
            <a:r>
              <a:rPr lang="ru-RU"/>
              <a:t>Медведева Е.</a:t>
            </a:r>
          </a:p>
          <a:p>
            <a:pPr algn="ctr"/>
            <a:r>
              <a:rPr lang="ru-RU"/>
              <a:t>Макаревич Е.</a:t>
            </a:r>
          </a:p>
          <a:p>
            <a:pPr algn="ctr"/>
            <a:r>
              <a:rPr lang="ru-RU"/>
              <a:t>Лагода М.</a:t>
            </a:r>
          </a:p>
          <a:p>
            <a:pPr algn="ctr"/>
            <a:r>
              <a:rPr lang="ru-RU" sz="3200" b="1">
                <a:solidFill>
                  <a:srgbClr val="FF3300"/>
                </a:solidFill>
              </a:rPr>
              <a:t>3 «А»</a:t>
            </a:r>
          </a:p>
        </p:txBody>
      </p:sp>
      <p:sp>
        <p:nvSpPr>
          <p:cNvPr id="12" name="12-конечная звезда 11"/>
          <p:cNvSpPr/>
          <p:nvPr/>
        </p:nvSpPr>
        <p:spPr bwMode="auto">
          <a:xfrm>
            <a:off x="6754813" y="3351213"/>
            <a:ext cx="3000375" cy="2589212"/>
          </a:xfrm>
          <a:prstGeom prst="star12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dirty="0"/>
              <a:t>Шостак Т.</a:t>
            </a:r>
          </a:p>
          <a:p>
            <a:pPr algn="ctr">
              <a:defRPr/>
            </a:pPr>
            <a:r>
              <a:rPr lang="ru-RU" dirty="0"/>
              <a:t>Дубинина А.</a:t>
            </a:r>
          </a:p>
          <a:p>
            <a:pPr algn="ctr">
              <a:defRPr/>
            </a:pPr>
            <a:r>
              <a:rPr lang="ru-RU" dirty="0" err="1"/>
              <a:t>Шищенко</a:t>
            </a:r>
            <a:r>
              <a:rPr lang="ru-RU" dirty="0"/>
              <a:t> Е.</a:t>
            </a:r>
          </a:p>
          <a:p>
            <a:pPr algn="ctr">
              <a:defRPr/>
            </a:pPr>
            <a:r>
              <a:rPr lang="ru-RU" dirty="0"/>
              <a:t>Цвигун Д.</a:t>
            </a:r>
          </a:p>
          <a:p>
            <a:pPr algn="r">
              <a:defRPr/>
            </a:pPr>
            <a:r>
              <a:rPr lang="ru-RU" dirty="0" err="1"/>
              <a:t>БокареваЕ</a:t>
            </a:r>
            <a:r>
              <a:rPr lang="ru-RU" dirty="0"/>
              <a:t>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C00CC"/>
                </a:solidFill>
              </a:rPr>
              <a:t>3 «Б»</a:t>
            </a:r>
          </a:p>
        </p:txBody>
      </p:sp>
      <p:sp>
        <p:nvSpPr>
          <p:cNvPr id="19" name="6-конечная звезда 18"/>
          <p:cNvSpPr/>
          <p:nvPr/>
        </p:nvSpPr>
        <p:spPr bwMode="auto">
          <a:xfrm>
            <a:off x="7040563" y="5565775"/>
            <a:ext cx="2357437" cy="1571625"/>
          </a:xfrm>
          <a:prstGeom prst="star6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dirty="0"/>
              <a:t>Савельев П.</a:t>
            </a:r>
          </a:p>
          <a:p>
            <a:pPr algn="ctr">
              <a:defRPr/>
            </a:pPr>
            <a:r>
              <a:rPr lang="ru-RU" dirty="0" err="1"/>
              <a:t>Почаев</a:t>
            </a:r>
            <a:r>
              <a:rPr lang="ru-RU" dirty="0"/>
              <a:t> М.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CC00"/>
                </a:solidFill>
              </a:rPr>
              <a:t>3 «В»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12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Интернет-олимпиада\олимпиада МИОО\3-и классы\масля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238" y="755650"/>
            <a:ext cx="2562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G:\Интернет-олимпиада\олимпиада МИОО\3-и классы\масля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3600" y="971550"/>
            <a:ext cx="2562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G:\Интернет-олимпиада\олимпиада МИОО\3-и классы\масля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2525" y="1187450"/>
            <a:ext cx="25606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G:\Интернет-олимпиада\олимпиада МИОО\3-и классы\масля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1300" y="1258888"/>
            <a:ext cx="2562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G:\Интернет-олимпиада\олимпиада МИОО\3-и классы\масля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1663" y="1474788"/>
            <a:ext cx="2562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G:\Интернет-олимпиада\олимпиада МИОО\3-и классы\масля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27650" y="2700338"/>
            <a:ext cx="2562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" descr="G:\Интернет-олимпиада\олимпиада МИОО\3-и классы\масля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6938" y="2987675"/>
            <a:ext cx="25606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863600" y="5364163"/>
            <a:ext cx="32575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Масляева Софья, 2 м.</a:t>
            </a:r>
          </a:p>
          <a:p>
            <a:r>
              <a:rPr lang="ru-RU" b="1"/>
              <a:t>Матренок Семен, 2 м.</a:t>
            </a:r>
          </a:p>
          <a:p>
            <a:r>
              <a:rPr lang="ru-RU" b="1"/>
              <a:t>Медведева Елизавета, 2 м.</a:t>
            </a:r>
          </a:p>
          <a:p>
            <a:r>
              <a:rPr lang="ru-RU" b="1"/>
              <a:t>Пахоменко Захар, 3 м.</a:t>
            </a:r>
          </a:p>
          <a:p>
            <a:r>
              <a:rPr lang="ru-RU" b="1"/>
              <a:t>Шостак Таня, 2 м.</a:t>
            </a:r>
          </a:p>
        </p:txBody>
      </p:sp>
      <p:sp>
        <p:nvSpPr>
          <p:cNvPr id="32778" name="TextBox 9"/>
          <p:cNvSpPr txBox="1">
            <a:spLocks noChangeArrowheads="1"/>
          </p:cNvSpPr>
          <p:nvPr/>
        </p:nvSpPr>
        <p:spPr bwMode="auto">
          <a:xfrm>
            <a:off x="6264275" y="1476375"/>
            <a:ext cx="27733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Денисова Ксения, 3 м. </a:t>
            </a:r>
          </a:p>
          <a:p>
            <a:r>
              <a:rPr lang="ru-RU" b="1"/>
              <a:t>Куренкова Дарья, 3 м.</a:t>
            </a:r>
          </a:p>
          <a:p>
            <a:r>
              <a:rPr lang="ru-RU" b="1"/>
              <a:t>Терехов Максим, 3 м.</a:t>
            </a:r>
          </a:p>
          <a:p>
            <a:endParaRPr lang="ru-RU" b="1"/>
          </a:p>
        </p:txBody>
      </p:sp>
      <p:pic>
        <p:nvPicPr>
          <p:cNvPr id="31755" name="Picture 3" descr="G:\Интернет-олимпиада\олимпиада МИОО\3-и классы\масля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875" y="3492500"/>
            <a:ext cx="25622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Box 11"/>
          <p:cNvSpPr txBox="1">
            <a:spLocks noChangeArrowheads="1"/>
          </p:cNvSpPr>
          <p:nvPr/>
        </p:nvSpPr>
        <p:spPr bwMode="auto">
          <a:xfrm>
            <a:off x="1511300" y="250825"/>
            <a:ext cx="87487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</a:rPr>
              <a:t>X</a:t>
            </a:r>
            <a:r>
              <a:rPr lang="ru-RU" sz="2400" b="1">
                <a:solidFill>
                  <a:srgbClr val="800000"/>
                </a:solidFill>
              </a:rPr>
              <a:t> Московская городская олимпиада по естествознанию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фото ИТАР-ТАС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0088" y="1619250"/>
            <a:ext cx="2624137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31800" y="3635375"/>
            <a:ext cx="928846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«Если во второй половине прошлого века российская образовательная система была признана во всем мире, то в настоящее время она </a:t>
            </a:r>
          </a:p>
          <a:p>
            <a:pPr algn="ctr"/>
            <a:r>
              <a:rPr lang="ru-RU" sz="2800"/>
              <a:t>«оставляет желать лучшего». </a:t>
            </a:r>
            <a:endParaRPr lang="en-US" sz="2800"/>
          </a:p>
          <a:p>
            <a:pPr algn="ctr"/>
            <a:r>
              <a:rPr lang="ru-RU" sz="2800"/>
              <a:t>С передовых позиций мы откатились. </a:t>
            </a:r>
            <a:endParaRPr lang="en-US" sz="2800"/>
          </a:p>
          <a:p>
            <a:pPr algn="ctr"/>
            <a:r>
              <a:rPr lang="ru-RU" sz="2800"/>
              <a:t>Слабость образовательной системы – это угроза конкурентоспособности страны в целом» </a:t>
            </a:r>
            <a:br>
              <a:rPr lang="ru-RU" sz="2800"/>
            </a:b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825625" y="279400"/>
            <a:ext cx="79295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</a:rPr>
              <a:t>Постоянно действующий  окружной семинар:</a:t>
            </a:r>
          </a:p>
        </p:txBody>
      </p:sp>
      <p:pic>
        <p:nvPicPr>
          <p:cNvPr id="33795" name="Picture 5" descr="завуч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8063" y="1331913"/>
            <a:ext cx="8424862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368425" y="1476375"/>
            <a:ext cx="7572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«Система работы с  одаренными и творческими детьми»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248150" y="1042988"/>
            <a:ext cx="2655888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5000" b="1">
                <a:solidFill>
                  <a:srgbClr val="FF7C80"/>
                </a:solidFill>
              </a:rPr>
              <a:t>4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25438" y="366713"/>
            <a:ext cx="92154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800000"/>
                </a:solidFill>
              </a:rPr>
              <a:t>Сохранение здоровья школьников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60363" y="2627313"/>
            <a:ext cx="943292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b="1">
              <a:solidFill>
                <a:srgbClr val="000000"/>
              </a:solidFill>
            </a:endParaRP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     Новые технологии и методики здоровьесберегающего обучения      обеспечивают формирование заинтересованного отношения         к собственному здоровью, здорового образа жизни всех      участников образовательного процесса</a:t>
            </a:r>
          </a:p>
          <a:p>
            <a:pPr algn="ctr">
              <a:buFont typeface="Wingdings" pitchFamily="2" charset="2"/>
              <a:buChar char="Ø"/>
            </a:pPr>
            <a:endParaRPr lang="ru-RU" sz="2800" b="1">
              <a:solidFill>
                <a:srgbClr val="000000"/>
              </a:solidFill>
            </a:endParaRP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  </a:t>
            </a:r>
            <a:endParaRPr lang="ru-RU" sz="280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07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792163" y="107950"/>
            <a:ext cx="86407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</a:rPr>
              <a:t>Качественная организация </a:t>
            </a:r>
          </a:p>
          <a:p>
            <a:pPr algn="ctr"/>
            <a:r>
              <a:rPr lang="ru-RU" sz="2800" b="1">
                <a:solidFill>
                  <a:srgbClr val="800000"/>
                </a:solidFill>
              </a:rPr>
              <a:t>сбалансированного горячего питания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>
                <a:solidFill>
                  <a:srgbClr val="800000"/>
                </a:solidFill>
              </a:rPr>
              <a:t>      </a:t>
            </a:r>
            <a:endParaRPr lang="ru-RU" sz="2800">
              <a:solidFill>
                <a:srgbClr val="800000"/>
              </a:solidFill>
            </a:endParaRPr>
          </a:p>
        </p:txBody>
      </p:sp>
      <p:pic>
        <p:nvPicPr>
          <p:cNvPr id="24579" name="Picture 3" descr="H:\Для Нины Михайловны\IMG_09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238" y="16192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:\Для Нины Михайловны\IMG_09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8513" y="3348038"/>
            <a:ext cx="479901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431800" y="4716463"/>
          <a:ext cx="1655763" cy="2232025"/>
        </p:xfrm>
        <a:graphic>
          <a:graphicData uri="http://schemas.openxmlformats.org/presentationml/2006/ole">
            <p:oleObj spid="_x0000_s2050" name="CorelDRAW" r:id="rId3" imgW="2829405" imgH="3813658" progId="CorelDRAW.Graphic.13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3600" y="3563938"/>
            <a:ext cx="6767513" cy="1111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 каждому ученику — индивидуальный подход,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минимизирующий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риски для здоровья в процессе обучения</a:t>
            </a:r>
            <a:endParaRPr lang="ru-RU" sz="2400" b="1" dirty="0"/>
          </a:p>
        </p:txBody>
      </p:sp>
      <p:pic>
        <p:nvPicPr>
          <p:cNvPr id="4" name="Picture 18" descr="07-04 Краснодарскому школьнику - здоровое питание!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32700" y="971550"/>
            <a:ext cx="1804988" cy="268446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576263" y="179388"/>
            <a:ext cx="92884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800000"/>
                </a:solidFill>
              </a:rPr>
              <a:t>Качество медицинского обслуживания</a:t>
            </a:r>
          </a:p>
          <a:p>
            <a:pPr algn="ctr"/>
            <a:endParaRPr lang="ru-RU" sz="3200">
              <a:solidFill>
                <a:srgbClr val="800000"/>
              </a:solidFill>
            </a:endParaRPr>
          </a:p>
        </p:txBody>
      </p:sp>
      <p:pic>
        <p:nvPicPr>
          <p:cNvPr id="2054" name="Picture 7" descr="http://school13nv.ru/uploads/images/Medeci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3600" y="1331913"/>
            <a:ext cx="2847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ttp://www.fdoctor.ru/files/7303/det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92613" y="1116013"/>
            <a:ext cx="20875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http://www.school70.vdnh.ru/userdata/images/медкабинет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76938" y="4787900"/>
            <a:ext cx="3455987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http://www.school70.vdnh.ru/userdata/images/медкабинет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32025" y="4787900"/>
            <a:ext cx="32400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IMG_29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" y="1042988"/>
            <a:ext cx="22098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008063" y="107950"/>
            <a:ext cx="8712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800000"/>
                </a:solidFill>
              </a:rPr>
              <a:t>Организация спортивных занятий школьников</a:t>
            </a:r>
            <a:endParaRPr lang="ru-RU" sz="3200"/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384550" y="1403350"/>
          <a:ext cx="5472113" cy="2765425"/>
        </p:xfrm>
        <a:graphic>
          <a:graphicData uri="http://schemas.openxmlformats.org/presentationml/2006/ole">
            <p:oleObj spid="_x0000_s3074" name="Image" r:id="rId4" imgW="8114286" imgH="4101587" progId="Photoshop.Image.6">
              <p:embed/>
            </p:oleObj>
          </a:graphicData>
        </a:graphic>
      </p:graphicFrame>
      <p:pic>
        <p:nvPicPr>
          <p:cNvPr id="25608" name="Picture 8" descr="IMG_43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11300" y="4572000"/>
            <a:ext cx="3313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9б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16575" y="4572000"/>
            <a:ext cx="33829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6263" y="3563938"/>
            <a:ext cx="9072562" cy="2598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794" tIns="50397" rIns="100794" bIns="50397">
            <a:spAutoFit/>
          </a:bodyPr>
          <a:lstStyle/>
          <a:p>
            <a:pPr algn="ctr"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«Главная задача современной школы – </a:t>
            </a:r>
          </a:p>
          <a:p>
            <a:pPr algn="ctr"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это раскрытие способностей каждого ученика, </a:t>
            </a:r>
          </a:p>
          <a:p>
            <a:pPr algn="ctr"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воспитание личности, готовой к жизни </a:t>
            </a:r>
          </a:p>
          <a:p>
            <a:pPr algn="ctr"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конкурентном мире…»</a:t>
            </a:r>
          </a:p>
          <a:p>
            <a:pPr algn="r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(Из Послания Президента РФ Д.А.Медведева Федеральному Собранию)</a:t>
            </a:r>
          </a:p>
          <a:p>
            <a:pPr algn="r"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3554" name="Picture 2" descr="Картинка 3 из 32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11525" y="900113"/>
            <a:ext cx="3654425" cy="2441575"/>
          </a:xfrm>
          <a:prstGeom prst="rect">
            <a:avLst/>
          </a:prstGeom>
          <a:noFill/>
          <a:effectLst>
            <a:outerShdw blurRad="342900" dist="38100" dir="2700000" sx="104000" sy="104000" algn="tl" rotWithShape="0">
              <a:schemeClr val="accent3">
                <a:lumMod val="60000"/>
                <a:lumOff val="40000"/>
                <a:alpha val="60000"/>
              </a:schemeClr>
            </a:outerShdw>
          </a:effectLst>
        </p:spPr>
      </p:pic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736013" y="7073900"/>
            <a:ext cx="841375" cy="401638"/>
          </a:xfrm>
          <a:prstGeom prst="rect">
            <a:avLst/>
          </a:prstGeom>
          <a:noFill/>
        </p:spPr>
        <p:txBody>
          <a:bodyPr lIns="0" tIns="50397" rIns="0" bIns="50397" anchor="b"/>
          <a:lstStyle/>
          <a:p>
            <a:pPr algn="r">
              <a:defRPr/>
            </a:pPr>
            <a:fld id="{D3AD3C0B-6CD0-4B1F-B9BA-B8B681891D2C}" type="slidenum">
              <a:rPr lang="ru-RU" sz="1300">
                <a:solidFill>
                  <a:schemeClr val="tx1">
                    <a:shade val="50000"/>
                  </a:schemeClr>
                </a:solidFill>
                <a:cs typeface="Arial" charset="0"/>
              </a:rPr>
              <a:pPr algn="r">
                <a:defRPr/>
              </a:pPr>
              <a:t>35</a:t>
            </a:fld>
            <a:endParaRPr lang="ru-RU" sz="1300" dirty="0">
              <a:solidFill>
                <a:schemeClr val="tx1">
                  <a:shade val="50000"/>
                </a:schemeClr>
              </a:solidFill>
              <a:cs typeface="Arial" charset="0"/>
            </a:endParaRPr>
          </a:p>
        </p:txBody>
      </p:sp>
      <p:sp>
        <p:nvSpPr>
          <p:cNvPr id="36869" name="Подзаголовок 2"/>
          <p:cNvSpPr txBox="1">
            <a:spLocks/>
          </p:cNvSpPr>
          <p:nvPr/>
        </p:nvSpPr>
        <p:spPr bwMode="auto">
          <a:xfrm>
            <a:off x="4008438" y="157163"/>
            <a:ext cx="56308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i="1">
                <a:solidFill>
                  <a:srgbClr val="C8C3B8"/>
                </a:solidFill>
              </a:rPr>
              <a:t> </a:t>
            </a:r>
            <a:endParaRPr lang="ru-RU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7" descr="IMG_57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" y="1979613"/>
            <a:ext cx="35290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7" descr="G:\Фото\DSC09600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71663" y="3779838"/>
            <a:ext cx="3673475" cy="3206750"/>
          </a:xfrm>
          <a:noFill/>
        </p:spPr>
      </p:pic>
      <p:pic>
        <p:nvPicPr>
          <p:cNvPr id="27659" name="Picture 11" descr="IMG_22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40313" y="2411413"/>
            <a:ext cx="445452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7338" y="0"/>
            <a:ext cx="9793287" cy="112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Школа - центр не только обязательного  образования,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 и самоподготовки,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занятия творчеством и спортом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4176713" y="1187450"/>
            <a:ext cx="2143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0" b="1">
                <a:solidFill>
                  <a:srgbClr val="FF7C80"/>
                </a:solidFill>
              </a:rPr>
              <a:t>5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249363" y="179388"/>
            <a:ext cx="7461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</a:rPr>
              <a:t>Современная школьная инфраструктура</a:t>
            </a:r>
          </a:p>
          <a:p>
            <a:pPr algn="ctr"/>
            <a:r>
              <a:rPr lang="ru-RU" sz="2800" b="1">
                <a:solidFill>
                  <a:srgbClr val="800000"/>
                </a:solidFill>
              </a:rPr>
              <a:t>реализует ряд функций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431800" y="1331913"/>
            <a:ext cx="9001125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 New Roman" pitchFamily="18" charset="0"/>
              <a:buBlip>
                <a:blip r:embed="rId2"/>
              </a:buBlip>
            </a:pPr>
            <a:r>
              <a:rPr lang="ru-RU" b="1"/>
              <a:t>  охраны здоровья, защиты прав и безопасности детей;</a:t>
            </a:r>
          </a:p>
          <a:p>
            <a:pPr>
              <a:buFont typeface="Times New Roman" pitchFamily="18" charset="0"/>
              <a:buBlip>
                <a:blip r:embed="rId2"/>
              </a:buBlip>
            </a:pPr>
            <a:r>
              <a:rPr lang="ru-RU" b="1"/>
              <a:t>обеспечения полноценного образования детей с помощью материально-технической базы и педагогических услуг;</a:t>
            </a:r>
          </a:p>
          <a:p>
            <a:pPr>
              <a:buFont typeface="Times New Roman" pitchFamily="18" charset="0"/>
              <a:buBlip>
                <a:blip r:embed="rId2"/>
              </a:buBlip>
            </a:pPr>
            <a:r>
              <a:rPr lang="ru-RU" b="1"/>
              <a:t>развивающую ( создание условий для обеспечения личностного, интеллектуального и творческого развития детей в учебных и внеучебных видах деятельности;</a:t>
            </a:r>
          </a:p>
          <a:p>
            <a:pPr>
              <a:buFont typeface="Times New Roman" pitchFamily="18" charset="0"/>
              <a:buBlip>
                <a:blip r:embed="rId2"/>
              </a:buBlip>
            </a:pPr>
            <a:r>
              <a:rPr lang="ru-RU" b="1"/>
              <a:t>прогностическую (уровень инфраструктуры задает направления профессионального роста педагогов, обогащает и развивает образовательную среду).</a:t>
            </a:r>
          </a:p>
          <a:p>
            <a:endParaRPr lang="ru-RU" b="1"/>
          </a:p>
          <a:p>
            <a:r>
              <a:rPr lang="ru-RU" b="1"/>
              <a:t>Инфраструктура школы формируется в соответствии с основной образовательной программой, которая  задает вектор движения педагогов и обучающихся к образовательным результатам</a:t>
            </a:r>
          </a:p>
          <a:p>
            <a:pPr>
              <a:buFont typeface="Wingdings" pitchFamily="2" charset="2"/>
              <a:buChar char="Ø"/>
            </a:pPr>
            <a:endParaRPr lang="ru-RU" b="1"/>
          </a:p>
          <a:p>
            <a:pPr>
              <a:buFont typeface="Wingdings" pitchFamily="2" charset="2"/>
              <a:buChar char="Ø"/>
            </a:pPr>
            <a:endParaRPr lang="ru-RU" b="1"/>
          </a:p>
          <a:p>
            <a:pPr>
              <a:buFont typeface="Wingdings" pitchFamily="2" charset="2"/>
              <a:buChar char="Ø"/>
            </a:pPr>
            <a:endParaRPr lang="ru-RU" b="1"/>
          </a:p>
          <a:p>
            <a:pPr>
              <a:buFont typeface="Wingdings" pitchFamily="2" charset="2"/>
              <a:buChar char="Ø"/>
            </a:pPr>
            <a:endParaRPr lang="ru-RU" b="1"/>
          </a:p>
          <a:p>
            <a:pPr>
              <a:buFont typeface="Wingdings" pitchFamily="2" charset="2"/>
              <a:buChar char="Ø"/>
            </a:pPr>
            <a:endParaRPr lang="ru-RU" b="1"/>
          </a:p>
        </p:txBody>
      </p:sp>
      <p:pic>
        <p:nvPicPr>
          <p:cNvPr id="26629" name="Picture 8" descr="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0538" y="5003800"/>
            <a:ext cx="267493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IMG_41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4913" y="50038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IMG_389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49942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-main-pic" descr="Картинка 290 из 6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40088" y="2339975"/>
            <a:ext cx="35607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Скругленный прямоугольник 2"/>
          <p:cNvSpPr>
            <a:spLocks noChangeArrowheads="1"/>
          </p:cNvSpPr>
          <p:nvPr/>
        </p:nvSpPr>
        <p:spPr bwMode="auto">
          <a:xfrm>
            <a:off x="431800" y="1908175"/>
            <a:ext cx="2520950" cy="9144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Любознательный, активный и заинтересованно познающий мир</a:t>
            </a:r>
          </a:p>
        </p:txBody>
      </p:sp>
      <p:sp>
        <p:nvSpPr>
          <p:cNvPr id="38916" name="Скругленный прямоугольник 3"/>
          <p:cNvSpPr>
            <a:spLocks noChangeArrowheads="1"/>
          </p:cNvSpPr>
          <p:nvPr/>
        </p:nvSpPr>
        <p:spPr bwMode="auto">
          <a:xfrm>
            <a:off x="503238" y="3132138"/>
            <a:ext cx="2449512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Владеющий основами умения учиться, способный к организации      собственной деятельности</a:t>
            </a:r>
          </a:p>
        </p:txBody>
      </p:sp>
      <p:sp>
        <p:nvSpPr>
          <p:cNvPr id="38917" name="Скругленный прямоугольник 5"/>
          <p:cNvSpPr>
            <a:spLocks noChangeArrowheads="1"/>
          </p:cNvSpPr>
          <p:nvPr/>
        </p:nvSpPr>
        <p:spPr bwMode="auto">
          <a:xfrm>
            <a:off x="576263" y="4284663"/>
            <a:ext cx="2376487" cy="985837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Готовый самостоятельно действовать и отвечать   за свои поступки перед </a:t>
            </a:r>
          </a:p>
          <a:p>
            <a:pPr algn="ctr">
              <a:buFont typeface="Wingdings" pitchFamily="2" charset="2"/>
              <a:buNone/>
            </a:pPr>
            <a:r>
              <a:rPr lang="ru-RU" sz="1200" b="1">
                <a:solidFill>
                  <a:srgbClr val="000000"/>
                </a:solidFill>
              </a:rPr>
              <a:t>    семьей и обществом</a:t>
            </a:r>
          </a:p>
        </p:txBody>
      </p:sp>
      <p:sp>
        <p:nvSpPr>
          <p:cNvPr id="38918" name="Скругленный прямоугольник 6"/>
          <p:cNvSpPr>
            <a:spLocks noChangeArrowheads="1"/>
          </p:cNvSpPr>
          <p:nvPr/>
        </p:nvSpPr>
        <p:spPr bwMode="auto">
          <a:xfrm>
            <a:off x="3600450" y="5364163"/>
            <a:ext cx="2952750" cy="1057275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200" b="1">
              <a:solidFill>
                <a:srgbClr val="000000"/>
              </a:solidFill>
            </a:endParaRP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Выполняющий правила здорового и безопасного для себя и окружающих  образа жизни</a:t>
            </a:r>
          </a:p>
        </p:txBody>
      </p:sp>
      <p:sp>
        <p:nvSpPr>
          <p:cNvPr id="38920" name="Скругленный прямоугольник 8"/>
          <p:cNvSpPr>
            <a:spLocks noChangeArrowheads="1"/>
          </p:cNvSpPr>
          <p:nvPr/>
        </p:nvSpPr>
        <p:spPr bwMode="auto">
          <a:xfrm>
            <a:off x="7056438" y="1908175"/>
            <a:ext cx="2592387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Доброжелательный, умеющий слушать и слышать собеседника,  обосновывать свою позицию, высказывать свое мнение</a:t>
            </a:r>
          </a:p>
        </p:txBody>
      </p:sp>
      <p:sp>
        <p:nvSpPr>
          <p:cNvPr id="38921" name="Скругленный прямоугольник 10"/>
          <p:cNvSpPr>
            <a:spLocks noChangeArrowheads="1"/>
          </p:cNvSpPr>
          <p:nvPr/>
        </p:nvSpPr>
        <p:spPr bwMode="auto">
          <a:xfrm>
            <a:off x="7056438" y="3132138"/>
            <a:ext cx="2520950" cy="9144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200" b="1">
              <a:solidFill>
                <a:srgbClr val="000000"/>
              </a:solidFill>
            </a:endParaRP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Любящий свой народ, свой край и свою Родину</a:t>
            </a:r>
          </a:p>
        </p:txBody>
      </p:sp>
      <p:sp>
        <p:nvSpPr>
          <p:cNvPr id="38922" name="Скругленный прямоугольник 11"/>
          <p:cNvSpPr>
            <a:spLocks noChangeArrowheads="1"/>
          </p:cNvSpPr>
          <p:nvPr/>
        </p:nvSpPr>
        <p:spPr bwMode="auto">
          <a:xfrm>
            <a:off x="7056438" y="4356100"/>
            <a:ext cx="2520950" cy="91440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200" b="1">
              <a:solidFill>
                <a:srgbClr val="000000"/>
              </a:solidFill>
            </a:endParaRP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Уважающий и принимающий ценности семьи и общества</a:t>
            </a:r>
          </a:p>
        </p:txBody>
      </p:sp>
      <p:sp>
        <p:nvSpPr>
          <p:cNvPr id="39946" name="TextBox 12"/>
          <p:cNvSpPr txBox="1">
            <a:spLocks noChangeArrowheads="1"/>
          </p:cNvSpPr>
          <p:nvPr/>
        </p:nvSpPr>
        <p:spPr bwMode="auto">
          <a:xfrm>
            <a:off x="1295400" y="0"/>
            <a:ext cx="85058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ПОРТРЕТ ВЫПУСКНИКА НАЧАЛЬНОЙ ШКОЛЫ</a:t>
            </a:r>
          </a:p>
          <a:p>
            <a:pPr algn="ctr"/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соответствии ФГОС начального образования:</a:t>
            </a:r>
          </a:p>
          <a:p>
            <a:endParaRPr lang="ru-RU" sz="28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  <p:bldP spid="38918" grpId="0" animBg="1"/>
      <p:bldP spid="38920" grpId="0" animBg="1"/>
      <p:bldP spid="38921" grpId="0" animBg="1"/>
      <p:bldP spid="389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809" y="1907630"/>
            <a:ext cx="9145016" cy="42140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БЛАГОДАРИМ</a:t>
            </a:r>
          </a:p>
          <a:p>
            <a:pPr algn="ctr">
              <a:defRPr/>
            </a:pPr>
            <a:r>
              <a:rPr lang="ru-RU" sz="9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 ВНИМАНИЕ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3213"/>
            <a:ext cx="9072563" cy="1258887"/>
          </a:xfrm>
        </p:spPr>
        <p:txBody>
          <a:bodyPr/>
          <a:lstStyle/>
          <a:p>
            <a:pPr algn="l" eaLnBrk="1"/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endParaRPr lang="ru-RU" sz="1600" b="1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3238" y="1493838"/>
            <a:ext cx="907256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</a:rPr>
              <a:t>Национальная образовательная инициатива «Наша новая школа» направлена на постепенный переход на новые образовательные стандарты, изменение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инфраструктуры школьной сети, сохранение и укрепление здоровья школьников, развитие учительского потенциала и системы поддержки талантливых детей»</a:t>
            </a:r>
          </a:p>
        </p:txBody>
      </p:sp>
      <p:grpSp>
        <p:nvGrpSpPr>
          <p:cNvPr id="8196" name="Группа 3"/>
          <p:cNvGrpSpPr>
            <a:grpSpLocks/>
          </p:cNvGrpSpPr>
          <p:nvPr/>
        </p:nvGrpSpPr>
        <p:grpSpPr bwMode="auto">
          <a:xfrm>
            <a:off x="3468688" y="4565650"/>
            <a:ext cx="3600450" cy="2386013"/>
            <a:chOff x="382504" y="0"/>
            <a:chExt cx="8307700" cy="49846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82504" y="0"/>
              <a:ext cx="8307700" cy="4984620"/>
            </a:xfrm>
            <a:prstGeom prst="rect">
              <a:avLst/>
            </a:prstGeom>
            <a:blipFill rotWithShape="0">
              <a:blip r:embed="rId2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82504" y="0"/>
              <a:ext cx="8307700" cy="4984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592388" y="2411413"/>
            <a:ext cx="4621212" cy="1931987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100794" tIns="50397" rIns="100794" bIns="50397" anchor="ctr">
            <a:flatTx/>
          </a:bodyPr>
          <a:lstStyle/>
          <a:p>
            <a:pPr algn="ctr" defTabSz="1008063"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Ключевые </a:t>
            </a:r>
          </a:p>
          <a:p>
            <a:pPr algn="ctr" defTabSz="1008063"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направления развития </a:t>
            </a:r>
          </a:p>
          <a:p>
            <a:pPr algn="ctr" defTabSz="1008063"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общего образования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016125" y="1331913"/>
            <a:ext cx="6437313" cy="1776412"/>
            <a:chOff x="1270" y="839"/>
            <a:chExt cx="4055" cy="1119"/>
          </a:xfrm>
        </p:grpSpPr>
        <p:sp>
          <p:nvSpPr>
            <p:cNvPr id="9239" name="AutoShape 10"/>
            <p:cNvSpPr>
              <a:spLocks noChangeArrowheads="1"/>
            </p:cNvSpPr>
            <p:nvPr/>
          </p:nvSpPr>
          <p:spPr bwMode="auto">
            <a:xfrm>
              <a:off x="1270" y="839"/>
              <a:ext cx="635" cy="998"/>
            </a:xfrm>
            <a:prstGeom prst="curvedRightArrow">
              <a:avLst>
                <a:gd name="adj1" fmla="val 48488"/>
                <a:gd name="adj2" fmla="val 6286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20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9240" name="AutoShape 11"/>
            <p:cNvSpPr>
              <a:spLocks noChangeArrowheads="1"/>
            </p:cNvSpPr>
            <p:nvPr/>
          </p:nvSpPr>
          <p:spPr bwMode="auto">
            <a:xfrm>
              <a:off x="4498" y="899"/>
              <a:ext cx="827" cy="1059"/>
            </a:xfrm>
            <a:prstGeom prst="curvedLeftArrow">
              <a:avLst>
                <a:gd name="adj1" fmla="val 25611"/>
                <a:gd name="adj2" fmla="val 51221"/>
                <a:gd name="adj3" fmla="val 324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2000"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268538" y="3695700"/>
            <a:ext cx="5680075" cy="2855913"/>
            <a:chOff x="1429" y="2328"/>
            <a:chExt cx="3578" cy="1799"/>
          </a:xfrm>
        </p:grpSpPr>
        <p:sp>
          <p:nvSpPr>
            <p:cNvPr id="9236" name="AutoShape 12"/>
            <p:cNvSpPr>
              <a:spLocks noChangeArrowheads="1"/>
            </p:cNvSpPr>
            <p:nvPr/>
          </p:nvSpPr>
          <p:spPr bwMode="auto">
            <a:xfrm>
              <a:off x="1429" y="2487"/>
              <a:ext cx="509" cy="899"/>
            </a:xfrm>
            <a:prstGeom prst="curvedRightArrow">
              <a:avLst>
                <a:gd name="adj1" fmla="val 35324"/>
                <a:gd name="adj2" fmla="val 70648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20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9237" name="AutoShape 13"/>
            <p:cNvSpPr>
              <a:spLocks noChangeArrowheads="1"/>
            </p:cNvSpPr>
            <p:nvPr/>
          </p:nvSpPr>
          <p:spPr bwMode="auto">
            <a:xfrm>
              <a:off x="4498" y="2328"/>
              <a:ext cx="509" cy="635"/>
            </a:xfrm>
            <a:prstGeom prst="curvedLeftArrow">
              <a:avLst>
                <a:gd name="adj1" fmla="val 24951"/>
                <a:gd name="adj2" fmla="val 4990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20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9238" name="AutoShape 14"/>
            <p:cNvSpPr>
              <a:spLocks noChangeArrowheads="1"/>
            </p:cNvSpPr>
            <p:nvPr/>
          </p:nvSpPr>
          <p:spPr bwMode="auto">
            <a:xfrm rot="6275169">
              <a:off x="2740" y="3063"/>
              <a:ext cx="1266" cy="862"/>
            </a:xfrm>
            <a:prstGeom prst="curvedDownArrow">
              <a:avLst>
                <a:gd name="adj1" fmla="val 29374"/>
                <a:gd name="adj2" fmla="val 5874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2000"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87338" y="466725"/>
            <a:ext cx="3384550" cy="1079500"/>
            <a:chOff x="181" y="294"/>
            <a:chExt cx="2132" cy="680"/>
          </a:xfrm>
        </p:grpSpPr>
        <p:sp>
          <p:nvSpPr>
            <p:cNvPr id="9234" name="Rectangle 5"/>
            <p:cNvSpPr>
              <a:spLocks noChangeArrowheads="1"/>
            </p:cNvSpPr>
            <p:nvPr/>
          </p:nvSpPr>
          <p:spPr bwMode="auto">
            <a:xfrm>
              <a:off x="181" y="294"/>
              <a:ext cx="2132" cy="68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499994" lon="20099957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lIns="100794" tIns="50397" rIns="100794" bIns="50397" anchor="ctr">
              <a:flatTx/>
            </a:bodyPr>
            <a:lstStyle/>
            <a:p>
              <a:pPr algn="ctr"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2000" b="1">
                <a:latin typeface="Verdana" pitchFamily="34" charset="0"/>
                <a:cs typeface="Arial" charset="0"/>
              </a:endParaRPr>
            </a:p>
          </p:txBody>
        </p:sp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 rot="-559416">
              <a:off x="182" y="354"/>
              <a:ext cx="1951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/>
                <a:t>Обновление </a:t>
              </a:r>
            </a:p>
            <a:p>
              <a:pPr algn="ctr"/>
              <a:r>
                <a:rPr lang="ru-RU"/>
                <a:t>образовательных </a:t>
              </a:r>
            </a:p>
            <a:p>
              <a:pPr algn="ctr"/>
              <a:r>
                <a:rPr lang="ru-RU"/>
                <a:t>стандартов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481763" y="611188"/>
            <a:ext cx="3598862" cy="1008062"/>
            <a:chOff x="4083" y="385"/>
            <a:chExt cx="2267" cy="635"/>
          </a:xfrm>
        </p:grpSpPr>
        <p:sp>
          <p:nvSpPr>
            <p:cNvPr id="9232" name="Rectangle 7"/>
            <p:cNvSpPr>
              <a:spLocks noChangeArrowheads="1"/>
            </p:cNvSpPr>
            <p:nvPr/>
          </p:nvSpPr>
          <p:spPr bwMode="auto">
            <a:xfrm>
              <a:off x="4128" y="385"/>
              <a:ext cx="2116" cy="635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499994" lon="1499994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lIns="100794" tIns="50397" rIns="100794" bIns="50397" anchor="ctr">
              <a:flatTx/>
            </a:bodyPr>
            <a:lstStyle/>
            <a:p>
              <a:pPr algn="ctr"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2000" b="1">
                <a:latin typeface="Verdana" pitchFamily="34" charset="0"/>
                <a:cs typeface="Arial" charset="0"/>
              </a:endParaRPr>
            </a:p>
          </p:txBody>
        </p:sp>
        <p:sp>
          <p:nvSpPr>
            <p:cNvPr id="9233" name="Rectangle 15"/>
            <p:cNvSpPr>
              <a:spLocks noChangeArrowheads="1"/>
            </p:cNvSpPr>
            <p:nvPr/>
          </p:nvSpPr>
          <p:spPr bwMode="auto">
            <a:xfrm rot="704875">
              <a:off x="4083" y="521"/>
              <a:ext cx="2267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/>
                <a:t>Система поддержки </a:t>
              </a:r>
            </a:p>
            <a:p>
              <a:pPr algn="ctr"/>
              <a:r>
                <a:rPr lang="ru-RU"/>
                <a:t>талантливых детей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0" y="4956175"/>
            <a:ext cx="3360738" cy="1008063"/>
            <a:chOff x="0" y="3122"/>
            <a:chExt cx="2117" cy="635"/>
          </a:xfrm>
        </p:grpSpPr>
        <p:sp>
          <p:nvSpPr>
            <p:cNvPr id="9230" name="Rectangle 6"/>
            <p:cNvSpPr>
              <a:spLocks noChangeArrowheads="1"/>
            </p:cNvSpPr>
            <p:nvPr/>
          </p:nvSpPr>
          <p:spPr bwMode="auto">
            <a:xfrm>
              <a:off x="159" y="3122"/>
              <a:ext cx="1958" cy="635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20099957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lIns="100794" tIns="50397" rIns="100794" bIns="50397" anchor="ctr">
              <a:flatTx/>
            </a:bodyPr>
            <a:lstStyle/>
            <a:p>
              <a:pPr algn="ctr"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2000" b="1">
                <a:latin typeface="Verdana" pitchFamily="34" charset="0"/>
                <a:cs typeface="Arial" charset="0"/>
              </a:endParaRPr>
            </a:p>
          </p:txBody>
        </p:sp>
        <p:sp>
          <p:nvSpPr>
            <p:cNvPr id="9231" name="Rectangle 16"/>
            <p:cNvSpPr>
              <a:spLocks noChangeArrowheads="1"/>
            </p:cNvSpPr>
            <p:nvPr/>
          </p:nvSpPr>
          <p:spPr bwMode="auto">
            <a:xfrm rot="574180">
              <a:off x="0" y="3152"/>
              <a:ext cx="1995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/>
                <a:t>Развитие </a:t>
              </a:r>
            </a:p>
            <a:p>
              <a:pPr algn="ctr"/>
              <a:r>
                <a:rPr lang="ru-RU"/>
                <a:t>учительского </a:t>
              </a:r>
            </a:p>
            <a:p>
              <a:pPr algn="ctr"/>
              <a:r>
                <a:rPr lang="ru-RU"/>
                <a:t>потенциала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311525" y="6372225"/>
            <a:ext cx="3779838" cy="755650"/>
            <a:chOff x="2086" y="4014"/>
            <a:chExt cx="2381" cy="476"/>
          </a:xfrm>
        </p:grpSpPr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2086" y="4014"/>
              <a:ext cx="2381" cy="476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499994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lIns="100794" tIns="50397" rIns="100794" bIns="50397" anchor="ctr">
              <a:flatTx/>
            </a:bodyPr>
            <a:lstStyle/>
            <a:p>
              <a:pPr algn="ctr"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2000" b="1">
                <a:latin typeface="Verdana" pitchFamily="34" charset="0"/>
                <a:cs typeface="Arial" charset="0"/>
              </a:endParaRPr>
            </a:p>
          </p:txBody>
        </p:sp>
        <p:sp>
          <p:nvSpPr>
            <p:cNvPr id="9229" name="Rectangle 18"/>
            <p:cNvSpPr>
              <a:spLocks noChangeArrowheads="1"/>
            </p:cNvSpPr>
            <p:nvPr/>
          </p:nvSpPr>
          <p:spPr bwMode="auto">
            <a:xfrm rot="-626256">
              <a:off x="2629" y="4096"/>
              <a:ext cx="159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Здоровье школьников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6408738" y="4703763"/>
            <a:ext cx="3419475" cy="1008062"/>
            <a:chOff x="4037" y="2963"/>
            <a:chExt cx="2154" cy="635"/>
          </a:xfrm>
        </p:grpSpPr>
        <p:sp>
          <p:nvSpPr>
            <p:cNvPr id="9226" name="Rectangle 8"/>
            <p:cNvSpPr>
              <a:spLocks noChangeArrowheads="1"/>
            </p:cNvSpPr>
            <p:nvPr/>
          </p:nvSpPr>
          <p:spPr bwMode="auto">
            <a:xfrm>
              <a:off x="4075" y="2963"/>
              <a:ext cx="2116" cy="635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499994" lon="20099957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lIns="100794" tIns="50397" rIns="100794" bIns="50397" anchor="ctr">
              <a:flatTx/>
            </a:bodyPr>
            <a:lstStyle/>
            <a:p>
              <a:pPr algn="ctr"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2000" b="1">
                <a:latin typeface="Verdana" pitchFamily="34" charset="0"/>
                <a:cs typeface="Arial" charset="0"/>
              </a:endParaRPr>
            </a:p>
          </p:txBody>
        </p:sp>
        <p:sp>
          <p:nvSpPr>
            <p:cNvPr id="9227" name="Rectangle 19"/>
            <p:cNvSpPr>
              <a:spLocks noChangeArrowheads="1"/>
            </p:cNvSpPr>
            <p:nvPr/>
          </p:nvSpPr>
          <p:spPr bwMode="auto">
            <a:xfrm rot="-538004">
              <a:off x="4037" y="2971"/>
              <a:ext cx="2086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/>
                <a:t>Современная </a:t>
              </a:r>
            </a:p>
            <a:p>
              <a:pPr algn="ctr"/>
              <a:r>
                <a:rPr lang="ru-RU"/>
                <a:t>школьная </a:t>
              </a:r>
            </a:p>
            <a:p>
              <a:pPr algn="ctr"/>
              <a:r>
                <a:rPr lang="ru-RU"/>
                <a:t>инфраструктура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Блок-схема: сохраненные данные 5"/>
          <p:cNvSpPr>
            <a:spLocks noChangeArrowheads="1"/>
          </p:cNvSpPr>
          <p:nvPr/>
        </p:nvSpPr>
        <p:spPr bwMode="auto">
          <a:xfrm>
            <a:off x="468313" y="4422775"/>
            <a:ext cx="4175125" cy="2159000"/>
          </a:xfrm>
          <a:prstGeom prst="flowChartOnlineStorag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  <a:p>
            <a:pPr algn="ctr"/>
            <a:r>
              <a:rPr lang="ru-RU" sz="2400" b="1"/>
              <a:t>Переход школы на новый </a:t>
            </a:r>
            <a:r>
              <a:rPr lang="ru-RU" sz="2200" b="1"/>
              <a:t>образовательный</a:t>
            </a:r>
            <a:r>
              <a:rPr lang="ru-RU" sz="2400" b="1"/>
              <a:t> стандарт</a:t>
            </a:r>
          </a:p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97438" y="4422775"/>
            <a:ext cx="4679950" cy="2159000"/>
            <a:chOff x="3085" y="2786"/>
            <a:chExt cx="2948" cy="1360"/>
          </a:xfrm>
        </p:grpSpPr>
        <p:sp>
          <p:nvSpPr>
            <p:cNvPr id="10247" name="Блок-схема: сохраненные данные 7"/>
            <p:cNvSpPr>
              <a:spLocks noChangeArrowheads="1"/>
            </p:cNvSpPr>
            <p:nvPr/>
          </p:nvSpPr>
          <p:spPr bwMode="auto">
            <a:xfrm rot="10800000">
              <a:off x="3085" y="2786"/>
              <a:ext cx="2948" cy="1360"/>
            </a:xfrm>
            <a:prstGeom prst="flowChartOnlineStorage">
              <a:avLst/>
            </a:prstGeom>
            <a:solidFill>
              <a:srgbClr val="FF7C8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3580" y="3011"/>
              <a:ext cx="2371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/>
                <a:t>Реализация </a:t>
              </a:r>
            </a:p>
            <a:p>
              <a:pPr algn="ctr"/>
              <a:r>
                <a:rPr lang="ru-RU" sz="2400" b="1"/>
                <a:t>основной </a:t>
              </a:r>
            </a:p>
            <a:p>
              <a:pPr algn="ctr"/>
              <a:r>
                <a:rPr lang="ru-RU" sz="2400" b="1"/>
                <a:t>образовательной </a:t>
              </a:r>
            </a:p>
            <a:p>
              <a:pPr algn="ctr"/>
              <a:r>
                <a:rPr lang="ru-RU" sz="2400" b="1"/>
                <a:t>программы</a:t>
              </a:r>
            </a:p>
          </p:txBody>
        </p:sp>
      </p:grp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039938" y="279400"/>
            <a:ext cx="73215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Проблемы начальной школы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4397375" y="4851400"/>
            <a:ext cx="8588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9224" name="Стрелка вправо с вырезом 3"/>
          <p:cNvSpPr>
            <a:spLocks noChangeArrowheads="1"/>
          </p:cNvSpPr>
          <p:nvPr/>
        </p:nvSpPr>
        <p:spPr bwMode="auto">
          <a:xfrm rot="5400000">
            <a:off x="3432175" y="1931988"/>
            <a:ext cx="2714625" cy="1657350"/>
          </a:xfrm>
          <a:prstGeom prst="notched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rot="10800000" vert="eaVert"/>
          <a:lstStyle/>
          <a:p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2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3" grpId="0"/>
      <p:bldP spid="9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8"/>
          <p:cNvSpPr>
            <a:spLocks/>
          </p:cNvSpPr>
          <p:nvPr/>
        </p:nvSpPr>
        <p:spPr bwMode="auto">
          <a:xfrm rot="5400000">
            <a:off x="4029869" y="759619"/>
            <a:ext cx="336550" cy="5208588"/>
          </a:xfrm>
          <a:prstGeom prst="rightBrace">
            <a:avLst>
              <a:gd name="adj1" fmla="val 128970"/>
              <a:gd name="adj2" fmla="val 50000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 rot="10800000" vert="eaVert" wrap="none" lIns="100794" tIns="50397" rIns="100794" bIns="50397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387" name="AutoShape 9"/>
          <p:cNvSpPr>
            <a:spLocks/>
          </p:cNvSpPr>
          <p:nvPr/>
        </p:nvSpPr>
        <p:spPr bwMode="auto">
          <a:xfrm rot="5400000">
            <a:off x="7606507" y="2397919"/>
            <a:ext cx="336550" cy="1931987"/>
          </a:xfrm>
          <a:prstGeom prst="rightBrace">
            <a:avLst>
              <a:gd name="adj1" fmla="val 47838"/>
              <a:gd name="adj2" fmla="val 5000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rot="10800000" vert="eaVert" wrap="none" lIns="100794" tIns="50397" rIns="100794" bIns="50397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388" name="AutoShape 11"/>
          <p:cNvSpPr>
            <a:spLocks/>
          </p:cNvSpPr>
          <p:nvPr/>
        </p:nvSpPr>
        <p:spPr bwMode="auto">
          <a:xfrm rot="5400000">
            <a:off x="4901406" y="1473994"/>
            <a:ext cx="503238" cy="6972300"/>
          </a:xfrm>
          <a:prstGeom prst="rightBrace">
            <a:avLst>
              <a:gd name="adj1" fmla="val 115457"/>
              <a:gd name="adj2" fmla="val 5000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rot="10800000" vert="eaVert" wrap="none" lIns="100794" tIns="50397" rIns="100794" bIns="50397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1269" name="Line 12"/>
          <p:cNvSpPr>
            <a:spLocks noChangeShapeType="1"/>
          </p:cNvSpPr>
          <p:nvPr/>
        </p:nvSpPr>
        <p:spPr bwMode="auto">
          <a:xfrm>
            <a:off x="1593850" y="3195638"/>
            <a:ext cx="716915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2879725" y="2124075"/>
            <a:ext cx="43624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r>
              <a:rPr lang="ru-RU" sz="2600" b="1">
                <a:solidFill>
                  <a:schemeClr val="accent2"/>
                </a:solidFill>
              </a:rPr>
              <a:t>Традиционная дидактика</a:t>
            </a:r>
          </a:p>
        </p:txBody>
      </p:sp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1379538" y="2695575"/>
            <a:ext cx="37798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 i="1"/>
              <a:t>Деятельность учителя</a:t>
            </a:r>
            <a:endParaRPr lang="en-US" sz="1500" b="1" i="1"/>
          </a:p>
        </p:txBody>
      </p:sp>
      <p:sp>
        <p:nvSpPr>
          <p:cNvPr id="16392" name="AutoShape 21"/>
          <p:cNvSpPr>
            <a:spLocks/>
          </p:cNvSpPr>
          <p:nvPr/>
        </p:nvSpPr>
        <p:spPr bwMode="auto">
          <a:xfrm rot="5400000">
            <a:off x="4984750" y="1390650"/>
            <a:ext cx="336550" cy="6972300"/>
          </a:xfrm>
          <a:prstGeom prst="rightBrace">
            <a:avLst>
              <a:gd name="adj1" fmla="val 172642"/>
              <a:gd name="adj2" fmla="val 50000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 rot="10800000" vert="eaVert" wrap="none" lIns="100794" tIns="50397" rIns="100794" bIns="50397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1666875" y="4637088"/>
            <a:ext cx="6972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1274" name="Rectangle 23"/>
          <p:cNvSpPr>
            <a:spLocks noChangeArrowheads="1"/>
          </p:cNvSpPr>
          <p:nvPr/>
        </p:nvSpPr>
        <p:spPr bwMode="auto">
          <a:xfrm>
            <a:off x="3024188" y="3708400"/>
            <a:ext cx="39481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>
            <a:spAutoFit/>
          </a:bodyPr>
          <a:lstStyle/>
          <a:p>
            <a:pPr algn="ctr"/>
            <a:r>
              <a:rPr lang="ru-RU" sz="2600" b="1">
                <a:solidFill>
                  <a:schemeClr val="accent2"/>
                </a:solidFill>
              </a:rPr>
              <a:t>Новая дидактика</a:t>
            </a:r>
          </a:p>
        </p:txBody>
      </p:sp>
      <p:sp>
        <p:nvSpPr>
          <p:cNvPr id="11275" name="Text Box 24"/>
          <p:cNvSpPr txBox="1">
            <a:spLocks noChangeArrowheads="1"/>
          </p:cNvSpPr>
          <p:nvPr/>
        </p:nvSpPr>
        <p:spPr bwMode="auto">
          <a:xfrm>
            <a:off x="1847850" y="6048375"/>
            <a:ext cx="63007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 i="1">
                <a:solidFill>
                  <a:schemeClr val="bg1"/>
                </a:solidFill>
              </a:rPr>
              <a:t>Совместная деятельность учителя и ученика</a:t>
            </a:r>
          </a:p>
        </p:txBody>
      </p:sp>
      <p:sp>
        <p:nvSpPr>
          <p:cNvPr id="11276" name="Прямоугольник 17"/>
          <p:cNvSpPr>
            <a:spLocks noChangeArrowheads="1"/>
          </p:cNvSpPr>
          <p:nvPr/>
        </p:nvSpPr>
        <p:spPr bwMode="auto">
          <a:xfrm>
            <a:off x="2016125" y="395288"/>
            <a:ext cx="6480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Новой школе – новые стандарты</a:t>
            </a:r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5838825" y="2784475"/>
            <a:ext cx="3733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Деятельность ученика</a:t>
            </a:r>
            <a:endParaRPr lang="en-US" sz="1400" b="1" i="1"/>
          </a:p>
        </p:txBody>
      </p:sp>
      <p:sp>
        <p:nvSpPr>
          <p:cNvPr id="11278" name="Прямоугольник 20"/>
          <p:cNvSpPr>
            <a:spLocks noChangeArrowheads="1"/>
          </p:cNvSpPr>
          <p:nvPr/>
        </p:nvSpPr>
        <p:spPr bwMode="auto">
          <a:xfrm>
            <a:off x="431800" y="1331913"/>
            <a:ext cx="91455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/>
              <a:t>Особенности организации  деятельности учителя и учащихся</a:t>
            </a:r>
          </a:p>
          <a:p>
            <a:pPr algn="ctr"/>
            <a:r>
              <a:rPr lang="ru-RU" sz="2200" b="1"/>
              <a:t>на уроке нового типа</a:t>
            </a:r>
            <a:r>
              <a:rPr lang="ru-RU" sz="2400" b="1"/>
              <a:t> </a:t>
            </a:r>
            <a:endParaRPr lang="ru-RU" sz="2400"/>
          </a:p>
        </p:txBody>
      </p:sp>
      <p:sp>
        <p:nvSpPr>
          <p:cNvPr id="11279" name="Text Box 24"/>
          <p:cNvSpPr txBox="1">
            <a:spLocks noChangeArrowheads="1"/>
          </p:cNvSpPr>
          <p:nvPr/>
        </p:nvSpPr>
        <p:spPr bwMode="auto">
          <a:xfrm>
            <a:off x="1881188" y="4279900"/>
            <a:ext cx="571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Совместная деятельность учителя и ученика</a:t>
            </a:r>
          </a:p>
        </p:txBody>
      </p:sp>
      <p:pic>
        <p:nvPicPr>
          <p:cNvPr id="11280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5364163"/>
            <a:ext cx="2786063" cy="18478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1281" name="Picture 18" descr="IMG_07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03688" y="5364163"/>
            <a:ext cx="251936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9" descr="4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11975" y="5292725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" descr="b-41-0139-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5413" y="1335088"/>
            <a:ext cx="1643062" cy="2268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1" name="Рисунок 9" descr="C:\Documents and Settings\IAntonova\Рабочий стол\Обложки Стандарты\p_osnov_obraz_pro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6900" y="1355725"/>
            <a:ext cx="1643063" cy="226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32" name="Рисунок 1" descr="C:\Documents and Settings\IAntonova\Рабочий стол\Обложки Стандарты\federal_gos_obraz_stan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08639">
            <a:off x="198438" y="2568575"/>
            <a:ext cx="1590675" cy="226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3" name="Рисунок 10" descr="C:\Documents and Settings\IAntonova\Рабочий стол\Обложки Стандарты\p_p_nachalnaya_shkola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17380">
            <a:off x="1741488" y="2573338"/>
            <a:ext cx="1654175" cy="2268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37" name="Рисунок 12" descr="C:\Documents and Settings\IAntonova\Рабочий стол\Обложки Стандарты\Ped_St_Asm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16200">
            <a:off x="8093075" y="2859088"/>
            <a:ext cx="1681163" cy="2347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38" name="Рисунок 3" descr="C:\Documents and Settings\IAntonova\Рабочий стол\Обложки Стандарты\koncep_dux-nrav_razvitiy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1400" y="1355725"/>
            <a:ext cx="1590675" cy="2268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9" name="Picture 1" descr="C:\Documents and Settings\Admin\Рабочий стол\концепция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94463" y="1420813"/>
            <a:ext cx="157162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2"/>
          <p:cNvSpPr>
            <a:spLocks noChangeArrowheads="1"/>
          </p:cNvSpPr>
          <p:nvPr/>
        </p:nvSpPr>
        <p:spPr bwMode="gray">
          <a:xfrm>
            <a:off x="1293786" y="6637335"/>
            <a:ext cx="7572428" cy="428627"/>
          </a:xfrm>
          <a:prstGeom prst="flowChartProcess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>
                <a:solidFill>
                  <a:srgbClr val="000066"/>
                </a:solidFill>
                <a:cs typeface="Times New Roman" pitchFamily="18" charset="0"/>
              </a:rPr>
              <a:t>Серия «Стандарты второго поколения»</a:t>
            </a:r>
          </a:p>
        </p:txBody>
      </p:sp>
      <p:pic>
        <p:nvPicPr>
          <p:cNvPr id="48135" name="Picture 7" descr="пл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423389">
            <a:off x="4824413" y="2700338"/>
            <a:ext cx="1717675" cy="236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6" name="Picture 8" descr="Ocenka_dost_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14160">
            <a:off x="6423025" y="2789238"/>
            <a:ext cx="1714500" cy="234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 descr="b-41-0074-0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16217">
            <a:off x="5210175" y="4098925"/>
            <a:ext cx="1446213" cy="2035175"/>
          </a:xfrm>
          <a:prstGeom prst="rect">
            <a:avLst/>
          </a:prstGeom>
          <a:noFill/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8143" name="Picture 10" descr="Проект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788324">
            <a:off x="6769100" y="4500563"/>
            <a:ext cx="1428750" cy="206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936625" y="179388"/>
            <a:ext cx="93614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800000"/>
                </a:solidFill>
              </a:rPr>
              <a:t>Документы, обеспечивающиеие функционирование стандарта</a:t>
            </a:r>
          </a:p>
        </p:txBody>
      </p:sp>
      <p:pic>
        <p:nvPicPr>
          <p:cNvPr id="48134" name="Рисунок 11" descr="C:\Documents and Settings\IAntonova\Рабочий стол\Обложки Стандарты\p_p_nachalnaya_shkola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-272987">
            <a:off x="3230563" y="2566988"/>
            <a:ext cx="1724025" cy="2335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41" name="Picture 8" descr="vneuroch_deyat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-404376">
            <a:off x="3467100" y="4084638"/>
            <a:ext cx="1533525" cy="206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40" name="Picture 2" descr="C:\Documents and Settings\Admin\Рабочий стол\примерные программы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-353615">
            <a:off x="2301875" y="4487863"/>
            <a:ext cx="14382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 txBox="1">
            <a:spLocks noGrp="1"/>
          </p:cNvSpPr>
          <p:nvPr/>
        </p:nvSpPr>
        <p:spPr bwMode="auto">
          <a:xfrm>
            <a:off x="9072563" y="7138988"/>
            <a:ext cx="8397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 defTabSz="1008063" hangingPunct="1">
              <a:lnSpc>
                <a:spcPct val="100000"/>
              </a:lnSpc>
              <a:buClrTx/>
              <a:buSzTx/>
              <a:buFontTx/>
              <a:buNone/>
            </a:pPr>
            <a:fld id="{88D20370-2690-4D60-A9D2-5C6230123DFE}" type="slidenum">
              <a:rPr lang="ru-RU" sz="1300">
                <a:solidFill>
                  <a:srgbClr val="8686E1"/>
                </a:solidFill>
                <a:latin typeface="Bookman Old Style" pitchFamily="18" charset="0"/>
                <a:cs typeface="Arial" charset="0"/>
              </a:rPr>
              <a:pPr algn="r" defTabSz="1008063" hangingPunct="1">
                <a:lnSpc>
                  <a:spcPct val="100000"/>
                </a:lnSpc>
                <a:buClrTx/>
                <a:buSzTx/>
                <a:buFontTx/>
                <a:buNone/>
              </a:pPr>
              <a:t>9</a:t>
            </a:fld>
            <a:endParaRPr lang="ru-RU" sz="1300">
              <a:solidFill>
                <a:srgbClr val="8686E1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3315" name="Rectangle 23"/>
          <p:cNvSpPr>
            <a:spLocks noChangeArrowheads="1"/>
          </p:cNvSpPr>
          <p:nvPr/>
        </p:nvSpPr>
        <p:spPr bwMode="auto">
          <a:xfrm>
            <a:off x="2160588" y="179388"/>
            <a:ext cx="7073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lIns="100794" tIns="50397" rIns="100794" bIns="50397">
            <a:spAutoFit/>
          </a:bodyPr>
          <a:lstStyle/>
          <a:p>
            <a:pPr algn="ctr" defTabSz="1008063"/>
            <a:r>
              <a:rPr lang="ru-RU" sz="2800" b="1">
                <a:solidFill>
                  <a:srgbClr val="800000"/>
                </a:solidFill>
              </a:rPr>
              <a:t>Структура основной </a:t>
            </a:r>
          </a:p>
          <a:p>
            <a:pPr algn="ctr" defTabSz="1008063"/>
            <a:r>
              <a:rPr lang="ru-RU" sz="2800" b="1">
                <a:solidFill>
                  <a:srgbClr val="800000"/>
                </a:solidFill>
              </a:rPr>
              <a:t>образовательной программе</a:t>
            </a:r>
          </a:p>
        </p:txBody>
      </p:sp>
      <p:sp>
        <p:nvSpPr>
          <p:cNvPr id="13316" name="AutoShape 26"/>
          <p:cNvSpPr>
            <a:spLocks noChangeArrowheads="1"/>
          </p:cNvSpPr>
          <p:nvPr/>
        </p:nvSpPr>
        <p:spPr bwMode="auto">
          <a:xfrm>
            <a:off x="287338" y="1908175"/>
            <a:ext cx="9528175" cy="11112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pPr algn="ctr" defTabSz="100806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2800" b="1">
                <a:solidFill>
                  <a:srgbClr val="800000"/>
                </a:solidFill>
                <a:cs typeface="Arial" charset="0"/>
              </a:rPr>
              <a:t>ОСНОВНАЯ ОБРАЗОВАТЕЛЬНАЯ ПРОГРАММА </a:t>
            </a:r>
          </a:p>
        </p:txBody>
      </p:sp>
      <p:sp>
        <p:nvSpPr>
          <p:cNvPr id="13317" name="AutoShape 27"/>
          <p:cNvSpPr>
            <a:spLocks noChangeArrowheads="1"/>
          </p:cNvSpPr>
          <p:nvPr/>
        </p:nvSpPr>
        <p:spPr bwMode="auto">
          <a:xfrm rot="5400000">
            <a:off x="278606" y="3304382"/>
            <a:ext cx="792163" cy="635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62492" name="AutoShape 8"/>
          <p:cNvSpPr>
            <a:spLocks noChangeArrowheads="1"/>
          </p:cNvSpPr>
          <p:nvPr/>
        </p:nvSpPr>
        <p:spPr bwMode="auto">
          <a:xfrm>
            <a:off x="144463" y="4427538"/>
            <a:ext cx="1150937" cy="18256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330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pPr marL="377825" indent="-377825" algn="ctr" defTabSz="1008063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Планируемые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</a:t>
            </a:r>
            <a:endParaRPr lang="ru-RU" sz="2200">
              <a:cs typeface="Arial" charset="0"/>
            </a:endParaRPr>
          </a:p>
        </p:txBody>
      </p:sp>
      <p:sp>
        <p:nvSpPr>
          <p:cNvPr id="62494" name="AutoShape 8"/>
          <p:cNvSpPr>
            <a:spLocks noChangeArrowheads="1"/>
          </p:cNvSpPr>
          <p:nvPr/>
        </p:nvSpPr>
        <p:spPr bwMode="auto">
          <a:xfrm>
            <a:off x="3671888" y="4427538"/>
            <a:ext cx="1295400" cy="18256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формирования 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культуры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здорового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образа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жизни</a:t>
            </a:r>
          </a:p>
        </p:txBody>
      </p:sp>
      <p:sp>
        <p:nvSpPr>
          <p:cNvPr id="62495" name="AutoShape 8"/>
          <p:cNvSpPr>
            <a:spLocks noChangeArrowheads="1"/>
          </p:cNvSpPr>
          <p:nvPr/>
        </p:nvSpPr>
        <p:spPr bwMode="auto">
          <a:xfrm>
            <a:off x="1368425" y="4427538"/>
            <a:ext cx="1033463" cy="18256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pPr marL="377825" indent="-377825" algn="ctr" defTabSz="1008063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Учебный</a:t>
            </a:r>
          </a:p>
          <a:p>
            <a:pPr marL="377825" indent="-377825" algn="ctr" defTabSz="1008063">
              <a:defRPr/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план</a:t>
            </a:r>
            <a:endParaRPr lang="ru-RU" sz="2200">
              <a:cs typeface="Arial" charset="0"/>
            </a:endParaRPr>
          </a:p>
        </p:txBody>
      </p:sp>
      <p:sp>
        <p:nvSpPr>
          <p:cNvPr id="62496" name="AutoShape 8"/>
          <p:cNvSpPr>
            <a:spLocks noChangeArrowheads="1"/>
          </p:cNvSpPr>
          <p:nvPr/>
        </p:nvSpPr>
        <p:spPr bwMode="auto">
          <a:xfrm>
            <a:off x="5040313" y="4427538"/>
            <a:ext cx="1230312" cy="18256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формирования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УУД</a:t>
            </a:r>
          </a:p>
        </p:txBody>
      </p:sp>
      <p:sp>
        <p:nvSpPr>
          <p:cNvPr id="62497" name="AutoShape 8"/>
          <p:cNvSpPr>
            <a:spLocks noChangeArrowheads="1"/>
          </p:cNvSpPr>
          <p:nvPr/>
        </p:nvSpPr>
        <p:spPr bwMode="auto">
          <a:xfrm>
            <a:off x="2447925" y="4414838"/>
            <a:ext cx="1243013" cy="18256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pPr marL="377825" indent="-377825" algn="ctr" defTabSz="1008063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200" b="1"/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духовно-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нравственного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развития,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воспитания</a:t>
            </a:r>
            <a:endParaRPr lang="ru-RU" sz="2200" b="1">
              <a:cs typeface="Arial" charset="0"/>
            </a:endParaRPr>
          </a:p>
        </p:txBody>
      </p:sp>
      <p:sp>
        <p:nvSpPr>
          <p:cNvPr id="62498" name="AutoShape 8"/>
          <p:cNvSpPr>
            <a:spLocks noChangeArrowheads="1"/>
          </p:cNvSpPr>
          <p:nvPr/>
        </p:nvSpPr>
        <p:spPr bwMode="auto">
          <a:xfrm>
            <a:off x="6335713" y="4427538"/>
            <a:ext cx="1009650" cy="18256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Программы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отдельных 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учебных 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предметам</a:t>
            </a:r>
          </a:p>
        </p:txBody>
      </p:sp>
      <p:sp>
        <p:nvSpPr>
          <p:cNvPr id="62499" name="AutoShape 8"/>
          <p:cNvSpPr>
            <a:spLocks noChangeArrowheads="1"/>
          </p:cNvSpPr>
          <p:nvPr/>
        </p:nvSpPr>
        <p:spPr bwMode="auto">
          <a:xfrm>
            <a:off x="7416800" y="4427538"/>
            <a:ext cx="1190625" cy="18256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 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коррекционной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</a:t>
            </a:r>
          </a:p>
        </p:txBody>
      </p:sp>
      <p:sp>
        <p:nvSpPr>
          <p:cNvPr id="13325" name="AutoShape 27"/>
          <p:cNvSpPr>
            <a:spLocks noChangeArrowheads="1"/>
          </p:cNvSpPr>
          <p:nvPr/>
        </p:nvSpPr>
        <p:spPr bwMode="auto">
          <a:xfrm rot="5400000">
            <a:off x="1547813" y="3302000"/>
            <a:ext cx="793750" cy="635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rot="10800000" vert="eaVert" wrap="none" lIns="100794" tIns="50397" rIns="100794" bIns="50397" anchor="ctr"/>
          <a:lstStyle/>
          <a:p>
            <a:endParaRPr lang="ru-RU"/>
          </a:p>
        </p:txBody>
      </p:sp>
      <p:sp>
        <p:nvSpPr>
          <p:cNvPr id="13326" name="AutoShape 27"/>
          <p:cNvSpPr>
            <a:spLocks noChangeArrowheads="1"/>
          </p:cNvSpPr>
          <p:nvPr/>
        </p:nvSpPr>
        <p:spPr bwMode="auto">
          <a:xfrm rot="5400000">
            <a:off x="2657475" y="3282950"/>
            <a:ext cx="793750" cy="635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rot="10800000" vert="eaVert" wrap="none" lIns="100794" tIns="50397" rIns="100794" bIns="50397" anchor="ctr"/>
          <a:lstStyle/>
          <a:p>
            <a:endParaRPr lang="ru-RU"/>
          </a:p>
        </p:txBody>
      </p:sp>
      <p:sp>
        <p:nvSpPr>
          <p:cNvPr id="13327" name="AutoShape 27"/>
          <p:cNvSpPr>
            <a:spLocks noChangeArrowheads="1"/>
          </p:cNvSpPr>
          <p:nvPr/>
        </p:nvSpPr>
        <p:spPr bwMode="auto">
          <a:xfrm rot="5400000">
            <a:off x="4008438" y="3302000"/>
            <a:ext cx="793750" cy="635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rot="10800000" vert="eaVert" wrap="none" lIns="100794" tIns="50397" rIns="100794" bIns="50397" anchor="ctr"/>
          <a:lstStyle/>
          <a:p>
            <a:endParaRPr lang="ru-RU"/>
          </a:p>
        </p:txBody>
      </p:sp>
      <p:sp>
        <p:nvSpPr>
          <p:cNvPr id="13328" name="AutoShape 27"/>
          <p:cNvSpPr>
            <a:spLocks noChangeArrowheads="1"/>
          </p:cNvSpPr>
          <p:nvPr/>
        </p:nvSpPr>
        <p:spPr bwMode="auto">
          <a:xfrm rot="5400000">
            <a:off x="5357813" y="3302000"/>
            <a:ext cx="793750" cy="635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rot="10800000" vert="eaVert" wrap="none" lIns="100794" tIns="50397" rIns="100794" bIns="50397" anchor="ctr"/>
          <a:lstStyle/>
          <a:p>
            <a:endParaRPr lang="ru-RU"/>
          </a:p>
        </p:txBody>
      </p:sp>
      <p:sp>
        <p:nvSpPr>
          <p:cNvPr id="13329" name="AutoShape 27"/>
          <p:cNvSpPr>
            <a:spLocks noChangeArrowheads="1"/>
          </p:cNvSpPr>
          <p:nvPr/>
        </p:nvSpPr>
        <p:spPr bwMode="auto">
          <a:xfrm rot="5400000">
            <a:off x="6629400" y="3302000"/>
            <a:ext cx="793750" cy="635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rot="10800000" vert="eaVert" wrap="none" lIns="100794" tIns="50397" rIns="100794" bIns="50397" anchor="ctr"/>
          <a:lstStyle/>
          <a:p>
            <a:endParaRPr lang="ru-RU"/>
          </a:p>
        </p:txBody>
      </p:sp>
      <p:sp>
        <p:nvSpPr>
          <p:cNvPr id="13330" name="AutoShape 27"/>
          <p:cNvSpPr>
            <a:spLocks noChangeArrowheads="1"/>
          </p:cNvSpPr>
          <p:nvPr/>
        </p:nvSpPr>
        <p:spPr bwMode="auto">
          <a:xfrm rot="5400000">
            <a:off x="7740650" y="3302000"/>
            <a:ext cx="793750" cy="635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rot="10800000" vert="eaVert" wrap="none" lIns="100794" tIns="50397" rIns="100794" bIns="50397" anchor="ctr"/>
          <a:lstStyle/>
          <a:p>
            <a:endParaRPr lang="ru-RU"/>
          </a:p>
        </p:txBody>
      </p:sp>
      <p:sp>
        <p:nvSpPr>
          <p:cNvPr id="13331" name="AutoShape 27"/>
          <p:cNvSpPr>
            <a:spLocks noChangeArrowheads="1"/>
          </p:cNvSpPr>
          <p:nvPr/>
        </p:nvSpPr>
        <p:spPr bwMode="auto">
          <a:xfrm rot="5400000">
            <a:off x="8929688" y="3302000"/>
            <a:ext cx="793750" cy="635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62510" name="AutoShape 8"/>
          <p:cNvSpPr>
            <a:spLocks noChangeArrowheads="1"/>
          </p:cNvSpPr>
          <p:nvPr/>
        </p:nvSpPr>
        <p:spPr bwMode="auto">
          <a:xfrm>
            <a:off x="8712200" y="4427538"/>
            <a:ext cx="1152525" cy="18256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100794" tIns="50397" rIns="100794" bIns="50397" anchor="ctr"/>
          <a:lstStyle/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оценки 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достижения 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планируемых </a:t>
            </a:r>
          </a:p>
          <a:p>
            <a:pPr marL="377825" indent="-377825" algn="ctr" defTabSz="1008063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2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1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1209</Words>
  <Application>Microsoft Office PowerPoint</Application>
  <PresentationFormat>Произвольный</PresentationFormat>
  <Paragraphs>285</Paragraphs>
  <Slides>39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54" baseType="lpstr">
      <vt:lpstr>Arial</vt:lpstr>
      <vt:lpstr>Arial Unicode MS</vt:lpstr>
      <vt:lpstr>Times New Roman</vt:lpstr>
      <vt:lpstr>Trebuchet MS</vt:lpstr>
      <vt:lpstr>Arial Black</vt:lpstr>
      <vt:lpstr>Monotype Corsiva</vt:lpstr>
      <vt:lpstr>Verdana</vt:lpstr>
      <vt:lpstr>Bookman Old Style</vt:lpstr>
      <vt:lpstr>Wingdings</vt:lpstr>
      <vt:lpstr>Arial Narrow</vt:lpstr>
      <vt:lpstr>Wingdings 2</vt:lpstr>
      <vt:lpstr>Оформление по умолчанию</vt:lpstr>
      <vt:lpstr>Диаграмма Microsoft Graph</vt:lpstr>
      <vt:lpstr>CorelDRAW X3 Graphic</vt:lpstr>
      <vt:lpstr>Adobe Photoshop Image</vt:lpstr>
      <vt:lpstr>Слайд 1</vt:lpstr>
      <vt:lpstr>На пути  к новой школе</vt:lpstr>
      <vt:lpstr>Слайд 3</vt:lpstr>
      <vt:lpstr>        </vt:lpstr>
      <vt:lpstr>Слайд 5</vt:lpstr>
      <vt:lpstr>Слайд 6</vt:lpstr>
      <vt:lpstr>Слайд 7</vt:lpstr>
      <vt:lpstr>Слайд 8</vt:lpstr>
      <vt:lpstr>Слайд 9</vt:lpstr>
      <vt:lpstr>Слайд 10</vt:lpstr>
      <vt:lpstr>Ключевой фигурой Новой школы  является  </vt:lpstr>
      <vt:lpstr>Слайд 12</vt:lpstr>
      <vt:lpstr>Слайд 13</vt:lpstr>
      <vt:lpstr>Слайд 14</vt:lpstr>
      <vt:lpstr>Увеличение доли педагогических работников, аттестованных на первую и высшую квалификационные категории </vt:lpstr>
      <vt:lpstr>Слайд 16</vt:lpstr>
      <vt:lpstr>Слайд 17</vt:lpstr>
      <vt:lpstr>Слайд 18</vt:lpstr>
      <vt:lpstr>Распространение опыта работы  в профессиональном сообществе</vt:lpstr>
      <vt:lpstr>Слайд 20</vt:lpstr>
      <vt:lpstr>Слайд 21</vt:lpstr>
      <vt:lpstr>Слайд 22</vt:lpstr>
      <vt:lpstr> Созданная в начальной школе система дополнительного образования обеспечивает условия для развития детей с признаками одаренности, их интеллектуального и творческого потенциала, а также повышение качества образования и воспитание школьников    Рост доли обучающихся в начальной школе, участвующих в конкурсах</vt:lpstr>
      <vt:lpstr>Слайд 24</vt:lpstr>
      <vt:lpstr>Окружной конкурс творческих работ к книге Л.Кэрролла «Алиса в стране чудес»</vt:lpstr>
      <vt:lpstr>Всероссийский игра-конкурс по информатике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Дарёна</dc:creator>
  <cp:lastModifiedBy>Дарёна</cp:lastModifiedBy>
  <cp:revision>192</cp:revision>
  <cp:lastPrinted>1601-01-01T00:00:00Z</cp:lastPrinted>
  <dcterms:created xsi:type="dcterms:W3CDTF">2010-10-27T11:24:28Z</dcterms:created>
  <dcterms:modified xsi:type="dcterms:W3CDTF">2012-02-05T14:55:19Z</dcterms:modified>
</cp:coreProperties>
</file>