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80" r:id="rId2"/>
    <p:sldId id="281" r:id="rId3"/>
    <p:sldId id="257" r:id="rId4"/>
    <p:sldId id="258" r:id="rId5"/>
    <p:sldId id="282" r:id="rId6"/>
    <p:sldId id="283" r:id="rId7"/>
    <p:sldId id="260" r:id="rId8"/>
    <p:sldId id="285" r:id="rId9"/>
    <p:sldId id="262" r:id="rId10"/>
    <p:sldId id="287" r:id="rId11"/>
    <p:sldId id="286" r:id="rId12"/>
    <p:sldId id="279" r:id="rId13"/>
    <p:sldId id="269" r:id="rId14"/>
    <p:sldId id="291" r:id="rId15"/>
    <p:sldId id="268" r:id="rId16"/>
    <p:sldId id="288" r:id="rId17"/>
    <p:sldId id="289" r:id="rId18"/>
    <p:sldId id="290" r:id="rId19"/>
    <p:sldId id="292" r:id="rId20"/>
    <p:sldId id="274" r:id="rId21"/>
    <p:sldId id="275" r:id="rId22"/>
    <p:sldId id="272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E8C86-07A1-4E38-A1BC-9F63254C9AC7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9427C-020C-401A-A4B4-74F3851B78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897BF-CC00-4B2A-951D-1A4AE924C5C5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81565-3C91-4EE8-AA6C-A9DA755773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3849B-8E9E-42C4-813A-72D448B7D995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5DB4E-A2AC-4CE6-B3E9-A0C4F05795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FB507-2778-45E8-9925-5042D35B735B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6ACED-90B7-4E19-9AAD-44915B822C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40D96-2471-47A8-88B0-CE8E820C9A7E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B8B36-0D94-4B34-A25E-8DC5455ACA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073EE-701C-4F12-89C7-60E244DD259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0EE21-43E5-4C29-9737-788BD42A1C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C2323-DB55-42CD-8789-B75AE65BDAFE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7495F-1B7B-4C51-A671-F060A5B54C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C698A-C926-434E-A1BA-C607F2FC95F2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7C252-42BE-4DDD-9CC0-7A0440B365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683A7-8A32-4A41-B1C8-3FBB6F9E6FD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E09FB-2ACB-4D9D-BD7E-1621835D87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04FC-A3A4-4669-B5F7-E1B471689DD8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422D9-4C3B-43A7-8F89-2A600CDCF5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3FCD4-9979-49E2-B887-DAF8BB1E54AC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298A9-96E8-45AB-9278-FC50A47581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774FE5-D1DA-4CF2-A80E-236B01A8CA67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9F954F7-5AD4-48DF-95C1-F266235E2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6" r:id="rId2"/>
    <p:sldLayoutId id="2147483825" r:id="rId3"/>
    <p:sldLayoutId id="2147483824" r:id="rId4"/>
    <p:sldLayoutId id="2147483823" r:id="rId5"/>
    <p:sldLayoutId id="2147483822" r:id="rId6"/>
    <p:sldLayoutId id="2147483821" r:id="rId7"/>
    <p:sldLayoutId id="2147483820" r:id="rId8"/>
    <p:sldLayoutId id="2147483819" r:id="rId9"/>
    <p:sldLayoutId id="2147483818" r:id="rId10"/>
    <p:sldLayoutId id="214748381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class.ru/lessons/186953" TargetMode="External"/><Relationship Id="rId2" Type="http://schemas.openxmlformats.org/officeDocument/2006/relationships/hyperlink" Target="http://festival.1september.ru/articles/565751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&#1052;&#1086;&#1079;&#1075;&#1086;&#1074;&#1086;&#1081;%20&#1096;&#1090;&#1091;&#1088;&#1084;.docx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C:\Documents and Settings\Администратор\Рабочий стол\Почва\P107055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71688" y="2500313"/>
            <a:ext cx="4779962" cy="3584575"/>
          </a:xfrm>
          <a:noFill/>
        </p:spPr>
      </p:pic>
      <p:sp>
        <p:nvSpPr>
          <p:cNvPr id="13314" name="TextBox 5"/>
          <p:cNvSpPr txBox="1">
            <a:spLocks noChangeArrowheads="1"/>
          </p:cNvSpPr>
          <p:nvPr/>
        </p:nvSpPr>
        <p:spPr bwMode="auto">
          <a:xfrm>
            <a:off x="642938" y="642938"/>
            <a:ext cx="7169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МКОУ Сортавальского МР РК Кааламская СОШ</a:t>
            </a:r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2357438" y="1071563"/>
            <a:ext cx="410051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Урок «Что такое почва»</a:t>
            </a:r>
          </a:p>
          <a:p>
            <a:pPr algn="ctr"/>
            <a:r>
              <a:rPr lang="ru-RU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Окружающий мир </a:t>
            </a:r>
          </a:p>
          <a:p>
            <a:pPr algn="ctr"/>
            <a:r>
              <a:rPr lang="ru-RU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класс</a:t>
            </a:r>
          </a:p>
        </p:txBody>
      </p:sp>
      <p:sp>
        <p:nvSpPr>
          <p:cNvPr id="13316" name="TextBox 7"/>
          <p:cNvSpPr txBox="1">
            <a:spLocks noChangeArrowheads="1"/>
          </p:cNvSpPr>
          <p:nvPr/>
        </p:nvSpPr>
        <p:spPr bwMode="auto">
          <a:xfrm>
            <a:off x="4857750" y="6143625"/>
            <a:ext cx="4086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Учитель биологии Филатова В.С</a:t>
            </a:r>
            <a:r>
              <a:rPr lang="ru-RU">
                <a:latin typeface="Calibri" pitchFamily="34" charset="0"/>
              </a:rPr>
              <a:t>.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357188" y="142875"/>
            <a:ext cx="1431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Calibri" pitchFamily="34" charset="0"/>
              </a:rPr>
              <a:t>102-766-327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 descr="сканирование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928688"/>
            <a:ext cx="4427538" cy="4094162"/>
          </a:xfrm>
          <a:prstGeom prst="rect">
            <a:avLst/>
          </a:prstGeom>
          <a:noFill/>
          <a:ln w="57150">
            <a:solidFill>
              <a:srgbClr val="FFCC99"/>
            </a:solidFill>
            <a:miter lim="800000"/>
            <a:headEnd/>
            <a:tailEnd/>
          </a:ln>
        </p:spPr>
      </p:pic>
      <p:sp>
        <p:nvSpPr>
          <p:cNvPr id="22530" name="TextBox 2"/>
          <p:cNvSpPr txBox="1">
            <a:spLocks noChangeArrowheads="1"/>
          </p:cNvSpPr>
          <p:nvPr/>
        </p:nvSpPr>
        <p:spPr bwMode="auto">
          <a:xfrm>
            <a:off x="1928813" y="5715000"/>
            <a:ext cx="47450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составе  почвы есть  соли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43250" y="2643188"/>
            <a:ext cx="3071813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Почва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58063" y="2143125"/>
            <a:ext cx="15716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Соли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58000" y="3857625"/>
            <a:ext cx="20716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Микробы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29000" y="785813"/>
            <a:ext cx="30003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Перегной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813" y="5072063"/>
            <a:ext cx="2500312" cy="1071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Песок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57813" y="5000625"/>
            <a:ext cx="2000250" cy="1000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Глина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50" y="1785938"/>
            <a:ext cx="18430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Воздух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313" y="3357563"/>
            <a:ext cx="177165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Вода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>
            <a:stCxn id="3" idx="0"/>
          </p:cNvCxnSpPr>
          <p:nvPr/>
        </p:nvCxnSpPr>
        <p:spPr>
          <a:xfrm rot="5400000" flipH="1" flipV="1">
            <a:off x="4161631" y="2089944"/>
            <a:ext cx="1071563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3" idx="3"/>
            <a:endCxn id="4" idx="1"/>
          </p:cNvCxnSpPr>
          <p:nvPr/>
        </p:nvCxnSpPr>
        <p:spPr>
          <a:xfrm flipV="1">
            <a:off x="6215063" y="2600325"/>
            <a:ext cx="1143000" cy="614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3" idx="1"/>
            <a:endCxn id="9" idx="3"/>
          </p:cNvCxnSpPr>
          <p:nvPr/>
        </p:nvCxnSpPr>
        <p:spPr>
          <a:xfrm rot="10800000">
            <a:off x="2128838" y="2243138"/>
            <a:ext cx="1014412" cy="9715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3" idx="3"/>
            <a:endCxn id="5" idx="0"/>
          </p:cNvCxnSpPr>
          <p:nvPr/>
        </p:nvCxnSpPr>
        <p:spPr>
          <a:xfrm>
            <a:off x="6215063" y="3214688"/>
            <a:ext cx="1679575" cy="642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3" idx="1"/>
            <a:endCxn id="10" idx="3"/>
          </p:cNvCxnSpPr>
          <p:nvPr/>
        </p:nvCxnSpPr>
        <p:spPr>
          <a:xfrm rot="10800000" flipV="1">
            <a:off x="1985963" y="3214688"/>
            <a:ext cx="1157287" cy="600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3" idx="2"/>
            <a:endCxn id="7" idx="0"/>
          </p:cNvCxnSpPr>
          <p:nvPr/>
        </p:nvCxnSpPr>
        <p:spPr>
          <a:xfrm rot="5400000">
            <a:off x="3286125" y="3678238"/>
            <a:ext cx="1285875" cy="1501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3" idx="2"/>
            <a:endCxn id="8" idx="0"/>
          </p:cNvCxnSpPr>
          <p:nvPr/>
        </p:nvCxnSpPr>
        <p:spPr>
          <a:xfrm rot="16200000" flipH="1">
            <a:off x="4910932" y="3553619"/>
            <a:ext cx="1214437" cy="1679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образуется почва</a:t>
            </a:r>
          </a:p>
        </p:txBody>
      </p:sp>
      <p:pic>
        <p:nvPicPr>
          <p:cNvPr id="24578" name="Picture 2" descr="C:\Documents and Settings\Администратор\Рабочий стол\Рабочий стол\Фото\природа1\природа\DSC0205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42938" y="1428750"/>
            <a:ext cx="3000375" cy="2251075"/>
          </a:xfrm>
        </p:spPr>
      </p:pic>
      <p:pic>
        <p:nvPicPr>
          <p:cNvPr id="24579" name="Picture 3" descr="C:\Documents and Settings\Администратор\Рабочий стол\Рабочий стол\Фото\природа1\природа\DSC0209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3438" y="1357313"/>
            <a:ext cx="3071812" cy="2303462"/>
          </a:xfrm>
        </p:spPr>
      </p:pic>
      <p:pic>
        <p:nvPicPr>
          <p:cNvPr id="24580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" y="4143375"/>
            <a:ext cx="3067050" cy="2322513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4581" name="Picture 2" descr="C:\Documents and Settings\Администратор\Рабочий стол\Рабочий стол\Фото\Осень 2007\P103054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4071938"/>
            <a:ext cx="3214688" cy="24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1"/>
          <p:cNvSpPr>
            <a:spLocks noChangeArrowheads="1"/>
          </p:cNvSpPr>
          <p:nvPr/>
        </p:nvSpPr>
        <p:spPr bwMode="auto">
          <a:xfrm>
            <a:off x="1071563" y="1285875"/>
            <a:ext cx="7064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Кто участвует в образовании почвы?</a:t>
            </a:r>
          </a:p>
        </p:txBody>
      </p:sp>
      <p:sp>
        <p:nvSpPr>
          <p:cNvPr id="25602" name="Прямоугольник 2"/>
          <p:cNvSpPr>
            <a:spLocks noChangeArrowheads="1"/>
          </p:cNvSpPr>
          <p:nvPr/>
        </p:nvSpPr>
        <p:spPr bwMode="auto">
          <a:xfrm>
            <a:off x="428625" y="3357563"/>
            <a:ext cx="15589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лишайники</a:t>
            </a:r>
          </a:p>
        </p:txBody>
      </p:sp>
      <p:sp>
        <p:nvSpPr>
          <p:cNvPr id="25603" name="Прямоугольник 3"/>
          <p:cNvSpPr>
            <a:spLocks noChangeArrowheads="1"/>
          </p:cNvSpPr>
          <p:nvPr/>
        </p:nvSpPr>
        <p:spPr bwMode="auto">
          <a:xfrm>
            <a:off x="2357438" y="3357563"/>
            <a:ext cx="124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растения</a:t>
            </a:r>
          </a:p>
        </p:txBody>
      </p:sp>
      <p:sp>
        <p:nvSpPr>
          <p:cNvPr id="25604" name="Прямоугольник 4"/>
          <p:cNvSpPr>
            <a:spLocks noChangeArrowheads="1"/>
          </p:cNvSpPr>
          <p:nvPr/>
        </p:nvSpPr>
        <p:spPr bwMode="auto">
          <a:xfrm>
            <a:off x="4000500" y="3500438"/>
            <a:ext cx="20907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Животные: черви, личинки, кроты, и т.д.</a:t>
            </a:r>
          </a:p>
        </p:txBody>
      </p:sp>
      <p:sp>
        <p:nvSpPr>
          <p:cNvPr id="25605" name="Прямоугольник 5"/>
          <p:cNvSpPr>
            <a:spLocks noChangeArrowheads="1"/>
          </p:cNvSpPr>
          <p:nvPr/>
        </p:nvSpPr>
        <p:spPr bwMode="auto">
          <a:xfrm>
            <a:off x="6429375" y="3286125"/>
            <a:ext cx="2278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Микроорганизмы</a:t>
            </a:r>
          </a:p>
        </p:txBody>
      </p:sp>
      <p:cxnSp>
        <p:nvCxnSpPr>
          <p:cNvPr id="8" name="Прямая со стрелкой 7"/>
          <p:cNvCxnSpPr>
            <a:stCxn id="25601" idx="2"/>
          </p:cNvCxnSpPr>
          <p:nvPr/>
        </p:nvCxnSpPr>
        <p:spPr>
          <a:xfrm rot="5400000">
            <a:off x="2165350" y="990600"/>
            <a:ext cx="1558925" cy="3317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25601" idx="2"/>
          </p:cNvCxnSpPr>
          <p:nvPr/>
        </p:nvCxnSpPr>
        <p:spPr>
          <a:xfrm rot="5400000">
            <a:off x="3058318" y="1955007"/>
            <a:ext cx="1630363" cy="146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5601" idx="2"/>
          </p:cNvCxnSpPr>
          <p:nvPr/>
        </p:nvCxnSpPr>
        <p:spPr>
          <a:xfrm rot="16200000" flipH="1">
            <a:off x="3987006" y="2486819"/>
            <a:ext cx="1487488" cy="25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25601" idx="2"/>
          </p:cNvCxnSpPr>
          <p:nvPr/>
        </p:nvCxnSpPr>
        <p:spPr>
          <a:xfrm rot="16200000" flipH="1">
            <a:off x="5487194" y="986631"/>
            <a:ext cx="1558925" cy="3325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5" name="Группа 11"/>
          <p:cNvGrpSpPr>
            <a:grpSpLocks/>
          </p:cNvGrpSpPr>
          <p:nvPr/>
        </p:nvGrpSpPr>
        <p:grpSpPr bwMode="auto">
          <a:xfrm>
            <a:off x="214313" y="571500"/>
            <a:ext cx="3857625" cy="4305300"/>
            <a:chOff x="500063" y="2214563"/>
            <a:chExt cx="3857625" cy="4305300"/>
          </a:xfrm>
        </p:grpSpPr>
        <p:pic>
          <p:nvPicPr>
            <p:cNvPr id="26631" name="Рисунок 6" descr="167.gif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20000"/>
            </a:blip>
            <a:srcRect/>
            <a:stretch>
              <a:fillRect/>
            </a:stretch>
          </p:blipFill>
          <p:spPr bwMode="auto">
            <a:xfrm>
              <a:off x="500063" y="4500563"/>
              <a:ext cx="1428750" cy="1587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32" name="Рисунок 11" descr="21.gif"/>
            <p:cNvPicPr>
              <a:picLocks noChangeAspect="1"/>
            </p:cNvPicPr>
            <p:nvPr/>
          </p:nvPicPr>
          <p:blipFill>
            <a:blip r:embed="rId3">
              <a:lum bright="20000"/>
            </a:blip>
            <a:srcRect/>
            <a:stretch>
              <a:fillRect/>
            </a:stretch>
          </p:blipFill>
          <p:spPr bwMode="auto">
            <a:xfrm>
              <a:off x="1071563" y="2214563"/>
              <a:ext cx="3286125" cy="4305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6626" name="Рисунок 12" descr="127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32338" y="1357313"/>
            <a:ext cx="4411662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14313" y="4500563"/>
            <a:ext cx="3500437" cy="9144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57750" y="4429125"/>
            <a:ext cx="3786188" cy="914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29" name="TextBox 8"/>
          <p:cNvSpPr txBox="1">
            <a:spLocks noChangeArrowheads="1"/>
          </p:cNvSpPr>
          <p:nvPr/>
        </p:nvSpPr>
        <p:spPr bwMode="auto">
          <a:xfrm>
            <a:off x="4000500" y="357188"/>
            <a:ext cx="29400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Плодородие</a:t>
            </a:r>
          </a:p>
        </p:txBody>
      </p:sp>
      <p:sp>
        <p:nvSpPr>
          <p:cNvPr id="26630" name="Прямоугольник 9"/>
          <p:cNvSpPr>
            <a:spLocks noChangeArrowheads="1"/>
          </p:cNvSpPr>
          <p:nvPr/>
        </p:nvSpPr>
        <p:spPr bwMode="auto">
          <a:xfrm>
            <a:off x="571500" y="5786438"/>
            <a:ext cx="83581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Основное свойство почвы – это плодородие, его</a:t>
            </a:r>
          </a:p>
          <a:p>
            <a:pPr algn="ctr" defTabSz="912813"/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необходимо сохранять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Прямоугольник 1"/>
          <p:cNvSpPr>
            <a:spLocks noChangeArrowheads="1"/>
          </p:cNvSpPr>
          <p:nvPr/>
        </p:nvSpPr>
        <p:spPr bwMode="auto">
          <a:xfrm>
            <a:off x="1285875" y="928688"/>
            <a:ext cx="66278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растения получают из почвы?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27650" name="Прямоугольник 2"/>
          <p:cNvSpPr>
            <a:spLocks noChangeArrowheads="1"/>
          </p:cNvSpPr>
          <p:nvPr/>
        </p:nvSpPr>
        <p:spPr bwMode="auto">
          <a:xfrm>
            <a:off x="1071563" y="2857500"/>
            <a:ext cx="1455737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перегной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00375" y="2786063"/>
            <a:ext cx="147637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кислород</a:t>
            </a:r>
          </a:p>
        </p:txBody>
      </p:sp>
      <p:sp>
        <p:nvSpPr>
          <p:cNvPr id="27652" name="Прямоугольник 4"/>
          <p:cNvSpPr>
            <a:spLocks noChangeArrowheads="1"/>
          </p:cNvSpPr>
          <p:nvPr/>
        </p:nvSpPr>
        <p:spPr bwMode="auto">
          <a:xfrm>
            <a:off x="4929188" y="2857500"/>
            <a:ext cx="822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соли</a:t>
            </a:r>
          </a:p>
        </p:txBody>
      </p:sp>
      <p:sp>
        <p:nvSpPr>
          <p:cNvPr id="27653" name="Прямоугольник 5"/>
          <p:cNvSpPr>
            <a:spLocks noChangeArrowheads="1"/>
          </p:cNvSpPr>
          <p:nvPr/>
        </p:nvSpPr>
        <p:spPr bwMode="auto">
          <a:xfrm>
            <a:off x="6786563" y="2857500"/>
            <a:ext cx="803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вода</a:t>
            </a:r>
          </a:p>
        </p:txBody>
      </p:sp>
      <p:sp>
        <p:nvSpPr>
          <p:cNvPr id="27654" name="Прямоугольник 6"/>
          <p:cNvSpPr>
            <a:spLocks noChangeArrowheads="1"/>
          </p:cNvSpPr>
          <p:nvPr/>
        </p:nvSpPr>
        <p:spPr bwMode="auto">
          <a:xfrm>
            <a:off x="1571625" y="4286250"/>
            <a:ext cx="52562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Вывод:  почва - кормилица</a:t>
            </a:r>
          </a:p>
        </p:txBody>
      </p:sp>
      <p:cxnSp>
        <p:nvCxnSpPr>
          <p:cNvPr id="11" name="Прямая со стрелкой 10"/>
          <p:cNvCxnSpPr>
            <a:endCxn id="4" idx="0"/>
          </p:cNvCxnSpPr>
          <p:nvPr/>
        </p:nvCxnSpPr>
        <p:spPr>
          <a:xfrm rot="5400000">
            <a:off x="3405188" y="1833563"/>
            <a:ext cx="1285875" cy="619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 flipV="1">
            <a:off x="2000250" y="1500188"/>
            <a:ext cx="2357438" cy="1214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27652" idx="0"/>
          </p:cNvCxnSpPr>
          <p:nvPr/>
        </p:nvCxnSpPr>
        <p:spPr>
          <a:xfrm rot="16200000" flipH="1">
            <a:off x="4170363" y="1687513"/>
            <a:ext cx="1357312" cy="9826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357688" y="1500188"/>
            <a:ext cx="2286000" cy="1428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Прямоугольник 1"/>
          <p:cNvSpPr>
            <a:spLocks noChangeArrowheads="1"/>
          </p:cNvSpPr>
          <p:nvPr/>
        </p:nvSpPr>
        <p:spPr bwMode="auto">
          <a:xfrm>
            <a:off x="2357438" y="428625"/>
            <a:ext cx="35067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u="sng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 сравнения</a:t>
            </a:r>
          </a:p>
        </p:txBody>
      </p:sp>
      <p:sp>
        <p:nvSpPr>
          <p:cNvPr id="28674" name="Прямоугольник 2"/>
          <p:cNvSpPr>
            <a:spLocks noChangeArrowheads="1"/>
          </p:cNvSpPr>
          <p:nvPr/>
        </p:nvSpPr>
        <p:spPr bwMode="auto">
          <a:xfrm>
            <a:off x="3714750" y="1357313"/>
            <a:ext cx="1333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Типы почв</a:t>
            </a:r>
          </a:p>
        </p:txBody>
      </p:sp>
      <p:sp>
        <p:nvSpPr>
          <p:cNvPr id="28675" name="Прямоугольник 3"/>
          <p:cNvSpPr>
            <a:spLocks noChangeArrowheads="1"/>
          </p:cNvSpPr>
          <p:nvPr/>
        </p:nvSpPr>
        <p:spPr bwMode="auto">
          <a:xfrm>
            <a:off x="3071813" y="32861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6" name="Picture 2" descr="C:\Documents and Settings\Администратор\Рабочий стол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1857375"/>
            <a:ext cx="8174038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714375" y="5857875"/>
            <a:ext cx="156527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 err="1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Дерново</a:t>
            </a:r>
            <a:r>
              <a:rPr lang="ru-RU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подзолистые</a:t>
            </a:r>
            <a:endParaRPr lang="ru-RU" b="1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71813" y="5929313"/>
            <a:ext cx="1039812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Серые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лесные</a:t>
            </a:r>
            <a:endParaRPr lang="ru-RU" b="1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57813" y="6072188"/>
            <a:ext cx="1214437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чернозем</a:t>
            </a:r>
            <a:endParaRPr lang="ru-RU" b="1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29500" y="6072188"/>
            <a:ext cx="1497013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каштановые</a:t>
            </a:r>
            <a:endParaRPr lang="ru-RU" b="1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C:\Documents and Settings\Администратор\Рабочий стол\Рисуно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928688"/>
            <a:ext cx="824547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785813" y="4714875"/>
            <a:ext cx="1062037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солонец</a:t>
            </a:r>
            <a:endParaRPr lang="ru-RU" b="1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86063" y="4714875"/>
            <a:ext cx="1208087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солончак</a:t>
            </a:r>
            <a:endParaRPr lang="ru-RU" b="1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86375" y="4857750"/>
            <a:ext cx="106521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серозем</a:t>
            </a:r>
            <a:endParaRPr lang="ru-RU" b="1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58063" y="4786313"/>
            <a:ext cx="1322387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краснозем</a:t>
            </a:r>
            <a:endParaRPr lang="ru-RU" b="1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Box 1"/>
          <p:cNvSpPr txBox="1">
            <a:spLocks noChangeArrowheads="1"/>
          </p:cNvSpPr>
          <p:nvPr/>
        </p:nvSpPr>
        <p:spPr bwMode="auto">
          <a:xfrm>
            <a:off x="2786063" y="571500"/>
            <a:ext cx="25130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Почвы  Карелии</a:t>
            </a:r>
          </a:p>
        </p:txBody>
      </p:sp>
      <p:sp>
        <p:nvSpPr>
          <p:cNvPr id="30722" name="TextBox 2"/>
          <p:cNvSpPr txBox="1">
            <a:spLocks noChangeArrowheads="1"/>
          </p:cNvSpPr>
          <p:nvPr/>
        </p:nvSpPr>
        <p:spPr bwMode="auto">
          <a:xfrm>
            <a:off x="3929063" y="1500188"/>
            <a:ext cx="5214937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Территория Карелии расположена в зоне тайги.</a:t>
            </a:r>
          </a:p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Почвообразование  происходит в условиях </a:t>
            </a:r>
          </a:p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прохладного и влажного климата, при этом </a:t>
            </a:r>
          </a:p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Наблюдается промывание почвы и вынос продуктов </a:t>
            </a:r>
          </a:p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разложения вниз по  почвенному профилю.</a:t>
            </a:r>
          </a:p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Наиболее широко распространены подзолистые </a:t>
            </a:r>
          </a:p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почвы и  подзолы. </a:t>
            </a:r>
          </a:p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Почвы характеризуются низким плодородием,</a:t>
            </a:r>
          </a:p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недостаточно обеспечены элементами питания </a:t>
            </a:r>
          </a:p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растений.</a:t>
            </a:r>
          </a:p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Требуется проводить осушение, известкование, </a:t>
            </a:r>
          </a:p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вносить органические и  минеральные удобрения.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pic>
        <p:nvPicPr>
          <p:cNvPr id="30723" name="Picture 2" descr="imag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500188"/>
            <a:ext cx="3273425" cy="423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TextBox 4"/>
          <p:cNvSpPr txBox="1">
            <a:spLocks noChangeArrowheads="1"/>
          </p:cNvSpPr>
          <p:nvPr/>
        </p:nvSpPr>
        <p:spPr bwMode="auto">
          <a:xfrm>
            <a:off x="500063" y="6072188"/>
            <a:ext cx="2960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Почвенная карта Карелии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Докучаев Василий Васильевич</a:t>
            </a:r>
          </a:p>
        </p:txBody>
      </p:sp>
      <p:sp>
        <p:nvSpPr>
          <p:cNvPr id="31746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428750"/>
            <a:ext cx="4038600" cy="4525963"/>
          </a:xfrm>
        </p:spPr>
        <p:txBody>
          <a:bodyPr/>
          <a:lstStyle/>
          <a:p>
            <a:r>
              <a:rPr lang="ru-RU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Создал науку о почвах – почвоведение</a:t>
            </a:r>
          </a:p>
          <a:p>
            <a:pPr>
              <a:buFont typeface="Arial" charset="0"/>
              <a:buNone/>
            </a:pPr>
            <a:endParaRPr lang="ru-RU" sz="2400" b="1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Называл почву кормилицей человека, считал, что она дороже нефти, угля и золота</a:t>
            </a:r>
          </a:p>
          <a:p>
            <a:pPr>
              <a:buFont typeface="Arial" charset="0"/>
              <a:buNone/>
            </a:pPr>
            <a:endParaRPr lang="ru-RU" sz="2400" b="1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Написал книгу «Русский чернозем»</a:t>
            </a:r>
          </a:p>
          <a:p>
            <a:endParaRPr lang="ru-RU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785813" y="1357313"/>
            <a:ext cx="3429000" cy="4500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174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1785938"/>
            <a:ext cx="2581275" cy="359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Содержимое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5" descr="зем 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214313"/>
            <a:ext cx="34290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2" descr="C:\Documents and Settings\Администратор\Рабочий стол\Рабочий стол\Фото\природа1\природа\DSC0205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0" y="3429000"/>
            <a:ext cx="34290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1071563" y="3000375"/>
            <a:ext cx="1858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Земля - планета</a:t>
            </a:r>
          </a:p>
        </p:txBody>
      </p:sp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3214688" y="6211888"/>
            <a:ext cx="3206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Земля – противоположность </a:t>
            </a:r>
          </a:p>
          <a:p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водному пространству</a:t>
            </a:r>
          </a:p>
        </p:txBody>
      </p:sp>
      <p:pic>
        <p:nvPicPr>
          <p:cNvPr id="14341" name="Picture 2" descr="C:\Documents and Settings\Администратор\Рабочий стол\Почва\P102096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63" y="214313"/>
            <a:ext cx="30003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TextBox 10"/>
          <p:cNvSpPr txBox="1">
            <a:spLocks noChangeArrowheads="1"/>
          </p:cNvSpPr>
          <p:nvPr/>
        </p:nvSpPr>
        <p:spPr bwMode="auto">
          <a:xfrm>
            <a:off x="6429375" y="3000375"/>
            <a:ext cx="1625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Земля - почва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Прямоугольник 1"/>
          <p:cNvSpPr>
            <a:spLocks noChangeArrowheads="1"/>
          </p:cNvSpPr>
          <p:nvPr/>
        </p:nvSpPr>
        <p:spPr bwMode="auto">
          <a:xfrm>
            <a:off x="357188" y="1000125"/>
            <a:ext cx="8429625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Вывод: </a:t>
            </a:r>
            <a:r>
              <a:rPr lang="ru-RU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почва верхний плодородный слой земли, в ней содержатся воздух, соли, перегной, вода – необходимые для живого, поэтому почву называют кормилицей. Она играет особую роль в жизни нашей планеты – почва переходное звено от неживого к живому. </a:t>
            </a:r>
          </a:p>
          <a:p>
            <a:endParaRPr lang="ru-RU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Гипотеза подтверждена</a:t>
            </a:r>
            <a:endParaRPr lang="ru-RU" sz="2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785813" y="714375"/>
            <a:ext cx="5357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 Верхний, рыхлый и плодородный слой земли, покрытый растительностью</a:t>
            </a:r>
            <a:r>
              <a:rPr lang="ru-RU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857250" y="1643063"/>
            <a:ext cx="52149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 Выбери, какие вещества входят в состав почвы: песок, глина, вода</a:t>
            </a:r>
            <a:r>
              <a:rPr lang="ru-RU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воздух, перегной, соли, стекло</a:t>
            </a:r>
            <a:r>
              <a:rPr lang="ru-RU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928688" y="3071813"/>
            <a:ext cx="3135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Основное свойство почвы</a:t>
            </a:r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714375" y="3929063"/>
            <a:ext cx="4572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Животные или растения стали первыми обитателями суши?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714375" y="5000625"/>
            <a:ext cx="4987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 Самые распространенные почвы в Карелии</a:t>
            </a:r>
            <a:endParaRPr lang="ru-RU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71500" y="5643563"/>
            <a:ext cx="4572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 Остатки органических и неорганических веществ, содержащихся в почве.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7143750" y="1000125"/>
            <a:ext cx="796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почва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4357688" y="2286000"/>
            <a:ext cx="4525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песок, глина, вода, воздух, перегной, соли</a:t>
            </a:r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6143625" y="3286125"/>
            <a:ext cx="1377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плодородие</a:t>
            </a:r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6286500" y="4286250"/>
            <a:ext cx="1138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растения</a:t>
            </a:r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6357938" y="5214938"/>
            <a:ext cx="15113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подзолистые</a:t>
            </a:r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6572250" y="6286500"/>
            <a:ext cx="1193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перегной</a:t>
            </a:r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Box 3"/>
          <p:cNvSpPr txBox="1">
            <a:spLocks noChangeArrowheads="1"/>
          </p:cNvSpPr>
          <p:nvPr/>
        </p:nvSpPr>
        <p:spPr bwMode="auto">
          <a:xfrm>
            <a:off x="3643313" y="214313"/>
            <a:ext cx="1655762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Ресурсы: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34818" name="TextBox 4"/>
          <p:cNvSpPr txBox="1">
            <a:spLocks noChangeArrowheads="1"/>
          </p:cNvSpPr>
          <p:nvPr/>
        </p:nvSpPr>
        <p:spPr bwMode="auto">
          <a:xfrm>
            <a:off x="357188" y="928688"/>
            <a:ext cx="7880350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1.Дмитриева О.И.Максакова Т.В. Поурочные разработки по курсу</a:t>
            </a:r>
          </a:p>
          <a:p>
            <a:r>
              <a:rPr lang="ru-RU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«Окружающий мир» М. Вако 2010</a:t>
            </a:r>
          </a:p>
          <a:p>
            <a:r>
              <a:rPr lang="ru-RU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2.Плешаков А.А. Окружающий мир 3 класс Просвещение 2009</a:t>
            </a:r>
          </a:p>
          <a:p>
            <a:r>
              <a:rPr lang="ru-RU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3.Плешаков А.А. Рабочая тетрадь к учебнику для 3 класса.</a:t>
            </a:r>
          </a:p>
          <a:p>
            <a:r>
              <a:rPr lang="ru-RU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М.Просвещение 2007</a:t>
            </a:r>
          </a:p>
          <a:p>
            <a:r>
              <a:rPr lang="ru-RU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http://festival.1september.ru/articles/565751</a:t>
            </a:r>
            <a:r>
              <a:rPr lang="ru-RU" sz="2000">
                <a:latin typeface="Calibri" pitchFamily="34" charset="0"/>
                <a:hlinkClick r:id="rId2"/>
              </a:rPr>
              <a:t>/</a:t>
            </a:r>
            <a:endParaRPr lang="ru-RU" sz="2000">
              <a:latin typeface="Calibri" pitchFamily="34" charset="0"/>
            </a:endParaRPr>
          </a:p>
          <a:p>
            <a:r>
              <a:rPr lang="ru-RU" sz="2000" b="1">
                <a:solidFill>
                  <a:srgbClr val="000099"/>
                </a:solidFill>
                <a:latin typeface="Calibri" pitchFamily="34" charset="0"/>
              </a:rPr>
              <a:t>5. </a:t>
            </a:r>
            <a:r>
              <a:rPr lang="ru-RU" sz="2000" b="1">
                <a:solidFill>
                  <a:srgbClr val="000099"/>
                </a:solidFill>
                <a:latin typeface="Calibri" pitchFamily="34" charset="0"/>
                <a:hlinkClick r:id="rId3"/>
              </a:rPr>
              <a:t>http://www.openclass.ru/lessons/186953</a:t>
            </a:r>
            <a:endParaRPr lang="ru-RU" sz="2000" b="1">
              <a:solidFill>
                <a:srgbClr val="000099"/>
              </a:solidFill>
              <a:latin typeface="Calibri" pitchFamily="34" charset="0"/>
            </a:endParaRPr>
          </a:p>
          <a:p>
            <a:endParaRPr lang="ru-RU" sz="2000" b="1">
              <a:solidFill>
                <a:srgbClr val="000099"/>
              </a:solidFill>
              <a:latin typeface="Calibri" pitchFamily="34" charset="0"/>
            </a:endParaRPr>
          </a:p>
          <a:p>
            <a:endParaRPr lang="ru-RU" sz="2000" b="1">
              <a:solidFill>
                <a:srgbClr val="000099"/>
              </a:solidFill>
              <a:latin typeface="Calibri" pitchFamily="34" charset="0"/>
            </a:endParaRPr>
          </a:p>
          <a:p>
            <a:endParaRPr lang="ru-RU" sz="2000">
              <a:latin typeface="Calibri" pitchFamily="34" charset="0"/>
            </a:endParaRPr>
          </a:p>
        </p:txBody>
      </p:sp>
      <p:sp>
        <p:nvSpPr>
          <p:cNvPr id="34819" name="Прямоугольник 7"/>
          <p:cNvSpPr>
            <a:spLocks noChangeArrowheads="1"/>
          </p:cNvSpPr>
          <p:nvPr/>
        </p:nvSpPr>
        <p:spPr bwMode="auto">
          <a:xfrm>
            <a:off x="428625" y="3214688"/>
            <a:ext cx="4532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6. http://liceum-hlevnoe.my1.ru/load/3-1-0-3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2"/>
          <p:cNvSpPr>
            <a:spLocks noChangeArrowheads="1"/>
          </p:cNvSpPr>
          <p:nvPr/>
        </p:nvSpPr>
        <p:spPr bwMode="auto">
          <a:xfrm>
            <a:off x="3571875" y="642938"/>
            <a:ext cx="55721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Сказала лопата: - земля, чтобы рыть.</a:t>
            </a:r>
          </a:p>
          <a:p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Ботинки сказали: - земля, чтоб ходить.</a:t>
            </a:r>
          </a:p>
          <a:p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 люди сказали: - земля, чтобы жить. А.Тетивкин</a:t>
            </a:r>
          </a:p>
        </p:txBody>
      </p:sp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642938" y="3071813"/>
            <a:ext cx="722947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Земля – какое это ёмкое слово! Земля-кормилица, </a:t>
            </a:r>
          </a:p>
          <a:p>
            <a:r>
              <a:rPr lang="ru-RU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Земля-поилица, родная мать-земля.</a:t>
            </a:r>
          </a:p>
          <a:p>
            <a:r>
              <a:rPr lang="ru-RU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Так исстари уважительно и ласково зовём мы </a:t>
            </a:r>
          </a:p>
          <a:p>
            <a:r>
              <a:rPr lang="ru-RU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нашу родную землю</a:t>
            </a:r>
            <a:endParaRPr lang="ru-RU" sz="240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15363" name="TextBox 5"/>
          <p:cNvSpPr txBox="1">
            <a:spLocks noChangeArrowheads="1"/>
          </p:cNvSpPr>
          <p:nvPr/>
        </p:nvSpPr>
        <p:spPr bwMode="auto">
          <a:xfrm>
            <a:off x="3571875" y="5000625"/>
            <a:ext cx="2106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Земля - почва</a:t>
            </a:r>
          </a:p>
        </p:txBody>
      </p:sp>
      <p:sp>
        <p:nvSpPr>
          <p:cNvPr id="15364" name="TextBox 6"/>
          <p:cNvSpPr txBox="1">
            <a:spLocks noChangeArrowheads="1"/>
          </p:cNvSpPr>
          <p:nvPr/>
        </p:nvSpPr>
        <p:spPr bwMode="auto">
          <a:xfrm>
            <a:off x="1571625" y="5857875"/>
            <a:ext cx="5859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Тема урока : Что такое </a:t>
            </a:r>
            <a:r>
              <a:rPr lang="ru-RU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почва</a:t>
            </a:r>
            <a:r>
              <a:rPr lang="ru-RU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5365" name="Picture 3" descr="C:\Documents and Settings\Администратор\Рабочий стол\Рабочий стол\Цветы\P104094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368300"/>
            <a:ext cx="3033713" cy="227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1"/>
          <p:cNvSpPr>
            <a:spLocks noChangeArrowheads="1"/>
          </p:cNvSpPr>
          <p:nvPr/>
        </p:nvSpPr>
        <p:spPr bwMode="auto">
          <a:xfrm>
            <a:off x="2071688" y="1071563"/>
            <a:ext cx="40370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Основополагающий вопрос</a:t>
            </a:r>
          </a:p>
        </p:txBody>
      </p:sp>
      <p:sp>
        <p:nvSpPr>
          <p:cNvPr id="16386" name="Прямоугольник 2"/>
          <p:cNvSpPr>
            <a:spLocks noChangeArrowheads="1"/>
          </p:cNvSpPr>
          <p:nvPr/>
        </p:nvSpPr>
        <p:spPr bwMode="auto">
          <a:xfrm>
            <a:off x="1143000" y="1928813"/>
            <a:ext cx="6537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Почему почву называют  кормилицей?</a:t>
            </a:r>
          </a:p>
        </p:txBody>
      </p:sp>
      <p:sp>
        <p:nvSpPr>
          <p:cNvPr id="16387" name="Прямоугольник 3"/>
          <p:cNvSpPr>
            <a:spLocks noChangeArrowheads="1"/>
          </p:cNvSpPr>
          <p:nvPr/>
        </p:nvSpPr>
        <p:spPr bwMode="auto">
          <a:xfrm>
            <a:off x="3143250" y="2857500"/>
            <a:ext cx="1438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Гипотеза</a:t>
            </a:r>
          </a:p>
        </p:txBody>
      </p:sp>
      <p:sp>
        <p:nvSpPr>
          <p:cNvPr id="16388" name="Прямоугольник 4"/>
          <p:cNvSpPr>
            <a:spLocks noChangeArrowheads="1"/>
          </p:cNvSpPr>
          <p:nvPr/>
        </p:nvSpPr>
        <p:spPr bwMode="auto">
          <a:xfrm>
            <a:off x="285750" y="3786188"/>
            <a:ext cx="864393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почве есть питательные вещества</a:t>
            </a:r>
          </a:p>
          <a:p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необходимые  для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2000250" y="274638"/>
            <a:ext cx="5072063" cy="511175"/>
          </a:xfrm>
        </p:spPr>
        <p:txBody>
          <a:bodyPr/>
          <a:lstStyle/>
          <a:p>
            <a:r>
              <a:rPr lang="ru-RU" sz="32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  -  наблюдения</a:t>
            </a:r>
          </a:p>
        </p:txBody>
      </p:sp>
      <p:sp>
        <p:nvSpPr>
          <p:cNvPr id="17410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30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Почва - верхний, темный, рыхлый, пронизанный корнями слой земли.</a:t>
            </a:r>
          </a:p>
          <a:p>
            <a:pPr>
              <a:buFont typeface="Arial" charset="0"/>
              <a:buNone/>
            </a:pPr>
            <a:r>
              <a:rPr lang="ru-RU" sz="30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Толщина почвенного слоя различна: от 2см до 2м и больше</a:t>
            </a:r>
            <a:r>
              <a:rPr lang="ru-RU" sz="300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1" name="Picture 1" descr="C:\Documents and Settings\Администратор\Рабочий стол\Рисунок1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5725" y="1606550"/>
            <a:ext cx="3986213" cy="33940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7" descr="сканирование0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313" y="1285875"/>
            <a:ext cx="2500312" cy="423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2"/>
          <p:cNvSpPr txBox="1">
            <a:spLocks noChangeArrowheads="1"/>
          </p:cNvSpPr>
          <p:nvPr/>
        </p:nvSpPr>
        <p:spPr bwMode="auto">
          <a:xfrm>
            <a:off x="2857500" y="6000750"/>
            <a:ext cx="3822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почве есть воздух</a:t>
            </a:r>
          </a:p>
        </p:txBody>
      </p:sp>
      <p:sp>
        <p:nvSpPr>
          <p:cNvPr id="18435" name="TextBox 3"/>
          <p:cNvSpPr txBox="1">
            <a:spLocks noChangeArrowheads="1"/>
          </p:cNvSpPr>
          <p:nvPr/>
        </p:nvSpPr>
        <p:spPr bwMode="auto">
          <a:xfrm>
            <a:off x="5929313" y="3000375"/>
            <a:ext cx="2759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Пузырьки воздуха</a:t>
            </a:r>
          </a:p>
        </p:txBody>
      </p:sp>
      <p:cxnSp>
        <p:nvCxnSpPr>
          <p:cNvPr id="6" name="Прямая со стрелкой 5"/>
          <p:cNvCxnSpPr>
            <a:stCxn id="18435" idx="1"/>
          </p:cNvCxnSpPr>
          <p:nvPr/>
        </p:nvCxnSpPr>
        <p:spPr>
          <a:xfrm rot="10800000">
            <a:off x="3857625" y="2571750"/>
            <a:ext cx="2071688" cy="658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7" name="Прямоугольник 6"/>
          <p:cNvSpPr>
            <a:spLocks noChangeArrowheads="1"/>
          </p:cNvSpPr>
          <p:nvPr/>
        </p:nvSpPr>
        <p:spPr bwMode="auto">
          <a:xfrm>
            <a:off x="1571625" y="357188"/>
            <a:ext cx="62769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u="sng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 -  эксперимент (опыт)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4" descr="сканирование00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928688"/>
            <a:ext cx="3127375" cy="3973512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</p:spPr>
      </p:pic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2928938" y="5786438"/>
            <a:ext cx="3448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почве есть вода</a:t>
            </a: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6143625" y="2071688"/>
            <a:ext cx="2343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Капельки воды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>
            <a:off x="4357688" y="1785938"/>
            <a:ext cx="1785937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 descr="сканирование00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13" y="571500"/>
            <a:ext cx="2690812" cy="4413250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20482" name="TextBox 2"/>
          <p:cNvSpPr txBox="1">
            <a:spLocks noChangeArrowheads="1"/>
          </p:cNvSpPr>
          <p:nvPr/>
        </p:nvSpPr>
        <p:spPr bwMode="auto">
          <a:xfrm>
            <a:off x="2571750" y="5715000"/>
            <a:ext cx="3792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почве есть перегной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 descr="сканирование0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25" y="500063"/>
            <a:ext cx="2555875" cy="41783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2428875" y="5500688"/>
            <a:ext cx="4552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почве есть песок и глина</a:t>
            </a:r>
          </a:p>
        </p:txBody>
      </p: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6072188" y="3071813"/>
            <a:ext cx="1028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Глина</a:t>
            </a:r>
          </a:p>
        </p:txBody>
      </p: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6143625" y="3786188"/>
            <a:ext cx="1031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Песок</a:t>
            </a:r>
          </a:p>
        </p:txBody>
      </p:sp>
      <p:cxnSp>
        <p:nvCxnSpPr>
          <p:cNvPr id="7" name="Прямая со стрелкой 6"/>
          <p:cNvCxnSpPr>
            <a:stCxn id="21507" idx="1"/>
          </p:cNvCxnSpPr>
          <p:nvPr/>
        </p:nvCxnSpPr>
        <p:spPr>
          <a:xfrm rot="10800000" flipV="1">
            <a:off x="4429125" y="3302000"/>
            <a:ext cx="1643063" cy="127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>
            <a:off x="4429125" y="3929063"/>
            <a:ext cx="1857375" cy="1428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Words>418</Words>
  <Application>Microsoft Office PowerPoint</Application>
  <PresentationFormat>Экран (4:3)</PresentationFormat>
  <Paragraphs>118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Calibri</vt:lpstr>
      <vt:lpstr>Arial</vt:lpstr>
      <vt:lpstr>Times New Roman</vt:lpstr>
      <vt:lpstr>Тема Office</vt:lpstr>
      <vt:lpstr>Слайд 1</vt:lpstr>
      <vt:lpstr>Слайд 2</vt:lpstr>
      <vt:lpstr>Слайд 3</vt:lpstr>
      <vt:lpstr>Слайд 4</vt:lpstr>
      <vt:lpstr>Метод   -  наблюдения</vt:lpstr>
      <vt:lpstr>Слайд 6</vt:lpstr>
      <vt:lpstr>Слайд 7</vt:lpstr>
      <vt:lpstr>Слайд 8</vt:lpstr>
      <vt:lpstr>Слайд 9</vt:lpstr>
      <vt:lpstr>Слайд 10</vt:lpstr>
      <vt:lpstr>Слайд 11</vt:lpstr>
      <vt:lpstr>Как образуется почва</vt:lpstr>
      <vt:lpstr>Слайд 13</vt:lpstr>
      <vt:lpstr>Слайд 14</vt:lpstr>
      <vt:lpstr>Слайд 15</vt:lpstr>
      <vt:lpstr>Слайд 16</vt:lpstr>
      <vt:lpstr>Слайд 17</vt:lpstr>
      <vt:lpstr>Слайд 18</vt:lpstr>
      <vt:lpstr>Докучаев Василий Васильевич</vt:lpstr>
      <vt:lpstr>Слайд 20</vt:lpstr>
      <vt:lpstr>Слайд 21</vt:lpstr>
      <vt:lpstr>Слайд 22</vt:lpstr>
    </vt:vector>
  </TitlesOfParts>
  <Company>Speed_XP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Speed_XP</dc:creator>
  <cp:lastModifiedBy>ольга</cp:lastModifiedBy>
  <cp:revision>102</cp:revision>
  <dcterms:created xsi:type="dcterms:W3CDTF">2004-12-31T21:07:33Z</dcterms:created>
  <dcterms:modified xsi:type="dcterms:W3CDTF">2012-01-27T18:15:29Z</dcterms:modified>
</cp:coreProperties>
</file>