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Word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5.7968776630193952E-2"/>
          <c:y val="4.0549071991001127E-2"/>
          <c:w val="0.94203122336980605"/>
          <c:h val="0.80715363704536935"/>
        </c:manualLayout>
      </c:layout>
      <c:lineChart>
        <c:grouping val="standard"/>
        <c:ser>
          <c:idx val="0"/>
          <c:order val="0"/>
          <c:tx>
            <c:strRef>
              <c:f>'[Диаграмма в Microsoft Office Word]Лист1'!$A$8</c:f>
              <c:strCache>
                <c:ptCount val="1"/>
                <c:pt idx="0">
                  <c:v>Число голосов</c:v>
                </c:pt>
              </c:strCache>
            </c:strRef>
          </c:tx>
          <c:cat>
            <c:numRef>
              <c:f>'[Диаграмма в Microsoft Office Word]Лист1'!$B$7:$K$7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'[Диаграмма в Microsoft Office Word]Лист1'!$B$8:$K$8</c:f>
              <c:numCache>
                <c:formatCode>General</c:formatCode>
                <c:ptCount val="10"/>
                <c:pt idx="0">
                  <c:v>7</c:v>
                </c:pt>
                <c:pt idx="1">
                  <c:v>3</c:v>
                </c:pt>
                <c:pt idx="2">
                  <c:v>14</c:v>
                </c:pt>
                <c:pt idx="3">
                  <c:v>15</c:v>
                </c:pt>
                <c:pt idx="4">
                  <c:v>7</c:v>
                </c:pt>
                <c:pt idx="5">
                  <c:v>4</c:v>
                </c:pt>
                <c:pt idx="6">
                  <c:v>3</c:v>
                </c:pt>
                <c:pt idx="7">
                  <c:v>7</c:v>
                </c:pt>
                <c:pt idx="8">
                  <c:v>20</c:v>
                </c:pt>
                <c:pt idx="9">
                  <c:v>10</c:v>
                </c:pt>
              </c:numCache>
            </c:numRef>
          </c:val>
        </c:ser>
        <c:marker val="1"/>
        <c:axId val="134296704"/>
        <c:axId val="136960256"/>
      </c:lineChart>
      <c:catAx>
        <c:axId val="134296704"/>
        <c:scaling>
          <c:orientation val="minMax"/>
        </c:scaling>
        <c:axPos val="b"/>
        <c:numFmt formatCode="General" sourceLinked="1"/>
        <c:tickLblPos val="nextTo"/>
        <c:crossAx val="136960256"/>
        <c:crosses val="autoZero"/>
        <c:auto val="1"/>
        <c:lblAlgn val="ctr"/>
        <c:lblOffset val="100"/>
      </c:catAx>
      <c:valAx>
        <c:axId val="136960256"/>
        <c:scaling>
          <c:orientation val="minMax"/>
        </c:scaling>
        <c:axPos val="l"/>
        <c:majorGridlines/>
        <c:numFmt formatCode="General" sourceLinked="1"/>
        <c:tickLblPos val="nextTo"/>
        <c:crossAx val="134296704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'[Диаграмма в Microsoft Office Word]Лист1'!$A$8</c:f>
              <c:strCache>
                <c:ptCount val="1"/>
                <c:pt idx="0">
                  <c:v>Число голосов</c:v>
                </c:pt>
              </c:strCache>
            </c:strRef>
          </c:tx>
          <c:cat>
            <c:numRef>
              <c:f>'[Диаграмма в Microsoft Office Word]Лист1'!$B$7:$K$7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'[Диаграмма в Microsoft Office Word]Лист1'!$B$8:$K$8</c:f>
              <c:numCache>
                <c:formatCode>General</c:formatCode>
                <c:ptCount val="10"/>
                <c:pt idx="0">
                  <c:v>7</c:v>
                </c:pt>
                <c:pt idx="1">
                  <c:v>3</c:v>
                </c:pt>
                <c:pt idx="2">
                  <c:v>14</c:v>
                </c:pt>
                <c:pt idx="3">
                  <c:v>15</c:v>
                </c:pt>
                <c:pt idx="4">
                  <c:v>7</c:v>
                </c:pt>
                <c:pt idx="5">
                  <c:v>4</c:v>
                </c:pt>
                <c:pt idx="6">
                  <c:v>3</c:v>
                </c:pt>
                <c:pt idx="7">
                  <c:v>7</c:v>
                </c:pt>
                <c:pt idx="8">
                  <c:v>20</c:v>
                </c:pt>
                <c:pt idx="9">
                  <c:v>10</c:v>
                </c:pt>
              </c:numCache>
            </c:numRef>
          </c:val>
        </c:ser>
        <c:axId val="124709504"/>
        <c:axId val="136959488"/>
      </c:barChart>
      <c:catAx>
        <c:axId val="124709504"/>
        <c:scaling>
          <c:orientation val="minMax"/>
        </c:scaling>
        <c:axPos val="b"/>
        <c:numFmt formatCode="General" sourceLinked="1"/>
        <c:tickLblPos val="nextTo"/>
        <c:crossAx val="136959488"/>
        <c:crosses val="autoZero"/>
        <c:auto val="1"/>
        <c:lblAlgn val="ctr"/>
        <c:lblOffset val="100"/>
      </c:catAx>
      <c:valAx>
        <c:axId val="136959488"/>
        <c:scaling>
          <c:orientation val="minMax"/>
        </c:scaling>
        <c:axPos val="l"/>
        <c:majorGridlines/>
        <c:numFmt formatCode="General" sourceLinked="1"/>
        <c:tickLblPos val="nextTo"/>
        <c:crossAx val="124709504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'[Диаграмма в Microsoft Office Word]Лист1'!$A$8</c:f>
              <c:strCache>
                <c:ptCount val="1"/>
                <c:pt idx="0">
                  <c:v>Число голосов</c:v>
                </c:pt>
              </c:strCache>
            </c:strRef>
          </c:tx>
          <c:dLbls>
            <c:showCatName val="1"/>
          </c:dLbls>
          <c:cat>
            <c:numRef>
              <c:f>'[Диаграмма в Microsoft Office Word]Лист1'!$B$7:$K$7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'[Диаграмма в Microsoft Office Word]Лист1'!$B$8:$K$8</c:f>
              <c:numCache>
                <c:formatCode>General</c:formatCode>
                <c:ptCount val="10"/>
                <c:pt idx="0">
                  <c:v>7</c:v>
                </c:pt>
                <c:pt idx="1">
                  <c:v>3</c:v>
                </c:pt>
                <c:pt idx="2">
                  <c:v>14</c:v>
                </c:pt>
                <c:pt idx="3">
                  <c:v>15</c:v>
                </c:pt>
                <c:pt idx="4">
                  <c:v>7</c:v>
                </c:pt>
                <c:pt idx="5">
                  <c:v>4</c:v>
                </c:pt>
                <c:pt idx="6">
                  <c:v>3</c:v>
                </c:pt>
                <c:pt idx="7">
                  <c:v>7</c:v>
                </c:pt>
                <c:pt idx="8">
                  <c:v>20</c:v>
                </c:pt>
                <c:pt idx="9">
                  <c:v>10</c:v>
                </c:pt>
              </c:numCache>
            </c:numRef>
          </c:val>
        </c:ser>
        <c:dLbls>
          <c:showCatName val="1"/>
        </c:dLbls>
        <c:firstSliceAng val="0"/>
      </c:pieChart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3929066"/>
            <a:ext cx="7500990" cy="1752600"/>
          </a:xfrm>
        </p:spPr>
        <p:txBody>
          <a:bodyPr/>
          <a:lstStyle/>
          <a:p>
            <a:pPr algn="r"/>
            <a:r>
              <a:rPr lang="ru-RU" b="1" dirty="0" smtClean="0"/>
              <a:t>Цель: рассмотреть статистическую обработку информации, и её основные    характеристики.</a:t>
            </a:r>
            <a:endParaRPr lang="ru-RU" dirty="0" smtClean="0"/>
          </a:p>
          <a:p>
            <a:pPr algn="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428868"/>
            <a:ext cx="7772400" cy="1528772"/>
          </a:xfrm>
        </p:spPr>
        <p:txBody>
          <a:bodyPr/>
          <a:lstStyle/>
          <a:p>
            <a:r>
              <a:rPr lang="ru-RU" b="1" i="1" dirty="0" smtClean="0"/>
              <a:t>«Статистика – дизайн информации»</a:t>
            </a:r>
            <a:endParaRPr lang="ru-RU" dirty="0"/>
          </a:p>
        </p:txBody>
      </p:sp>
    </p:spTree>
  </p:cSld>
  <p:clrMapOvr>
    <a:masterClrMapping/>
  </p:clrMapOvr>
  <p:transition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85720" y="2743200"/>
            <a:ext cx="8501122" cy="3543320"/>
          </a:xfrm>
        </p:spPr>
        <p:txBody>
          <a:bodyPr/>
          <a:lstStyle/>
          <a:p>
            <a:pPr lvl="0" algn="l"/>
            <a:r>
              <a:rPr lang="ru-RU" sz="2000" dirty="0" smtClean="0"/>
              <a:t>1. Основные </a:t>
            </a:r>
            <a:r>
              <a:rPr lang="ru-RU" sz="2000" dirty="0" smtClean="0"/>
              <a:t>задачи статистики.</a:t>
            </a:r>
          </a:p>
          <a:p>
            <a:pPr lvl="0" algn="l"/>
            <a:r>
              <a:rPr lang="ru-RU" sz="2000" dirty="0" smtClean="0"/>
              <a:t>2. Виды </a:t>
            </a:r>
            <a:r>
              <a:rPr lang="ru-RU" sz="2000" dirty="0" smtClean="0"/>
              <a:t>диаграмм распределения и их построение.</a:t>
            </a:r>
          </a:p>
          <a:p>
            <a:pPr lvl="0" algn="l"/>
            <a:r>
              <a:rPr lang="ru-RU" sz="2000" dirty="0" smtClean="0"/>
              <a:t>3. Объём </a:t>
            </a:r>
            <a:r>
              <a:rPr lang="ru-RU" sz="2000" dirty="0" smtClean="0"/>
              <a:t>измерения.</a:t>
            </a:r>
          </a:p>
          <a:p>
            <a:pPr lvl="0" algn="l"/>
            <a:r>
              <a:rPr lang="ru-RU" sz="2000" dirty="0" smtClean="0"/>
              <a:t>4. Понятие </a:t>
            </a:r>
            <a:r>
              <a:rPr lang="ru-RU" sz="2000" dirty="0" smtClean="0"/>
              <a:t>размаха измерения.</a:t>
            </a:r>
          </a:p>
          <a:p>
            <a:pPr lvl="0" algn="l"/>
            <a:r>
              <a:rPr lang="ru-RU" sz="2000" dirty="0" smtClean="0"/>
              <a:t>5. Мода </a:t>
            </a:r>
            <a:r>
              <a:rPr lang="ru-RU" sz="2000" dirty="0" smtClean="0"/>
              <a:t>измерения.</a:t>
            </a:r>
          </a:p>
          <a:p>
            <a:pPr lvl="0" algn="l"/>
            <a:r>
              <a:rPr lang="ru-RU" sz="2000" dirty="0" smtClean="0"/>
              <a:t>6. Среднее </a:t>
            </a:r>
            <a:r>
              <a:rPr lang="ru-RU" sz="2000" dirty="0" smtClean="0"/>
              <a:t>арифметическое.</a:t>
            </a:r>
          </a:p>
          <a:p>
            <a:pPr lvl="0" algn="l"/>
            <a:r>
              <a:rPr lang="ru-RU" sz="2000" dirty="0" smtClean="0"/>
              <a:t>7. Понятие </a:t>
            </a:r>
            <a:r>
              <a:rPr lang="ru-RU" sz="2000" dirty="0" smtClean="0"/>
              <a:t>медианы измерения.</a:t>
            </a:r>
          </a:p>
          <a:p>
            <a:pPr lvl="0" algn="l"/>
            <a:r>
              <a:rPr lang="ru-RU" sz="2000" dirty="0" smtClean="0"/>
              <a:t>8. Кратность </a:t>
            </a:r>
            <a:r>
              <a:rPr lang="ru-RU" sz="2000" dirty="0" smtClean="0"/>
              <a:t>и частота варианты.</a:t>
            </a:r>
          </a:p>
          <a:p>
            <a:pPr algn="l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895336"/>
          </a:xfrm>
        </p:spPr>
        <p:txBody>
          <a:bodyPr/>
          <a:lstStyle/>
          <a:p>
            <a:r>
              <a:rPr lang="ru-RU" dirty="0" smtClean="0"/>
              <a:t>Давайте обсудим:</a:t>
            </a:r>
            <a:endParaRPr lang="ru-RU" dirty="0"/>
          </a:p>
        </p:txBody>
      </p:sp>
    </p:spTree>
  </p:cSld>
  <p:clrMapOvr>
    <a:masterClrMapping/>
  </p:clrMapOvr>
  <p:transition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финал конкурса «Мисс факультета» Вышли 10 студенток, за которых болели и голосовали 90 студентов. В таблице приведены результаты голосования за участниц с номерами 1 - 10  . 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28662" y="4572008"/>
          <a:ext cx="7643866" cy="1010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7454"/>
                <a:gridCol w="571504"/>
                <a:gridCol w="571504"/>
                <a:gridCol w="571504"/>
                <a:gridCol w="571504"/>
                <a:gridCol w="571504"/>
                <a:gridCol w="500066"/>
                <a:gridCol w="500066"/>
                <a:gridCol w="500066"/>
                <a:gridCol w="428628"/>
                <a:gridCol w="50006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№участницы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Число голосов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Линейная диаграмма или многоугольник распределения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76488" cy="5257800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Строится </a:t>
            </a:r>
            <a:r>
              <a:rPr lang="ru-RU" sz="2000" dirty="0" smtClean="0"/>
              <a:t>как обычный график. По оси </a:t>
            </a:r>
            <a:r>
              <a:rPr lang="ru-RU" sz="2000" dirty="0" err="1" smtClean="0"/>
              <a:t>абцисс</a:t>
            </a:r>
            <a:r>
              <a:rPr lang="ru-RU" sz="2000" dirty="0" smtClean="0"/>
              <a:t> откладываются номера участниц, по оси ординат – число голосов, отданных за данную участницу, т. е. точки (1,7), (2,3), (3,14) и т. д. Для наглядности отмеченные точки соединены отрезками. </a:t>
            </a:r>
          </a:p>
          <a:p>
            <a:endParaRPr lang="ru-RU" dirty="0"/>
          </a:p>
        </p:txBody>
      </p:sp>
      <p:graphicFrame>
        <p:nvGraphicFramePr>
          <p:cNvPr id="5" name="Рисунок 4"/>
          <p:cNvGraphicFramePr>
            <a:graphicFrameLocks noGrp="1"/>
          </p:cNvGraphicFramePr>
          <p:nvPr>
            <p:ph type="pic" idx="1"/>
          </p:nvPr>
        </p:nvGraphicFramePr>
        <p:xfrm>
          <a:off x="2786050" y="571480"/>
          <a:ext cx="5867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Столбчатая диаграмма или гистограмма распределения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2000" dirty="0" smtClean="0"/>
              <a:t>В окрестности каждой отмеченной точки по оси </a:t>
            </a:r>
            <a:r>
              <a:rPr lang="ru-RU" sz="2000" dirty="0" err="1" smtClean="0"/>
              <a:t>абцисс</a:t>
            </a:r>
            <a:r>
              <a:rPr lang="ru-RU" sz="2000" dirty="0" smtClean="0"/>
              <a:t> строят прямоугольник, высота которого равна соответствующей ординате. При этом обычно ширину прямоугольников делают одинаковой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5" name="Рисунок 4"/>
          <p:cNvGraphicFramePr>
            <a:graphicFrameLocks noGrp="1"/>
          </p:cNvGraphicFramePr>
          <p:nvPr>
            <p:ph type="pic" idx="1"/>
          </p:nvPr>
        </p:nvGraphicFramePr>
        <p:xfrm>
          <a:off x="3000375" y="609600"/>
          <a:ext cx="5867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2800" dirty="0" smtClean="0"/>
              <a:t>Круговая диаграмма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или </a:t>
            </a:r>
            <a:r>
              <a:rPr lang="ru-RU" sz="2800" dirty="0" err="1" smtClean="0"/>
              <a:t>камамбер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547926" cy="5257800"/>
          </a:xfrm>
        </p:spPr>
        <p:txBody>
          <a:bodyPr>
            <a:noAutofit/>
          </a:bodyPr>
          <a:lstStyle/>
          <a:p>
            <a:r>
              <a:rPr lang="ru-RU" sz="1900" dirty="0" smtClean="0"/>
              <a:t>Представляет </a:t>
            </a:r>
            <a:r>
              <a:rPr lang="ru-RU" sz="1900" dirty="0" smtClean="0"/>
              <a:t>собой круг, разделённый на 10 секторов с различными центральными углами. Так как всего было подано 90 голосов, то каждому голосу соответствует 360</a:t>
            </a:r>
            <a:r>
              <a:rPr lang="ru-RU" sz="1900" baseline="30000" dirty="0" smtClean="0"/>
              <a:t>0</a:t>
            </a:r>
            <a:r>
              <a:rPr lang="ru-RU" sz="1900" dirty="0" smtClean="0"/>
              <a:t>:90 = 4</a:t>
            </a:r>
            <a:r>
              <a:rPr lang="ru-RU" sz="1900" baseline="30000" dirty="0" smtClean="0"/>
              <a:t>0</a:t>
            </a:r>
            <a:r>
              <a:rPr lang="ru-RU" sz="1900" dirty="0" smtClean="0"/>
              <a:t>. Далее легко пересчитать углы секторов. Например, для первой участницы строим сектор с углом 4</a:t>
            </a:r>
            <a:r>
              <a:rPr lang="ru-RU" sz="1900" baseline="30000" dirty="0" smtClean="0"/>
              <a:t>0</a:t>
            </a:r>
            <a:r>
              <a:rPr lang="ru-RU" sz="1900" dirty="0" smtClean="0"/>
              <a:t> 7 =  28</a:t>
            </a:r>
            <a:r>
              <a:rPr lang="ru-RU" sz="1900" baseline="30000" dirty="0" smtClean="0"/>
              <a:t>0</a:t>
            </a:r>
            <a:r>
              <a:rPr lang="ru-RU" sz="1900" dirty="0" smtClean="0"/>
              <a:t>. </a:t>
            </a:r>
            <a:endParaRPr lang="ru-RU" sz="1900" dirty="0"/>
          </a:p>
        </p:txBody>
      </p:sp>
      <p:graphicFrame>
        <p:nvGraphicFramePr>
          <p:cNvPr id="5" name="Рисунок 4"/>
          <p:cNvGraphicFramePr>
            <a:graphicFrameLocks noGrp="1"/>
          </p:cNvGraphicFramePr>
          <p:nvPr>
            <p:ph type="pic" idx="1"/>
          </p:nvPr>
        </p:nvGraphicFramePr>
        <p:xfrm>
          <a:off x="3000375" y="571500"/>
          <a:ext cx="58674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85720" y="2714620"/>
            <a:ext cx="8572560" cy="3543320"/>
          </a:xfrm>
        </p:spPr>
        <p:txBody>
          <a:bodyPr>
            <a:normAutofit fontScale="92500"/>
          </a:bodyPr>
          <a:lstStyle/>
          <a:p>
            <a:pPr lvl="0" algn="l"/>
            <a:r>
              <a:rPr lang="ru-RU" i="1" dirty="0" smtClean="0"/>
              <a:t>1</a:t>
            </a:r>
            <a:r>
              <a:rPr lang="ru-RU" sz="2400" i="1" dirty="0" smtClean="0"/>
              <a:t>. Систематизация</a:t>
            </a:r>
            <a:r>
              <a:rPr lang="ru-RU" sz="2400" i="1" dirty="0" smtClean="0"/>
              <a:t>, упорядочивание и группировка.</a:t>
            </a:r>
            <a:endParaRPr lang="ru-RU" sz="2400" dirty="0" smtClean="0"/>
          </a:p>
          <a:p>
            <a:pPr lvl="0" algn="l"/>
            <a:r>
              <a:rPr lang="ru-RU" sz="2400" i="1" dirty="0" smtClean="0"/>
              <a:t>2. Составление </a:t>
            </a:r>
            <a:r>
              <a:rPr lang="ru-RU" sz="2400" i="1" dirty="0" smtClean="0"/>
              <a:t>таблицы распределения данных.</a:t>
            </a:r>
            <a:endParaRPr lang="ru-RU" sz="2400" dirty="0" smtClean="0"/>
          </a:p>
          <a:p>
            <a:pPr lvl="0" algn="l"/>
            <a:r>
              <a:rPr lang="ru-RU" sz="2400" i="1" dirty="0" smtClean="0"/>
              <a:t>3. Построение диаграммы </a:t>
            </a:r>
            <a:r>
              <a:rPr lang="ru-RU" sz="2400" i="1" dirty="0" smtClean="0"/>
              <a:t>распределения данных (любого вида)</a:t>
            </a:r>
            <a:endParaRPr lang="ru-RU" sz="2400" dirty="0" smtClean="0"/>
          </a:p>
          <a:p>
            <a:pPr lvl="0" algn="l"/>
            <a:r>
              <a:rPr lang="ru-RU" sz="2400" i="1" dirty="0" smtClean="0"/>
              <a:t>4. Паспорт </a:t>
            </a:r>
            <a:r>
              <a:rPr lang="ru-RU" sz="2400" i="1" dirty="0" smtClean="0"/>
              <a:t>данных измерения (основные характеристики информации</a:t>
            </a:r>
            <a:r>
              <a:rPr lang="ru-RU" sz="2400" dirty="0" smtClean="0"/>
              <a:t>)</a:t>
            </a:r>
          </a:p>
          <a:p>
            <a:pPr algn="l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285728"/>
            <a:ext cx="7772400" cy="177167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основные этапы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простейшей </a:t>
            </a:r>
            <a:r>
              <a:rPr lang="ru-RU" sz="3200" b="1" dirty="0" smtClean="0"/>
              <a:t>статистической обработки данных</a:t>
            </a:r>
            <a:r>
              <a:rPr lang="ru-RU" sz="4400" dirty="0" smtClean="0"/>
              <a:t>:</a:t>
            </a:r>
            <a:r>
              <a:rPr lang="ru-RU" sz="4000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Основные характеристики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30910"/>
          </a:xfrm>
        </p:spPr>
        <p:txBody>
          <a:bodyPr>
            <a:normAutofit lnSpcReduction="10000"/>
          </a:bodyPr>
          <a:lstStyle/>
          <a:p>
            <a:r>
              <a:rPr lang="ru-RU" b="1" i="1" dirty="0" smtClean="0"/>
              <a:t>Объём измерения</a:t>
            </a:r>
            <a:r>
              <a:rPr lang="ru-RU" dirty="0" smtClean="0"/>
              <a:t> – количество источников информации.  (т.е. число опрошенных или число голосов) в данном случае 90.</a:t>
            </a:r>
          </a:p>
          <a:p>
            <a:r>
              <a:rPr lang="ru-RU" b="1" i="1" dirty="0" smtClean="0"/>
              <a:t>Размах измерения</a:t>
            </a:r>
            <a:r>
              <a:rPr lang="ru-RU" dirty="0" smtClean="0"/>
              <a:t> – разница между наибольшим и наименьшим значениями результатов измерения. В данном случае 20 – 3 = 17, так как наибольшее число голосов 20, наименьшее 3.</a:t>
            </a:r>
          </a:p>
          <a:p>
            <a:r>
              <a:rPr lang="ru-RU" b="1" i="1" dirty="0" smtClean="0"/>
              <a:t>Мода измерения </a:t>
            </a:r>
            <a:r>
              <a:rPr lang="ru-RU" dirty="0" smtClean="0"/>
              <a:t>– наиболее часто встречающийся результат. В данном случае 9, так как за участницу №9 было подано 20 голосов (наибольшее количество).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Основные характеристики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30910"/>
          </a:xfrm>
        </p:spPr>
        <p:txBody>
          <a:bodyPr/>
          <a:lstStyle/>
          <a:p>
            <a:r>
              <a:rPr lang="ru-RU" b="1" i="1" dirty="0" smtClean="0"/>
              <a:t>Среднее (или среднее арифметическое) </a:t>
            </a:r>
            <a:r>
              <a:rPr lang="ru-RU" dirty="0" smtClean="0"/>
              <a:t>– частное от деления суммы всех результатов измерения на объём измерения. В данном случае получают: 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Каждое  число, встретившееся в конкретном </a:t>
            </a:r>
            <a:r>
              <a:rPr lang="ru-RU" dirty="0" smtClean="0"/>
              <a:t>измерении</a:t>
            </a:r>
            <a:r>
              <a:rPr lang="ru-RU" dirty="0" smtClean="0"/>
              <a:t>, называют </a:t>
            </a:r>
            <a:r>
              <a:rPr lang="ru-RU" b="1" i="1" dirty="0" smtClean="0"/>
              <a:t>вариантой измерения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3429000"/>
            <a:ext cx="8286808" cy="928694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5286388"/>
            <a:ext cx="8429684" cy="857256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Основные характеристики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Среднюю варианту  в сгруппированном ряде данных в случае нечётного количества чисел или средне арифметическое,  двух стоящих посередине вариант в случае чётного количества чисел </a:t>
            </a:r>
            <a:r>
              <a:rPr lang="ru-RU" dirty="0" smtClean="0"/>
              <a:t>называют </a:t>
            </a:r>
            <a:r>
              <a:rPr lang="ru-RU" b="1" i="1" dirty="0" smtClean="0"/>
              <a:t>медианой измерения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i="1" dirty="0" smtClean="0"/>
              <a:t>Частотой</a:t>
            </a:r>
            <a:r>
              <a:rPr lang="ru-RU" dirty="0" smtClean="0"/>
              <a:t> </a:t>
            </a:r>
            <a:r>
              <a:rPr lang="ru-RU" dirty="0" smtClean="0"/>
              <a:t>данной </a:t>
            </a:r>
            <a:r>
              <a:rPr lang="ru-RU" b="1" i="1" dirty="0" smtClean="0"/>
              <a:t>варианты </a:t>
            </a:r>
            <a:r>
              <a:rPr lang="ru-RU" dirty="0" smtClean="0"/>
              <a:t>называют– </a:t>
            </a:r>
            <a:r>
              <a:rPr lang="ru-RU" dirty="0" smtClean="0"/>
              <a:t>частное от деления кратности варианты на объём измерения. Например для варианты 1 находим частоту </a:t>
            </a:r>
            <a:r>
              <a:rPr lang="ru-RU" dirty="0" smtClean="0"/>
              <a:t>             .        Частоту </a:t>
            </a:r>
            <a:r>
              <a:rPr lang="ru-RU" dirty="0" smtClean="0"/>
              <a:t>варианты можно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выразить </a:t>
            </a:r>
            <a:r>
              <a:rPr lang="ru-RU" dirty="0" smtClean="0"/>
              <a:t>в </a:t>
            </a:r>
            <a:r>
              <a:rPr lang="ru-RU" b="1" i="1" dirty="0" smtClean="0"/>
              <a:t>процентах:</a:t>
            </a:r>
            <a:r>
              <a:rPr lang="ru-RU" dirty="0" smtClean="0"/>
              <a:t>         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4929198"/>
            <a:ext cx="1357322" cy="571504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5500702"/>
            <a:ext cx="1928826" cy="785818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d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</TotalTime>
  <Words>479</Words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«Статистика – дизайн информации»</vt:lpstr>
      <vt:lpstr>Пример</vt:lpstr>
      <vt:lpstr>Линейная диаграмма или многоугольник распределения</vt:lpstr>
      <vt:lpstr>Столбчатая диаграмма или гистограмма распределения</vt:lpstr>
      <vt:lpstr>Круговая диаграмма   или камамбер</vt:lpstr>
      <vt:lpstr>основные этапы  простейшей статистической обработки данных: </vt:lpstr>
      <vt:lpstr>Основные характеристики </vt:lpstr>
      <vt:lpstr>Основные характеристики </vt:lpstr>
      <vt:lpstr>Основные характеристики </vt:lpstr>
      <vt:lpstr>Давайте обсудим: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«Статистика – дизайн информации»</dc:title>
  <dc:creator>7</dc:creator>
  <cp:lastModifiedBy>7</cp:lastModifiedBy>
  <cp:revision>8</cp:revision>
  <dcterms:created xsi:type="dcterms:W3CDTF">2011-12-25T05:22:51Z</dcterms:created>
  <dcterms:modified xsi:type="dcterms:W3CDTF">2011-12-25T05:56:48Z</dcterms:modified>
</cp:coreProperties>
</file>