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72" r:id="rId12"/>
    <p:sldId id="267" r:id="rId13"/>
    <p:sldId id="265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461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2AF654-DD7E-4597-BEF6-BB684B85AED8}" type="doc">
      <dgm:prSet loTypeId="urn:microsoft.com/office/officeart/2005/8/layout/arrow6" loCatId="relationship" qsTypeId="urn:microsoft.com/office/officeart/2005/8/quickstyle/simple1#1" qsCatId="simple" csTypeId="urn:microsoft.com/office/officeart/2005/8/colors/accent4_2" csCatId="accent4" phldr="1"/>
      <dgm:spPr/>
      <dgm:t>
        <a:bodyPr/>
        <a:lstStyle/>
        <a:p>
          <a:endParaRPr lang="ru-RU"/>
        </a:p>
      </dgm:t>
    </dgm:pt>
    <dgm:pt modelId="{8B400B85-349D-474D-B229-E4ED314585D7}">
      <dgm:prSet phldrT="[Текст]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smtClean="0"/>
            <a:t>По </a:t>
          </a:r>
          <a:r>
            <a:rPr lang="ru-RU" b="1" dirty="0" smtClean="0">
              <a:solidFill>
                <a:schemeClr val="bg1"/>
              </a:solidFill>
            </a:rPr>
            <a:t>мнению</a:t>
          </a:r>
          <a:r>
            <a:rPr lang="ru-RU" b="1" dirty="0" smtClean="0"/>
            <a:t> современных специалистов доля влияния, оказываемого школой на здоровье обучающихся, превышает 50%</a:t>
          </a:r>
          <a:endParaRPr lang="ru-RU" dirty="0" smtClean="0"/>
        </a:p>
        <a:p>
          <a:pPr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13DFA020-375D-4209-BFBD-AA07DB82C2F4}" type="parTrans" cxnId="{3B0BC892-6A7F-428B-B923-E647D7A6B9F4}">
      <dgm:prSet/>
      <dgm:spPr/>
      <dgm:t>
        <a:bodyPr/>
        <a:lstStyle/>
        <a:p>
          <a:endParaRPr lang="ru-RU"/>
        </a:p>
      </dgm:t>
    </dgm:pt>
    <dgm:pt modelId="{F4E9BACA-376D-4EA8-9808-8A01328FBFEB}" type="sibTrans" cxnId="{3B0BC892-6A7F-428B-B923-E647D7A6B9F4}">
      <dgm:prSet/>
      <dgm:spPr/>
      <dgm:t>
        <a:bodyPr/>
        <a:lstStyle/>
        <a:p>
          <a:endParaRPr lang="ru-RU"/>
        </a:p>
      </dgm:t>
    </dgm:pt>
    <dgm:pt modelId="{7AADEA91-6460-4A93-B8B0-898C860BD1A3}">
      <dgm:prSet phldrT="[Текст]"/>
      <dgm:spPr/>
      <dgm:t>
        <a:bodyPr/>
        <a:lstStyle/>
        <a:p>
          <a:r>
            <a:rPr lang="ru-RU" b="1" dirty="0" smtClean="0"/>
            <a:t>противоречие между социальной значимостью организации </a:t>
          </a:r>
          <a:r>
            <a:rPr lang="ru-RU" b="1" dirty="0" err="1" smtClean="0"/>
            <a:t>здоровьесберегающего</a:t>
          </a:r>
          <a:r>
            <a:rPr lang="ru-RU" b="1" dirty="0" smtClean="0"/>
            <a:t> обучения в школе и профессиональной готовностью учителя к его осуществлению</a:t>
          </a:r>
          <a:endParaRPr lang="ru-RU" dirty="0"/>
        </a:p>
      </dgm:t>
    </dgm:pt>
    <dgm:pt modelId="{4EB650CA-9E4D-4279-941D-8BB027939DC7}" type="parTrans" cxnId="{A7AA6677-9F72-4763-A84E-CCF7B3F4FA0D}">
      <dgm:prSet/>
      <dgm:spPr/>
      <dgm:t>
        <a:bodyPr/>
        <a:lstStyle/>
        <a:p>
          <a:endParaRPr lang="ru-RU"/>
        </a:p>
      </dgm:t>
    </dgm:pt>
    <dgm:pt modelId="{8713CA0B-DB6E-4F87-9DB5-A9D79149A2B9}" type="sibTrans" cxnId="{A7AA6677-9F72-4763-A84E-CCF7B3F4FA0D}">
      <dgm:prSet/>
      <dgm:spPr/>
      <dgm:t>
        <a:bodyPr/>
        <a:lstStyle/>
        <a:p>
          <a:endParaRPr lang="ru-RU"/>
        </a:p>
      </dgm:t>
    </dgm:pt>
    <dgm:pt modelId="{80279EC2-AE58-450F-8AA4-0194E9682EA2}">
      <dgm:prSet/>
      <dgm:spPr/>
      <dgm:t>
        <a:bodyPr/>
        <a:lstStyle/>
        <a:p>
          <a:endParaRPr lang="ru-RU"/>
        </a:p>
      </dgm:t>
    </dgm:pt>
    <dgm:pt modelId="{2F2CC609-88BB-4820-A21B-766F14301F70}" type="parTrans" cxnId="{8D350C81-8F47-49C2-A572-BCB5D4FB61F0}">
      <dgm:prSet/>
      <dgm:spPr/>
      <dgm:t>
        <a:bodyPr/>
        <a:lstStyle/>
        <a:p>
          <a:endParaRPr lang="ru-RU"/>
        </a:p>
      </dgm:t>
    </dgm:pt>
    <dgm:pt modelId="{2078FBBB-D2C9-4B0E-A126-A01A2C747141}" type="sibTrans" cxnId="{8D350C81-8F47-49C2-A572-BCB5D4FB61F0}">
      <dgm:prSet/>
      <dgm:spPr/>
      <dgm:t>
        <a:bodyPr/>
        <a:lstStyle/>
        <a:p>
          <a:endParaRPr lang="ru-RU"/>
        </a:p>
      </dgm:t>
    </dgm:pt>
    <dgm:pt modelId="{3C548F0A-119F-4911-BC26-8FA9780133E3}" type="pres">
      <dgm:prSet presAssocID="{692AF654-DD7E-4597-BEF6-BB684B85AED8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5F36D07-A86C-4DAC-90E6-5D345DF87B41}" type="pres">
      <dgm:prSet presAssocID="{692AF654-DD7E-4597-BEF6-BB684B85AED8}" presName="ribbon" presStyleLbl="node1" presStyleIdx="0" presStyleCnt="1"/>
      <dgm:spPr/>
    </dgm:pt>
    <dgm:pt modelId="{5C16DE3E-D0E1-480D-AD55-480EED2C0612}" type="pres">
      <dgm:prSet presAssocID="{692AF654-DD7E-4597-BEF6-BB684B85AED8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B9C1EE-2F7D-41D6-8F46-F16F8167C736}" type="pres">
      <dgm:prSet presAssocID="{692AF654-DD7E-4597-BEF6-BB684B85AED8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343A8D2-628A-4FC6-858E-1AC4E627C411}" type="presOf" srcId="{8B400B85-349D-474D-B229-E4ED314585D7}" destId="{5C16DE3E-D0E1-480D-AD55-480EED2C0612}" srcOrd="0" destOrd="0" presId="urn:microsoft.com/office/officeart/2005/8/layout/arrow6"/>
    <dgm:cxn modelId="{BE4D3005-F44E-400F-8D82-5DD221F5B77B}" type="presOf" srcId="{692AF654-DD7E-4597-BEF6-BB684B85AED8}" destId="{3C548F0A-119F-4911-BC26-8FA9780133E3}" srcOrd="0" destOrd="0" presId="urn:microsoft.com/office/officeart/2005/8/layout/arrow6"/>
    <dgm:cxn modelId="{8D350C81-8F47-49C2-A572-BCB5D4FB61F0}" srcId="{692AF654-DD7E-4597-BEF6-BB684B85AED8}" destId="{80279EC2-AE58-450F-8AA4-0194E9682EA2}" srcOrd="2" destOrd="0" parTransId="{2F2CC609-88BB-4820-A21B-766F14301F70}" sibTransId="{2078FBBB-D2C9-4B0E-A126-A01A2C747141}"/>
    <dgm:cxn modelId="{3B0BC892-6A7F-428B-B923-E647D7A6B9F4}" srcId="{692AF654-DD7E-4597-BEF6-BB684B85AED8}" destId="{8B400B85-349D-474D-B229-E4ED314585D7}" srcOrd="0" destOrd="0" parTransId="{13DFA020-375D-4209-BFBD-AA07DB82C2F4}" sibTransId="{F4E9BACA-376D-4EA8-9808-8A01328FBFEB}"/>
    <dgm:cxn modelId="{A7AA6677-9F72-4763-A84E-CCF7B3F4FA0D}" srcId="{692AF654-DD7E-4597-BEF6-BB684B85AED8}" destId="{7AADEA91-6460-4A93-B8B0-898C860BD1A3}" srcOrd="1" destOrd="0" parTransId="{4EB650CA-9E4D-4279-941D-8BB027939DC7}" sibTransId="{8713CA0B-DB6E-4F87-9DB5-A9D79149A2B9}"/>
    <dgm:cxn modelId="{8F802BE2-5EDB-45CD-81B9-5FB5F31B48C1}" type="presOf" srcId="{7AADEA91-6460-4A93-B8B0-898C860BD1A3}" destId="{21B9C1EE-2F7D-41D6-8F46-F16F8167C736}" srcOrd="0" destOrd="0" presId="urn:microsoft.com/office/officeart/2005/8/layout/arrow6"/>
    <dgm:cxn modelId="{5D321EA4-BFF9-48CF-AEDE-042B213E0EC6}" type="presParOf" srcId="{3C548F0A-119F-4911-BC26-8FA9780133E3}" destId="{75F36D07-A86C-4DAC-90E6-5D345DF87B41}" srcOrd="0" destOrd="0" presId="urn:microsoft.com/office/officeart/2005/8/layout/arrow6"/>
    <dgm:cxn modelId="{1A869207-C606-4AC9-A0AB-F0FA24C400AA}" type="presParOf" srcId="{3C548F0A-119F-4911-BC26-8FA9780133E3}" destId="{5C16DE3E-D0E1-480D-AD55-480EED2C0612}" srcOrd="1" destOrd="0" presId="urn:microsoft.com/office/officeart/2005/8/layout/arrow6"/>
    <dgm:cxn modelId="{D93288CD-3039-48A9-914A-A13C3FB81D11}" type="presParOf" srcId="{3C548F0A-119F-4911-BC26-8FA9780133E3}" destId="{21B9C1EE-2F7D-41D6-8F46-F16F8167C736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A71995-9DCF-4408-95F4-14C45CAB971D}" type="doc">
      <dgm:prSet loTypeId="urn:microsoft.com/office/officeart/2005/8/layout/vList6" loCatId="list" qsTypeId="urn:microsoft.com/office/officeart/2005/8/quickstyle/simple1#2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E4E57F0E-137B-4668-8E9E-FAD3E12DDC13}">
      <dgm:prSet/>
      <dgm:spPr/>
      <dgm:t>
        <a:bodyPr/>
        <a:lstStyle/>
        <a:p>
          <a:pPr rtl="0"/>
          <a:r>
            <a:rPr lang="ru-RU" b="1" u="sng" dirty="0" smtClean="0"/>
            <a:t>проблема и цель  исследования</a:t>
          </a:r>
          <a:r>
            <a:rPr lang="ru-RU" b="1" dirty="0" smtClean="0"/>
            <a:t>  </a:t>
          </a:r>
          <a:endParaRPr lang="ru-RU" dirty="0"/>
        </a:p>
      </dgm:t>
    </dgm:pt>
    <dgm:pt modelId="{06DBA6CE-0947-415E-BEC1-49E4E5FFBCDB}" type="parTrans" cxnId="{66BC6AEA-DDE5-4C49-BB55-C75B6E6A6CCA}">
      <dgm:prSet/>
      <dgm:spPr/>
      <dgm:t>
        <a:bodyPr/>
        <a:lstStyle/>
        <a:p>
          <a:endParaRPr lang="ru-RU"/>
        </a:p>
      </dgm:t>
    </dgm:pt>
    <dgm:pt modelId="{750B7E2B-ADA9-46F2-B4AE-1781596B86C9}" type="sibTrans" cxnId="{66BC6AEA-DDE5-4C49-BB55-C75B6E6A6CCA}">
      <dgm:prSet/>
      <dgm:spPr/>
      <dgm:t>
        <a:bodyPr/>
        <a:lstStyle/>
        <a:p>
          <a:endParaRPr lang="ru-RU"/>
        </a:p>
      </dgm:t>
    </dgm:pt>
    <dgm:pt modelId="{B004FCA5-21B7-485F-8788-99F2120E37B6}">
      <dgm:prSet/>
      <dgm:spPr/>
      <dgm:t>
        <a:bodyPr/>
        <a:lstStyle/>
        <a:p>
          <a:pPr rtl="0"/>
          <a:r>
            <a:rPr lang="ru-RU" b="1" u="sng" dirty="0" smtClean="0"/>
            <a:t>тема исследования</a:t>
          </a:r>
          <a:endParaRPr lang="ru-RU" dirty="0"/>
        </a:p>
      </dgm:t>
    </dgm:pt>
    <dgm:pt modelId="{349FB834-6A3A-40C1-9D50-8BEE72E3BBEF}" type="parTrans" cxnId="{6534060A-31BD-4352-B8C0-9D1EE24965DA}">
      <dgm:prSet/>
      <dgm:spPr/>
      <dgm:t>
        <a:bodyPr/>
        <a:lstStyle/>
        <a:p>
          <a:endParaRPr lang="ru-RU"/>
        </a:p>
      </dgm:t>
    </dgm:pt>
    <dgm:pt modelId="{A56A93D7-D667-4446-AB24-2CC04F4704BB}" type="sibTrans" cxnId="{6534060A-31BD-4352-B8C0-9D1EE24965DA}">
      <dgm:prSet/>
      <dgm:spPr/>
      <dgm:t>
        <a:bodyPr/>
        <a:lstStyle/>
        <a:p>
          <a:endParaRPr lang="ru-RU"/>
        </a:p>
      </dgm:t>
    </dgm:pt>
    <dgm:pt modelId="{12328209-0E02-4B34-AA1A-954B9F2BB0DC}">
      <dgm:prSet/>
      <dgm:spPr/>
      <dgm:t>
        <a:bodyPr/>
        <a:lstStyle/>
        <a:p>
          <a:r>
            <a:rPr lang="ru-RU" b="1" i="1" dirty="0" smtClean="0"/>
            <a:t>поиск путей содействия укреплению детского здоровья в процессе обучения и формирования у учащихся ценностного отношения к здоровью</a:t>
          </a:r>
          <a:r>
            <a:rPr lang="ru-RU" dirty="0" smtClean="0"/>
            <a:t> </a:t>
          </a:r>
          <a:endParaRPr lang="ru-RU" dirty="0"/>
        </a:p>
      </dgm:t>
    </dgm:pt>
    <dgm:pt modelId="{3579E804-FB49-44D3-9625-19D5CD7AC4F1}" type="parTrans" cxnId="{99867BF0-5541-48CE-BC38-F529FE6E414F}">
      <dgm:prSet/>
      <dgm:spPr/>
      <dgm:t>
        <a:bodyPr/>
        <a:lstStyle/>
        <a:p>
          <a:endParaRPr lang="ru-RU"/>
        </a:p>
      </dgm:t>
    </dgm:pt>
    <dgm:pt modelId="{B1C24CC0-9BE0-47DB-9BEF-3A2A2F401FCC}" type="sibTrans" cxnId="{99867BF0-5541-48CE-BC38-F529FE6E414F}">
      <dgm:prSet/>
      <dgm:spPr/>
      <dgm:t>
        <a:bodyPr/>
        <a:lstStyle/>
        <a:p>
          <a:endParaRPr lang="ru-RU"/>
        </a:p>
      </dgm:t>
    </dgm:pt>
    <dgm:pt modelId="{62F85EC2-A711-4BE8-A70A-53B31E64B296}">
      <dgm:prSet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i="1" dirty="0" smtClean="0"/>
            <a:t>«Оздоровительные упражнения на уроках иностранного языка как средство активизации мыслительных процессов учащихся».</a:t>
          </a:r>
          <a:endParaRPr lang="ru-RU" dirty="0" smtClean="0"/>
        </a:p>
        <a:p>
          <a:pPr marL="228600" indent="0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dirty="0"/>
        </a:p>
      </dgm:t>
    </dgm:pt>
    <dgm:pt modelId="{7B83D4E8-4505-43EB-8841-30F77E887A7D}" type="parTrans" cxnId="{7D445AA0-1DCC-4036-A18D-3228FAE57431}">
      <dgm:prSet/>
      <dgm:spPr/>
      <dgm:t>
        <a:bodyPr/>
        <a:lstStyle/>
        <a:p>
          <a:endParaRPr lang="ru-RU"/>
        </a:p>
      </dgm:t>
    </dgm:pt>
    <dgm:pt modelId="{0BB843AE-D8D7-41F8-8DE0-1DDC9715DA42}" type="sibTrans" cxnId="{7D445AA0-1DCC-4036-A18D-3228FAE57431}">
      <dgm:prSet/>
      <dgm:spPr/>
      <dgm:t>
        <a:bodyPr/>
        <a:lstStyle/>
        <a:p>
          <a:endParaRPr lang="ru-RU"/>
        </a:p>
      </dgm:t>
    </dgm:pt>
    <dgm:pt modelId="{642E953C-B320-4F65-986F-1A951DFBCAD1}" type="pres">
      <dgm:prSet presAssocID="{56A71995-9DCF-4408-95F4-14C45CAB971D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9F76A87-EFF7-4078-A172-E11FC65BDA2A}" type="pres">
      <dgm:prSet presAssocID="{E4E57F0E-137B-4668-8E9E-FAD3E12DDC13}" presName="linNode" presStyleCnt="0"/>
      <dgm:spPr/>
    </dgm:pt>
    <dgm:pt modelId="{2AD761A6-5307-4825-BF39-2DB84DC8E7DE}" type="pres">
      <dgm:prSet presAssocID="{E4E57F0E-137B-4668-8E9E-FAD3E12DDC13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DA27C8-8220-4EFC-93AA-544DCABD4B12}" type="pres">
      <dgm:prSet presAssocID="{E4E57F0E-137B-4668-8E9E-FAD3E12DDC13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9CC445-A574-450F-9D98-B2AAFFF444F2}" type="pres">
      <dgm:prSet presAssocID="{750B7E2B-ADA9-46F2-B4AE-1781596B86C9}" presName="spacing" presStyleCnt="0"/>
      <dgm:spPr/>
    </dgm:pt>
    <dgm:pt modelId="{D3EFCD20-07F8-42B6-9E9F-1880C55BA8F7}" type="pres">
      <dgm:prSet presAssocID="{B004FCA5-21B7-485F-8788-99F2120E37B6}" presName="linNode" presStyleCnt="0"/>
      <dgm:spPr/>
    </dgm:pt>
    <dgm:pt modelId="{21A73570-EC3F-4582-BF9C-E60775088B37}" type="pres">
      <dgm:prSet presAssocID="{B004FCA5-21B7-485F-8788-99F2120E37B6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508243-0A27-45A1-94C7-55C691D255AF}" type="pres">
      <dgm:prSet presAssocID="{B004FCA5-21B7-485F-8788-99F2120E37B6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A1A298B-C543-4104-84CB-BD585907D891}" type="presOf" srcId="{12328209-0E02-4B34-AA1A-954B9F2BB0DC}" destId="{B8DA27C8-8220-4EFC-93AA-544DCABD4B12}" srcOrd="0" destOrd="0" presId="urn:microsoft.com/office/officeart/2005/8/layout/vList6"/>
    <dgm:cxn modelId="{7D445AA0-1DCC-4036-A18D-3228FAE57431}" srcId="{B004FCA5-21B7-485F-8788-99F2120E37B6}" destId="{62F85EC2-A711-4BE8-A70A-53B31E64B296}" srcOrd="0" destOrd="0" parTransId="{7B83D4E8-4505-43EB-8841-30F77E887A7D}" sibTransId="{0BB843AE-D8D7-41F8-8DE0-1DDC9715DA42}"/>
    <dgm:cxn modelId="{EE573CE2-362D-4046-B532-8A5066F9EEF1}" type="presOf" srcId="{56A71995-9DCF-4408-95F4-14C45CAB971D}" destId="{642E953C-B320-4F65-986F-1A951DFBCAD1}" srcOrd="0" destOrd="0" presId="urn:microsoft.com/office/officeart/2005/8/layout/vList6"/>
    <dgm:cxn modelId="{6534060A-31BD-4352-B8C0-9D1EE24965DA}" srcId="{56A71995-9DCF-4408-95F4-14C45CAB971D}" destId="{B004FCA5-21B7-485F-8788-99F2120E37B6}" srcOrd="1" destOrd="0" parTransId="{349FB834-6A3A-40C1-9D50-8BEE72E3BBEF}" sibTransId="{A56A93D7-D667-4446-AB24-2CC04F4704BB}"/>
    <dgm:cxn modelId="{66BC6AEA-DDE5-4C49-BB55-C75B6E6A6CCA}" srcId="{56A71995-9DCF-4408-95F4-14C45CAB971D}" destId="{E4E57F0E-137B-4668-8E9E-FAD3E12DDC13}" srcOrd="0" destOrd="0" parTransId="{06DBA6CE-0947-415E-BEC1-49E4E5FFBCDB}" sibTransId="{750B7E2B-ADA9-46F2-B4AE-1781596B86C9}"/>
    <dgm:cxn modelId="{5A934649-E49E-4FE3-B7C8-4C8F938DB858}" type="presOf" srcId="{E4E57F0E-137B-4668-8E9E-FAD3E12DDC13}" destId="{2AD761A6-5307-4825-BF39-2DB84DC8E7DE}" srcOrd="0" destOrd="0" presId="urn:microsoft.com/office/officeart/2005/8/layout/vList6"/>
    <dgm:cxn modelId="{99867BF0-5541-48CE-BC38-F529FE6E414F}" srcId="{E4E57F0E-137B-4668-8E9E-FAD3E12DDC13}" destId="{12328209-0E02-4B34-AA1A-954B9F2BB0DC}" srcOrd="0" destOrd="0" parTransId="{3579E804-FB49-44D3-9625-19D5CD7AC4F1}" sibTransId="{B1C24CC0-9BE0-47DB-9BEF-3A2A2F401FCC}"/>
    <dgm:cxn modelId="{816379CB-7914-4071-B46C-1D457F0D88E7}" type="presOf" srcId="{B004FCA5-21B7-485F-8788-99F2120E37B6}" destId="{21A73570-EC3F-4582-BF9C-E60775088B37}" srcOrd="0" destOrd="0" presId="urn:microsoft.com/office/officeart/2005/8/layout/vList6"/>
    <dgm:cxn modelId="{5A3D5701-C721-4907-AE09-054FEE370F53}" type="presOf" srcId="{62F85EC2-A711-4BE8-A70A-53B31E64B296}" destId="{2B508243-0A27-45A1-94C7-55C691D255AF}" srcOrd="0" destOrd="0" presId="urn:microsoft.com/office/officeart/2005/8/layout/vList6"/>
    <dgm:cxn modelId="{7AA546CD-9915-4E5A-8490-D90091282F9C}" type="presParOf" srcId="{642E953C-B320-4F65-986F-1A951DFBCAD1}" destId="{A9F76A87-EFF7-4078-A172-E11FC65BDA2A}" srcOrd="0" destOrd="0" presId="urn:microsoft.com/office/officeart/2005/8/layout/vList6"/>
    <dgm:cxn modelId="{54518E32-B442-4C95-9A66-04F73B79ECF6}" type="presParOf" srcId="{A9F76A87-EFF7-4078-A172-E11FC65BDA2A}" destId="{2AD761A6-5307-4825-BF39-2DB84DC8E7DE}" srcOrd="0" destOrd="0" presId="urn:microsoft.com/office/officeart/2005/8/layout/vList6"/>
    <dgm:cxn modelId="{DD462256-E977-44F4-9C1C-ADBDFED54CDA}" type="presParOf" srcId="{A9F76A87-EFF7-4078-A172-E11FC65BDA2A}" destId="{B8DA27C8-8220-4EFC-93AA-544DCABD4B12}" srcOrd="1" destOrd="0" presId="urn:microsoft.com/office/officeart/2005/8/layout/vList6"/>
    <dgm:cxn modelId="{96AA90B8-4495-440A-BEAF-0DA583E7BABA}" type="presParOf" srcId="{642E953C-B320-4F65-986F-1A951DFBCAD1}" destId="{FA9CC445-A574-450F-9D98-B2AAFFF444F2}" srcOrd="1" destOrd="0" presId="urn:microsoft.com/office/officeart/2005/8/layout/vList6"/>
    <dgm:cxn modelId="{02F1C846-DEA7-4E82-9F58-AF15C666C490}" type="presParOf" srcId="{642E953C-B320-4F65-986F-1A951DFBCAD1}" destId="{D3EFCD20-07F8-42B6-9E9F-1880C55BA8F7}" srcOrd="2" destOrd="0" presId="urn:microsoft.com/office/officeart/2005/8/layout/vList6"/>
    <dgm:cxn modelId="{6F4EC95F-81FD-4563-8EE4-186021B0CE6C}" type="presParOf" srcId="{D3EFCD20-07F8-42B6-9E9F-1880C55BA8F7}" destId="{21A73570-EC3F-4582-BF9C-E60775088B37}" srcOrd="0" destOrd="0" presId="urn:microsoft.com/office/officeart/2005/8/layout/vList6"/>
    <dgm:cxn modelId="{5CB8A99D-3010-4EF3-9DC5-A9C9A7A4E56F}" type="presParOf" srcId="{D3EFCD20-07F8-42B6-9E9F-1880C55BA8F7}" destId="{2B508243-0A27-45A1-94C7-55C691D255A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Прямая соединительная линия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Овал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Овал 25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Овал 24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4A3D72-E9CC-4254-A369-27C63C900D0C}" type="datetimeFigureOut">
              <a:rPr lang="ru-RU"/>
              <a:pPr>
                <a:defRPr/>
              </a:pPr>
              <a:t>15.02.2012</a:t>
            </a:fld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D98E9-FE5D-4B91-AAAB-6F593B2850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A81FB-EA7B-4877-91B6-DA08B6A87475}" type="datetimeFigureOut">
              <a:rPr lang="ru-RU"/>
              <a:pPr>
                <a:defRPr/>
              </a:pPr>
              <a:t>15.02.2012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C1ADA-E8C4-4328-9E17-F9E73C8FA5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8E3F0-25FE-474C-A4A3-9F913DCC2300}" type="datetimeFigureOut">
              <a:rPr lang="ru-RU"/>
              <a:pPr>
                <a:defRPr/>
              </a:pPr>
              <a:t>15.02.2012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F1560-47BF-473E-AC1E-FF13D6B70C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A168652-A415-4439-B536-6D34BB280FEA}" type="datetimeFigureOut">
              <a:rPr lang="ru-RU"/>
              <a:pPr>
                <a:defRPr/>
              </a:pPr>
              <a:t>15.02.2012</a:t>
            </a:fld>
            <a:endParaRPr lang="ru-RU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D9BC6F7-E37D-47F6-8C36-F90A5DA95C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ая соединительная линия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Овал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Овал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Прямая соединительная линия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1B441-33E0-4438-82F6-207AE4760375}" type="datetimeFigureOut">
              <a:rPr lang="ru-RU"/>
              <a:pPr>
                <a:defRPr/>
              </a:pPr>
              <a:t>15.02.2012</a:t>
            </a:fld>
            <a:endParaRPr lang="ru-RU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70520-A113-458D-BFE7-5097A69D0C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E62F5-2538-40D3-B7D9-3D4F23D666BB}" type="datetimeFigureOut">
              <a:rPr lang="ru-RU"/>
              <a:pPr>
                <a:defRPr/>
              </a:pPr>
              <a:t>15.02.2012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EDC78-4632-4A0E-9B17-27907C1BAA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EBFA7-835E-44C0-A637-4F8FA4D9D65B}" type="datetimeFigureOut">
              <a:rPr lang="ru-RU"/>
              <a:pPr>
                <a:defRPr/>
              </a:pPr>
              <a:t>15.02.2012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CB629-8DF8-4154-B7E4-0443975438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3158E12-A416-412B-901A-381D11E36C66}" type="datetimeFigureOut">
              <a:rPr lang="ru-RU"/>
              <a:pPr>
                <a:defRPr/>
              </a:pPr>
              <a:t>15.02.2012</a:t>
            </a:fld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30CC9B0-48AF-4769-AB51-6BA6AFA202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E5606-D5B0-4AE0-894A-863169CCB648}" type="datetimeFigureOut">
              <a:rPr lang="ru-RU"/>
              <a:pPr>
                <a:defRPr/>
              </a:pPr>
              <a:t>15.02.2012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B75F6-D3C7-478F-BA44-A45CB58A5F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Прямая соединительная линия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B80B95E-25BF-4E13-BBDD-1D60B82DC22A}" type="datetimeFigureOut">
              <a:rPr lang="ru-RU"/>
              <a:pPr>
                <a:defRPr/>
              </a:pPr>
              <a:t>15.02.2012</a:t>
            </a:fld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6778EB1-2D19-4A08-8026-F6504099B5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Овал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5F7B752-E399-480B-A369-50632C1372E6}" type="datetimeFigureOut">
              <a:rPr lang="ru-RU"/>
              <a:pPr>
                <a:defRPr/>
              </a:pPr>
              <a:t>15.02.2012</a:t>
            </a:fld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BB74C21-0E9B-4ED1-ACB4-459D0A7BCD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92121EA-0723-4A25-8EE8-D6E7E69BD7EB}" type="datetimeFigureOut">
              <a:rPr lang="ru-RU"/>
              <a:pPr>
                <a:defRPr/>
              </a:pPr>
              <a:t>15.02.2012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4D00428-A656-4E92-91BA-4D16338EF8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39" r:id="rId4"/>
    <p:sldLayoutId id="2147483838" r:id="rId5"/>
    <p:sldLayoutId id="2147483843" r:id="rId6"/>
    <p:sldLayoutId id="2147483837" r:id="rId7"/>
    <p:sldLayoutId id="2147483844" r:id="rId8"/>
    <p:sldLayoutId id="2147483845" r:id="rId9"/>
    <p:sldLayoutId id="2147483836" r:id="rId10"/>
    <p:sldLayoutId id="214748383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268EA8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ADCEDC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EAABAC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G:\&#1046;&#1077;&#1085;&#1103;%203.avi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57375" y="428625"/>
            <a:ext cx="6600825" cy="371475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/>
              <a:t>«ОЗДОРОВИТЕЛЬНЫЕ УПРАЖНЕНИЯ НА УРОКАХ ИНОСТРАННОГО ЯЗЫКА КАК СРЕДСТВО АКТИВИЗАЦИИ МЫСЛИТЕЛЬНЫХ ПРОЦЕССОВ УЧАЩИХСЯ</a:t>
            </a:r>
            <a:r>
              <a:rPr lang="ru-RU" sz="3600" dirty="0" smtClean="0"/>
              <a:t>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14813" y="4572000"/>
            <a:ext cx="4549775" cy="200025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Презентация материалов учителя иностранного языка </a:t>
            </a:r>
            <a:endParaRPr lang="ru-RU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ГОУ 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СОШ № 51 ЮЗОУО г. Москвы Старостиной Е.Р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на 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конкурс «Есть идея!»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ru-RU" i="1" dirty="0">
                <a:solidFill>
                  <a:srgbClr val="FF0000"/>
                </a:solidFill>
              </a:rPr>
              <a:t> </a:t>
            </a:r>
            <a:endParaRPr lang="ru-RU" dirty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543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Сегменты йоги, включаемые с целью </a:t>
            </a:r>
            <a:r>
              <a:rPr lang="ru-RU" sz="4400" b="1" dirty="0" err="1" smtClean="0">
                <a:latin typeface="Arial" pitchFamily="34" charset="0"/>
                <a:cs typeface="Arial" pitchFamily="34" charset="0"/>
              </a:rPr>
              <a:t>здоровьесбережения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 в урок иностранного языка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530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000375"/>
            <a:ext cx="8229600" cy="312578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 smtClean="0"/>
          </a:p>
          <a:p>
            <a:r>
              <a:rPr lang="ru-RU" sz="3600" b="1" smtClean="0"/>
              <a:t>дыхательный комплекс </a:t>
            </a:r>
            <a:endParaRPr lang="ru-RU" sz="3600" smtClean="0"/>
          </a:p>
          <a:p>
            <a:r>
              <a:rPr lang="ru-RU" sz="3600" b="1" smtClean="0"/>
              <a:t>гимнастика для глаз </a:t>
            </a:r>
            <a:endParaRPr lang="ru-RU" sz="3600" smtClean="0"/>
          </a:p>
          <a:p>
            <a:r>
              <a:rPr lang="ru-RU" sz="3600" b="1" smtClean="0"/>
              <a:t>медитативные упражнения </a:t>
            </a:r>
            <a:endParaRPr lang="ru-RU" sz="3600" smtClean="0"/>
          </a:p>
          <a:p>
            <a:pPr>
              <a:buFont typeface="Wingdings" pitchFamily="2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4" name="Женя 3.avi">
            <a:hlinkClick r:id="" action="ppaction://media"/>
          </p:cNvPr>
          <p:cNvPicPr>
            <a:picLocks noGrp="1" noRot="1" noChangeAspect="1"/>
          </p:cNvPicPr>
          <p:nvPr>
            <p:ph sz="quarter" idx="1"/>
            <a:videoFile r:link="rId1"/>
          </p:nvPr>
        </p:nvPicPr>
        <p:blipFill>
          <a:blip r:embed="rId3"/>
          <a:srcRect/>
          <a:stretch>
            <a:fillRect/>
          </a:stretch>
        </p:blipFill>
        <p:spPr>
          <a:xfrm>
            <a:off x="-1908175" y="620713"/>
            <a:ext cx="12192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750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Содержимое 7" descr="4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142875"/>
            <a:ext cx="5119687" cy="365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8" name="Содержимое 3" descr="1.jpg"/>
          <p:cNvPicPr>
            <a:picLocks noGrp="1" noChangeAspect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5429250" y="142875"/>
            <a:ext cx="3248025" cy="4262438"/>
          </a:xfrm>
        </p:spPr>
      </p:pic>
      <p:pic>
        <p:nvPicPr>
          <p:cNvPr id="24579" name="Содержимое 11" descr="5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874963"/>
            <a:ext cx="3076575" cy="398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Содержимое 5" descr="3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14938" y="3571875"/>
            <a:ext cx="3568700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Содержимое 3" descr="2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71813" y="3714750"/>
            <a:ext cx="2282825" cy="298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Методы поддержания здоровья в процессе обучения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602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 sz="2800" smtClean="0"/>
          </a:p>
          <a:p>
            <a:pPr lvl="1"/>
            <a:r>
              <a:rPr lang="ru-RU" sz="4000" b="1" smtClean="0"/>
              <a:t>методы наглядности;</a:t>
            </a:r>
            <a:endParaRPr lang="ru-RU" sz="4000" smtClean="0"/>
          </a:p>
          <a:p>
            <a:pPr lvl="1"/>
            <a:r>
              <a:rPr lang="ru-RU" sz="4000" b="1" smtClean="0"/>
              <a:t>диалогические методы;</a:t>
            </a:r>
            <a:endParaRPr lang="ru-RU" sz="4000" smtClean="0"/>
          </a:p>
          <a:p>
            <a:pPr lvl="1"/>
            <a:r>
              <a:rPr lang="ru-RU" sz="4000" b="1" smtClean="0"/>
              <a:t>дидактическая игра;</a:t>
            </a:r>
            <a:endParaRPr lang="ru-RU" sz="4000" smtClean="0"/>
          </a:p>
          <a:p>
            <a:pPr lvl="1"/>
            <a:r>
              <a:rPr lang="ru-RU" sz="4000" b="1" smtClean="0"/>
              <a:t>мозговой штурм и др.</a:t>
            </a:r>
            <a:endParaRPr lang="ru-RU" sz="4000" smtClean="0"/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/>
              <a:t>Приёмы поддержания здоровья в процессе обучения</a:t>
            </a:r>
            <a:endParaRPr lang="ru-RU" dirty="0"/>
          </a:p>
        </p:txBody>
      </p:sp>
      <p:sp>
        <p:nvSpPr>
          <p:cNvPr id="26626" name="Содержимое 5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ru-RU" b="1" smtClean="0"/>
              <a:t>Чередование видов и уровня сложности учебной работы учащихся;</a:t>
            </a:r>
            <a:endParaRPr lang="ru-RU" smtClean="0"/>
          </a:p>
          <a:p>
            <a:r>
              <a:rPr lang="ru-RU" b="1" smtClean="0"/>
              <a:t>Физкультминутки и эмоциональные разгрузки;</a:t>
            </a:r>
            <a:endParaRPr lang="ru-RU" smtClean="0"/>
          </a:p>
          <a:p>
            <a:r>
              <a:rPr lang="ru-RU" b="1" smtClean="0"/>
              <a:t>Медитации;</a:t>
            </a:r>
            <a:endParaRPr lang="ru-RU" smtClean="0"/>
          </a:p>
          <a:p>
            <a:r>
              <a:rPr lang="ru-RU" b="1" smtClean="0"/>
              <a:t>Создание ситуаций успеха и выбора для каждого ученика;</a:t>
            </a:r>
            <a:endParaRPr lang="ru-RU" smtClean="0"/>
          </a:p>
          <a:p>
            <a:r>
              <a:rPr lang="ru-RU" b="1" smtClean="0"/>
              <a:t>Право на пересдачу учебного материала, если полученная оценка не устраивает ученика;</a:t>
            </a:r>
            <a:endParaRPr lang="ru-RU" smtClean="0"/>
          </a:p>
          <a:p>
            <a:r>
              <a:rPr lang="ru-RU" b="1" smtClean="0"/>
              <a:t>Диалогическое общение с учащимися и др.</a:t>
            </a:r>
            <a:endParaRPr lang="ru-RU" smtClean="0"/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Результаты исследования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b="1" dirty="0" smtClean="0"/>
              <a:t>Возбуждение </a:t>
            </a:r>
            <a:r>
              <a:rPr lang="ru-RU" b="1" dirty="0"/>
              <a:t>интереса к предмету;</a:t>
            </a:r>
            <a:endParaRPr lang="ru-RU" dirty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b="1" dirty="0"/>
              <a:t>Рост учебной мотивации:</a:t>
            </a:r>
            <a:endParaRPr lang="ru-RU" dirty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b="1" dirty="0"/>
              <a:t>- стремление участвовать в инсценировках сказок на немецком языке;</a:t>
            </a:r>
            <a:endParaRPr lang="ru-RU" dirty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b="1" dirty="0"/>
              <a:t>- состояние успеваемости по предмету (при 100% успеваемости на «4» и «5» учится 61 %); </a:t>
            </a:r>
            <a:endParaRPr lang="ru-RU" dirty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b="1" dirty="0"/>
              <a:t>Снижение числа прогулов и пропусков уроков по причине простудных заболеваний;</a:t>
            </a:r>
            <a:endParaRPr lang="ru-RU" dirty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b="1" dirty="0"/>
              <a:t>Подготовка к публикации статьи «</a:t>
            </a:r>
            <a:r>
              <a:rPr lang="ru-RU" b="1" dirty="0" err="1"/>
              <a:t>Медитативно-релаксационные</a:t>
            </a:r>
            <a:r>
              <a:rPr lang="ru-RU" b="1" dirty="0"/>
              <a:t> упражнения на уроках иностранного языка, как средство активизации мыслительных процессов».</a:t>
            </a:r>
            <a:endParaRPr lang="ru-RU" dirty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ru-RU" b="1" dirty="0"/>
              <a:t> </a:t>
            </a:r>
            <a:endParaRPr lang="ru-RU" dirty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Список источников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850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dirty="0" smtClean="0"/>
              <a:t>Словарь иностранных слов. Издание 14-е, исправленное, МОСКВА, «Русский язык» 1987.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dirty="0" err="1" smtClean="0"/>
              <a:t>Хрипко</a:t>
            </a:r>
            <a:r>
              <a:rPr lang="ru-RU" dirty="0" smtClean="0"/>
              <a:t> А. Как учить чужой язык. – М.: ООО «</a:t>
            </a:r>
            <a:r>
              <a:rPr lang="ru-RU" dirty="0" err="1" smtClean="0"/>
              <a:t>Нью</a:t>
            </a:r>
            <a:r>
              <a:rPr lang="ru-RU" dirty="0" smtClean="0"/>
              <a:t> </a:t>
            </a:r>
            <a:r>
              <a:rPr lang="ru-RU" dirty="0" err="1" smtClean="0"/>
              <a:t>Информ</a:t>
            </a:r>
            <a:r>
              <a:rPr lang="ru-RU" dirty="0" smtClean="0"/>
              <a:t>», 2005. – 168 с. </a:t>
            </a:r>
            <a:r>
              <a:rPr lang="en-US" dirty="0" smtClean="0"/>
              <a:t>I</a:t>
            </a: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dirty="0" smtClean="0"/>
              <a:t>издание, 2-ой тираж.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dirty="0" err="1" smtClean="0"/>
              <a:t>Айенгар</a:t>
            </a:r>
            <a:r>
              <a:rPr lang="ru-RU" dirty="0" smtClean="0"/>
              <a:t> Б.К.С. Прояснение йоги/Пер. с англ. – Сыктывкар: «Флинта», 2007. 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dirty="0" smtClean="0"/>
              <a:t>Липень А.А. Детская оздоровительная йога – СПб.: Питер, 2009.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dirty="0" err="1" smtClean="0"/>
              <a:t>Штурбина</a:t>
            </a:r>
            <a:r>
              <a:rPr lang="ru-RU" dirty="0" smtClean="0"/>
              <a:t> Н.А. Гуманно-личностный подход в обучении и его результативность. Москва. Чистые пруды. 2006.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dirty="0" smtClean="0"/>
              <a:t>Казакова Т.Н. Технологии </a:t>
            </a:r>
            <a:r>
              <a:rPr lang="ru-RU" dirty="0" err="1" smtClean="0"/>
              <a:t>здоровьесбережения</a:t>
            </a:r>
            <a:r>
              <a:rPr lang="ru-RU" dirty="0" smtClean="0"/>
              <a:t> в образовательном учреждении. Москва. Чистые пруды. 2007.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dirty="0" smtClean="0"/>
              <a:t> 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71500"/>
            <a:ext cx="8229600" cy="555466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9600" smtClean="0"/>
              <a:t>Спасибо за внимание 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Содержимое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b="1" smtClean="0"/>
              <a:t> </a:t>
            </a:r>
            <a:endParaRPr lang="ru-RU" smtClean="0"/>
          </a:p>
          <a:p>
            <a:pPr algn="ctr">
              <a:buFont typeface="Wingdings" pitchFamily="2" charset="2"/>
              <a:buNone/>
            </a:pPr>
            <a:r>
              <a:rPr lang="ru-RU" b="1" smtClean="0"/>
              <a:t> </a:t>
            </a:r>
            <a:endParaRPr lang="ru-RU" smtClean="0"/>
          </a:p>
          <a:p>
            <a:pPr algn="ctr">
              <a:buFont typeface="Wingdings" pitchFamily="2" charset="2"/>
              <a:buNone/>
            </a:pPr>
            <a:endParaRPr lang="ru-RU" smtClean="0"/>
          </a:p>
          <a:p>
            <a:endParaRPr lang="ru-RU" smtClean="0"/>
          </a:p>
        </p:txBody>
      </p:sp>
      <p:graphicFrame>
        <p:nvGraphicFramePr>
          <p:cNvPr id="9" name="Схема 8"/>
          <p:cNvGraphicFramePr/>
          <p:nvPr/>
        </p:nvGraphicFramePr>
        <p:xfrm>
          <a:off x="571472" y="428604"/>
          <a:ext cx="8143932" cy="5929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4294967295"/>
          </p:nvPr>
        </p:nvGraphicFramePr>
        <p:xfrm>
          <a:off x="857224" y="428604"/>
          <a:ext cx="7229474" cy="5697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ЗАДАЧИ ИССЛЕДОВАТЕЛЬСКОЙ РАБОТЫ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b="1" dirty="0" smtClean="0"/>
              <a:t>Разработать </a:t>
            </a:r>
            <a:r>
              <a:rPr lang="ru-RU" b="1" dirty="0"/>
              <a:t>на основе философского оздоровительного учения «Йога» комплекс упражнений по развитию слухового восприятия, а также дыхательной и зрительной систем учащихся.</a:t>
            </a:r>
            <a:endParaRPr lang="ru-RU" dirty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b="1" dirty="0"/>
              <a:t>Раскрыть содержательные возможности уроков иностранного языка для формирования ценностного отношения учащихся к здоровью.</a:t>
            </a:r>
            <a:endParaRPr lang="ru-RU" dirty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b="1" dirty="0"/>
              <a:t>Формировать у школьников привычку к рациональному режиму учебных занятий, обеспечивающему предупреждение нарушений здоровья.</a:t>
            </a:r>
            <a:endParaRPr lang="ru-RU" dirty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63" y="274638"/>
            <a:ext cx="7615237" cy="1725612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b="1" u="sng" dirty="0" smtClean="0"/>
              <a:t>Гипотеза исследования:</a:t>
            </a:r>
            <a:br>
              <a:rPr lang="ru-RU" sz="2400" b="1" u="sng" dirty="0" smtClean="0"/>
            </a:br>
            <a:r>
              <a:rPr lang="ru-RU" sz="2400" b="1" dirty="0" smtClean="0"/>
              <a:t> ценностное отношение учащихся к собственному здоровью и поддержание их здоровья будет обеспечено, если: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43125"/>
            <a:ext cx="8229600" cy="3983038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sz="2800" dirty="0"/>
          </a:p>
          <a:p>
            <a:pPr marL="640080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/>
              <a:t>В процессе обучения вопросы здоровья будут представлены в содержании учебного предмета как общечеловеческая ценностная категория; </a:t>
            </a:r>
            <a:endParaRPr lang="ru-RU" sz="2400" dirty="0"/>
          </a:p>
          <a:p>
            <a:pPr marL="640080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/>
              <a:t>Организация учебных занятий будет строиться в соответствии с требованиями </a:t>
            </a:r>
            <a:r>
              <a:rPr lang="ru-RU" b="1" dirty="0" err="1"/>
              <a:t>СанПиН</a:t>
            </a:r>
            <a:r>
              <a:rPr lang="ru-RU" b="1" dirty="0"/>
              <a:t>, с учётом возрастной физиологии и на основе личностно-ориентированного подхода к учащимся;</a:t>
            </a:r>
            <a:endParaRPr lang="ru-RU" sz="2400" dirty="0"/>
          </a:p>
          <a:p>
            <a:pPr marL="640080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/>
              <a:t>В процессе обучения будут чередоваться виды учебной деятельности детей по уровню сложности и монотонности, а также активная познавательная деятельность будет перемежаться оздоровительными паузами и </a:t>
            </a:r>
            <a:r>
              <a:rPr lang="ru-RU" b="1" dirty="0" err="1"/>
              <a:t>физкульминутками</a:t>
            </a:r>
            <a:r>
              <a:rPr lang="ru-RU" b="1" dirty="0"/>
              <a:t>;</a:t>
            </a:r>
            <a:endParaRPr lang="ru-RU" sz="2400" dirty="0"/>
          </a:p>
          <a:p>
            <a:pPr marL="640080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/>
              <a:t>Ученики будут постоянно участвовать в деятельности, мотивирующей их к поддержанию здоровья.</a:t>
            </a:r>
            <a:endParaRPr lang="ru-RU" sz="2400" dirty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/>
              <a:t>Темы</a:t>
            </a:r>
            <a:endParaRPr lang="ru-RU" sz="3600" dirty="0"/>
          </a:p>
        </p:txBody>
      </p:sp>
      <p:sp>
        <p:nvSpPr>
          <p:cNvPr id="18434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b="1" smtClean="0"/>
              <a:t>«Мое тело» </a:t>
            </a:r>
          </a:p>
          <a:p>
            <a:pPr algn="ctr">
              <a:buFont typeface="Wingdings" pitchFamily="2" charset="2"/>
              <a:buNone/>
            </a:pPr>
            <a:r>
              <a:rPr lang="ru-RU" b="1" smtClean="0"/>
              <a:t>«Моё здоровье» </a:t>
            </a:r>
          </a:p>
          <a:p>
            <a:pPr algn="ctr">
              <a:buFont typeface="Wingdings" pitchFamily="2" charset="2"/>
              <a:buNone/>
            </a:pPr>
            <a:r>
              <a:rPr lang="ru-RU" b="1" smtClean="0"/>
              <a:t>«Спортивные занятия»</a:t>
            </a:r>
          </a:p>
          <a:p>
            <a:pPr algn="ctr">
              <a:buFont typeface="Wingdings" pitchFamily="2" charset="2"/>
              <a:buNone/>
            </a:pPr>
            <a:r>
              <a:rPr lang="ru-RU" b="1" smtClean="0"/>
              <a:t>«Здоровый образ жизни» </a:t>
            </a:r>
          </a:p>
          <a:p>
            <a:pPr algn="ctr">
              <a:buFont typeface="Wingdings" pitchFamily="2" charset="2"/>
              <a:buNone/>
            </a:pPr>
            <a:r>
              <a:rPr lang="ru-RU" b="1" smtClean="0"/>
              <a:t>«Правильное питание – залог здоровья» </a:t>
            </a:r>
          </a:p>
          <a:p>
            <a:pPr algn="ctr">
              <a:buFont typeface="Wingdings" pitchFamily="2" charset="2"/>
              <a:buNone/>
            </a:pPr>
            <a:r>
              <a:rPr lang="ru-RU" b="1" smtClean="0"/>
              <a:t>«Летний спортивный лагерь»  </a:t>
            </a:r>
          </a:p>
          <a:p>
            <a:pPr algn="ctr">
              <a:buFont typeface="Wingdings" pitchFamily="2" charset="2"/>
              <a:buNone/>
            </a:pPr>
            <a:r>
              <a:rPr lang="ru-RU" b="1" smtClean="0"/>
              <a:t>«Зимний оздоровительный лагерь» </a:t>
            </a:r>
          </a:p>
          <a:p>
            <a:pPr algn="ctr">
              <a:buFont typeface="Wingdings" pitchFamily="2" charset="2"/>
              <a:buNone/>
            </a:pPr>
            <a:r>
              <a:rPr lang="ru-RU" b="1" smtClean="0"/>
              <a:t>«Дни здоровья в школе»</a:t>
            </a:r>
            <a:endParaRPr lang="ru-RU" smtClean="0"/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37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/>
              <a:t>развитие мотивационной сферы учащихся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ru-RU" b="1" dirty="0"/>
              <a:t> </a:t>
            </a:r>
            <a:endParaRPr lang="ru-RU" dirty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b="1" dirty="0"/>
              <a:t>развитие навыков монологической и диалогической речи, позволяющих строить высказывания и вести беседы по соответствующей тематике; </a:t>
            </a:r>
            <a:endParaRPr lang="ru-RU" dirty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b="1" dirty="0"/>
              <a:t>чтение и перевод адаптированных текстов; </a:t>
            </a:r>
            <a:endParaRPr lang="ru-RU" dirty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b="1" dirty="0"/>
              <a:t>разработка и проведение заочных экскурсий для зарубежного гостя к оздоровительным центрам Москвы и области, и в зелёные зоны города; </a:t>
            </a:r>
            <a:endParaRPr lang="ru-RU" dirty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b="1" dirty="0"/>
              <a:t>проведение физкультминуток самими учащимися; </a:t>
            </a:r>
            <a:endParaRPr lang="ru-RU" dirty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b="1" dirty="0"/>
              <a:t>организация дидактических игр соответствующего содержания.</a:t>
            </a:r>
            <a:endParaRPr lang="ru-RU" dirty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3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1" dirty="0" smtClean="0"/>
              <a:t>ПРИМЕРНЫЕ ТЕМЫ ДЛЯ БЕСЕД С ДЕТЬМИ О ВАЖНОСТИ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 smtClean="0"/>
              <a:t>ПРАВИЛЬНОГО ДЫХАНИЯ</a:t>
            </a:r>
            <a:endParaRPr lang="ru-RU" sz="3200" dirty="0"/>
          </a:p>
        </p:txBody>
      </p:sp>
      <p:sp>
        <p:nvSpPr>
          <p:cNvPr id="20482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928813"/>
            <a:ext cx="8229600" cy="41973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1" smtClean="0"/>
              <a:t>1. «Значение здоровья и дыхания».</a:t>
            </a:r>
            <a:endParaRPr lang="ru-RU" smtClean="0"/>
          </a:p>
          <a:p>
            <a:pPr>
              <a:buFont typeface="Wingdings" pitchFamily="2" charset="2"/>
              <a:buNone/>
            </a:pPr>
            <a:r>
              <a:rPr lang="ru-RU" b="1" smtClean="0"/>
              <a:t>2. «Особенности воздуха».</a:t>
            </a:r>
            <a:endParaRPr lang="ru-RU" smtClean="0"/>
          </a:p>
          <a:p>
            <a:pPr>
              <a:buFont typeface="Wingdings" pitchFamily="2" charset="2"/>
              <a:buNone/>
            </a:pPr>
            <a:r>
              <a:rPr lang="ru-RU" b="1" smtClean="0"/>
              <a:t>3. «Как правильно дышать?»</a:t>
            </a:r>
            <a:endParaRPr lang="ru-RU" smtClean="0"/>
          </a:p>
          <a:p>
            <a:pPr>
              <a:buFont typeface="Wingdings" pitchFamily="2" charset="2"/>
              <a:buNone/>
            </a:pPr>
            <a:r>
              <a:rPr lang="ru-RU" b="1" smtClean="0"/>
              <a:t>4. «Значение осанки»</a:t>
            </a:r>
            <a:endParaRPr lang="ru-RU" smtClean="0"/>
          </a:p>
          <a:p>
            <a:pPr>
              <a:buFont typeface="Wingdings" pitchFamily="2" charset="2"/>
              <a:buNone/>
            </a:pPr>
            <a:r>
              <a:rPr lang="ru-RU" b="1" smtClean="0"/>
              <a:t>5. «Легкие и диафрагма»</a:t>
            </a:r>
            <a:endParaRPr lang="ru-RU" smtClean="0"/>
          </a:p>
          <a:p>
            <a:pPr>
              <a:buFont typeface="Wingdings" pitchFamily="2" charset="2"/>
              <a:buNone/>
            </a:pPr>
            <a:r>
              <a:rPr lang="ru-RU" b="1" smtClean="0"/>
              <a:t>6. «Обучение диафрагмальному дыханию».</a:t>
            </a:r>
            <a:endParaRPr lang="ru-RU" smtClean="0"/>
          </a:p>
          <a:p>
            <a:pPr>
              <a:buFont typeface="Wingdings" pitchFamily="2" charset="2"/>
              <a:buNone/>
            </a:pPr>
            <a:r>
              <a:rPr lang="ru-RU" b="1" smtClean="0"/>
              <a:t>7. «Упражнения на развитие дыхательной мускулатуры».</a:t>
            </a:r>
            <a:endParaRPr lang="ru-RU" smtClean="0"/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Содержимое 2"/>
          <p:cNvSpPr>
            <a:spLocks noGrp="1"/>
          </p:cNvSpPr>
          <p:nvPr>
            <p:ph sz="quarter" idx="2"/>
          </p:nvPr>
        </p:nvSpPr>
        <p:spPr>
          <a:xfrm>
            <a:off x="142875" y="3714750"/>
            <a:ext cx="4354513" cy="17145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 </a:t>
            </a:r>
            <a:endParaRPr lang="ru-RU" smtClean="0"/>
          </a:p>
          <a:p>
            <a:endParaRPr lang="ru-RU" smtClean="0"/>
          </a:p>
        </p:txBody>
      </p:sp>
      <p:pic>
        <p:nvPicPr>
          <p:cNvPr id="21506" name="Содержимое 8" descr="Сквозь пальцы"/>
          <p:cNvPicPr>
            <a:picLocks noGrp="1"/>
          </p:cNvPicPr>
          <p:nvPr>
            <p:ph sz="quarter" idx="4"/>
          </p:nvPr>
        </p:nvPicPr>
        <p:blipFill>
          <a:blip r:embed="rId2"/>
          <a:srcRect/>
          <a:stretch>
            <a:fillRect/>
          </a:stretch>
        </p:blipFill>
        <p:spPr>
          <a:xfrm>
            <a:off x="4581525" y="3048000"/>
            <a:ext cx="3990975" cy="2514600"/>
          </a:xfrm>
        </p:spPr>
      </p:pic>
      <p:sp>
        <p:nvSpPr>
          <p:cNvPr id="6" name="Текст 5"/>
          <p:cNvSpPr>
            <a:spLocks noGrp="1"/>
          </p:cNvSpPr>
          <p:nvPr>
            <p:ph type="body" sz="quarter" idx="1"/>
          </p:nvPr>
        </p:nvSpPr>
        <p:spPr>
          <a:xfrm>
            <a:off x="285750" y="714375"/>
            <a:ext cx="4040188" cy="1714500"/>
          </a:xfrm>
        </p:spPr>
        <p:txBody>
          <a:bodyPr>
            <a:normAutofit fontScale="92500"/>
          </a:bodyPr>
          <a:lstStyle/>
          <a:p>
            <a:pPr fontAlgn="auto">
              <a:spcAft>
                <a:spcPts val="0"/>
              </a:spcAft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defRPr/>
            </a:pPr>
            <a:r>
              <a:rPr lang="en-US" dirty="0" err="1" smtClean="0"/>
              <a:t>Übung</a:t>
            </a:r>
            <a:r>
              <a:rPr lang="en-US" dirty="0" smtClean="0"/>
              <a:t>  </a:t>
            </a:r>
            <a:r>
              <a:rPr lang="en-US" dirty="0"/>
              <a:t>1</a:t>
            </a:r>
            <a:endParaRPr lang="ru-RU" dirty="0" smtClean="0"/>
          </a:p>
          <a:p>
            <a:pPr fontAlgn="auto">
              <a:spcAft>
                <a:spcPts val="0"/>
              </a:spcAft>
              <a:defRPr/>
            </a:pPr>
            <a:r>
              <a:rPr lang="en-US" u="sng" dirty="0"/>
              <a:t>Palming -  </a:t>
            </a:r>
            <a:r>
              <a:rPr lang="en-US" u="sng" dirty="0" err="1"/>
              <a:t>Abdecken</a:t>
            </a:r>
            <a:r>
              <a:rPr lang="en-US" u="sng" dirty="0"/>
              <a:t> </a:t>
            </a:r>
            <a:r>
              <a:rPr lang="en-US" u="sng" dirty="0" err="1"/>
              <a:t>der</a:t>
            </a:r>
            <a:r>
              <a:rPr lang="en-US" u="sng" dirty="0"/>
              <a:t> </a:t>
            </a:r>
            <a:r>
              <a:rPr lang="en-US" u="sng" dirty="0" err="1"/>
              <a:t>Augen</a:t>
            </a:r>
            <a:r>
              <a:rPr lang="en-US" u="sng" dirty="0"/>
              <a:t>,  </a:t>
            </a:r>
            <a:r>
              <a:rPr lang="en-US" u="sng" dirty="0" err="1"/>
              <a:t>ruhig</a:t>
            </a:r>
            <a:r>
              <a:rPr lang="en-US" u="sng" dirty="0"/>
              <a:t> </a:t>
            </a:r>
            <a:r>
              <a:rPr lang="en-US" u="sng" dirty="0" err="1"/>
              <a:t>ein</a:t>
            </a:r>
            <a:r>
              <a:rPr lang="en-US" u="sng" dirty="0"/>
              <a:t>- und </a:t>
            </a:r>
            <a:r>
              <a:rPr lang="en-US" u="sng" dirty="0" err="1"/>
              <a:t>ausatmen</a:t>
            </a:r>
            <a:endParaRPr lang="ru-RU" dirty="0" smtClean="0"/>
          </a:p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1508" name="Текст 6"/>
          <p:cNvSpPr>
            <a:spLocks noGrp="1"/>
          </p:cNvSpPr>
          <p:nvPr>
            <p:ph type="body" sz="quarter" idx="3"/>
          </p:nvPr>
        </p:nvSpPr>
        <p:spPr>
          <a:xfrm>
            <a:off x="285750" y="4214813"/>
            <a:ext cx="4184650" cy="1285875"/>
          </a:xfrm>
        </p:spPr>
        <p:txBody>
          <a:bodyPr/>
          <a:lstStyle/>
          <a:p>
            <a:r>
              <a:rPr lang="en-US" smtClean="0"/>
              <a:t>Übung  2 </a:t>
            </a:r>
            <a:endParaRPr lang="ru-RU" smtClean="0"/>
          </a:p>
          <a:p>
            <a:r>
              <a:rPr lang="en-US" u="sng" smtClean="0"/>
              <a:t>Durch Finger blicken, ohne den Kopf zu bewegen</a:t>
            </a:r>
            <a:endParaRPr lang="ru-RU" smtClean="0"/>
          </a:p>
          <a:p>
            <a:endParaRPr lang="ru-RU" smtClean="0"/>
          </a:p>
        </p:txBody>
      </p:sp>
      <p:pic>
        <p:nvPicPr>
          <p:cNvPr id="21509" name="Рисунок 3" descr="Пальминг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500063"/>
            <a:ext cx="400050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83</TotalTime>
  <Words>505</Words>
  <Application>Microsoft Office PowerPoint</Application>
  <PresentationFormat>Экран (4:3)</PresentationFormat>
  <Paragraphs>83</Paragraphs>
  <Slides>17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17</vt:i4>
      </vt:variant>
    </vt:vector>
  </HeadingPairs>
  <TitlesOfParts>
    <vt:vector size="29" baseType="lpstr">
      <vt:lpstr>Century Schoolbook</vt:lpstr>
      <vt:lpstr>Arial</vt:lpstr>
      <vt:lpstr>Wingdings</vt:lpstr>
      <vt:lpstr>Wingdings 2</vt:lpstr>
      <vt:lpstr>Calibri</vt:lpstr>
      <vt:lpstr>Эркер</vt:lpstr>
      <vt:lpstr>Эркер</vt:lpstr>
      <vt:lpstr>Эркер</vt:lpstr>
      <vt:lpstr>Эркер</vt:lpstr>
      <vt:lpstr>Эркер</vt:lpstr>
      <vt:lpstr>Эркер</vt:lpstr>
      <vt:lpstr>Эркер</vt:lpstr>
      <vt:lpstr>«ОЗДОРОВИТЕЛЬНЫЕ УПРАЖНЕНИЯ НА УРОКАХ ИНОСТРАННОГО ЯЗЫКА КАК СРЕДСТВО АКТИВИЗАЦИИ МЫСЛИТЕЛЬНЫХ ПРОЦЕССОВ УЧАЩИХСЯ»</vt:lpstr>
      <vt:lpstr>Слайд 2</vt:lpstr>
      <vt:lpstr>Слайд 3</vt:lpstr>
      <vt:lpstr>ЗАДАЧИ ИССЛЕДОВАТЕЛЬСКОЙ РАБОТЫ</vt:lpstr>
      <vt:lpstr>ГИПОТЕЗА ИССЛЕДОВАНИЯ:  ЦЕННОСТНОЕ ОТНОШЕНИЕ УЧАЩИХСЯ К СОБСТВЕННОМУ ЗДОРОВЬЮ И ПОДДЕРЖАНИЕ ИХ ЗДОРОВЬЯ БУДЕТ ОБЕСПЕЧЕНО, ЕСЛИ:</vt:lpstr>
      <vt:lpstr>ТЕМЫ</vt:lpstr>
      <vt:lpstr>РАЗВИТИЕ МОТИВАЦИОННОЙ СФЕРЫ УЧАЩИХСЯ</vt:lpstr>
      <vt:lpstr>ПРИМЕРНЫЕ ТЕМЫ ДЛЯ БЕСЕД С ДЕТЬМИ О ВАЖНОСТИ ПРАВИЛЬНОГО ДЫХАНИЯ</vt:lpstr>
      <vt:lpstr>Слайд 9</vt:lpstr>
      <vt:lpstr>СЕГМЕНТЫ ЙОГИ, ВКЛЮЧАЕМЫЕ С ЦЕЛЬЮ ЗДОРОВЬЕСБЕРЕЖЕНИЯ В УРОК ИНОСТРАННОГО ЯЗЫКА</vt:lpstr>
      <vt:lpstr>Слайд 11</vt:lpstr>
      <vt:lpstr>Слайд 12</vt:lpstr>
      <vt:lpstr>МЕТОДЫ ПОДДЕРЖАНИЯ ЗДОРОВЬЯ В ПРОЦЕССЕ ОБУЧЕНИЯ</vt:lpstr>
      <vt:lpstr>ПРИЁМЫ ПОДДЕРЖАНИЯ ЗДОРОВЬЯ В ПРОЦЕССЕ ОБУЧЕНИЯ</vt:lpstr>
      <vt:lpstr> РЕЗУЛЬТАТЫ ИССЛЕДОВАНИЯ </vt:lpstr>
      <vt:lpstr>СПИСОК ИСТОЧНИКОВ</vt:lpstr>
      <vt:lpstr>Слайд 17</vt:lpstr>
    </vt:vector>
  </TitlesOfParts>
  <Company>школа 51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«ОЗДОРОВИТЕЛЬНЫЕ УПРАЖНЕНИЯ НА УРОКАХ ИНОСТРАННОГО ЯЗЫКА КАК СРЕДСТВО АКТИВИЗАЦИИ МЫСЛИТЕЛЬНЫХ ПРОЦЕССОВ УЧАЩИХСЯ» </dc:title>
  <dc:creator>Oksana</dc:creator>
  <cp:lastModifiedBy>User</cp:lastModifiedBy>
  <cp:revision>11</cp:revision>
  <dcterms:created xsi:type="dcterms:W3CDTF">2010-02-17T10:23:57Z</dcterms:created>
  <dcterms:modified xsi:type="dcterms:W3CDTF">2012-02-14T21:13:13Z</dcterms:modified>
</cp:coreProperties>
</file>