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sldIdLst>
    <p:sldId id="256" r:id="rId2"/>
    <p:sldId id="266" r:id="rId3"/>
    <p:sldId id="281" r:id="rId4"/>
    <p:sldId id="299" r:id="rId5"/>
    <p:sldId id="297" r:id="rId6"/>
    <p:sldId id="298" r:id="rId7"/>
    <p:sldId id="300" r:id="rId8"/>
    <p:sldId id="260" r:id="rId9"/>
    <p:sldId id="261" r:id="rId10"/>
    <p:sldId id="301" r:id="rId11"/>
    <p:sldId id="262" r:id="rId12"/>
    <p:sldId id="279" r:id="rId13"/>
    <p:sldId id="263" r:id="rId14"/>
    <p:sldId id="264" r:id="rId15"/>
    <p:sldId id="295" r:id="rId16"/>
    <p:sldId id="302" r:id="rId17"/>
    <p:sldId id="303" r:id="rId18"/>
    <p:sldId id="285" r:id="rId19"/>
    <p:sldId id="286" r:id="rId20"/>
    <p:sldId id="306" r:id="rId21"/>
    <p:sldId id="307" r:id="rId22"/>
    <p:sldId id="308" r:id="rId23"/>
    <p:sldId id="309" r:id="rId24"/>
    <p:sldId id="310" r:id="rId25"/>
    <p:sldId id="289" r:id="rId26"/>
    <p:sldId id="290" r:id="rId27"/>
    <p:sldId id="291" r:id="rId28"/>
    <p:sldId id="292" r:id="rId29"/>
    <p:sldId id="311" r:id="rId30"/>
    <p:sldId id="314" r:id="rId31"/>
    <p:sldId id="315" r:id="rId32"/>
    <p:sldId id="31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99"/>
    <a:srgbClr val="FFCC66"/>
    <a:srgbClr val="CCFF99"/>
    <a:srgbClr val="FF66FF"/>
    <a:srgbClr val="FFFF99"/>
    <a:srgbClr val="FFCC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94660"/>
  </p:normalViewPr>
  <p:slideViewPr>
    <p:cSldViewPr>
      <p:cViewPr>
        <p:scale>
          <a:sx n="75" d="100"/>
          <a:sy n="75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6.bin"/><Relationship Id="rId13" Type="http://schemas.microsoft.com/office/2006/relationships/legacyDiagramText" Target="legacyDiagramText21.bin"/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12" Type="http://schemas.microsoft.com/office/2006/relationships/legacyDiagramText" Target="legacyDiagramText20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11" Type="http://schemas.microsoft.com/office/2006/relationships/legacyDiagramText" Target="legacyDiagramText19.bin"/><Relationship Id="rId5" Type="http://schemas.microsoft.com/office/2006/relationships/legacyDiagramText" Target="legacyDiagramText13.bin"/><Relationship Id="rId15" Type="http://schemas.microsoft.com/office/2006/relationships/legacyDiagramText" Target="legacyDiagramText23.bin"/><Relationship Id="rId10" Type="http://schemas.microsoft.com/office/2006/relationships/legacyDiagramText" Target="legacyDiagramText18.bin"/><Relationship Id="rId4" Type="http://schemas.microsoft.com/office/2006/relationships/legacyDiagramText" Target="legacyDiagramText12.bin"/><Relationship Id="rId9" Type="http://schemas.microsoft.com/office/2006/relationships/legacyDiagramText" Target="legacyDiagramText17.bin"/><Relationship Id="rId14" Type="http://schemas.microsoft.com/office/2006/relationships/legacyDiagramText" Target="legacyDiagramText22.bin"/></Relationships>
</file>

<file path=ppt/drawings/_rels/vmlDrawing4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31.bin"/><Relationship Id="rId3" Type="http://schemas.microsoft.com/office/2006/relationships/legacyDiagramText" Target="legacyDiagramText26.bin"/><Relationship Id="rId7" Type="http://schemas.microsoft.com/office/2006/relationships/legacyDiagramText" Target="legacyDiagramText30.bin"/><Relationship Id="rId2" Type="http://schemas.microsoft.com/office/2006/relationships/legacyDiagramText" Target="legacyDiagramText25.bin"/><Relationship Id="rId1" Type="http://schemas.microsoft.com/office/2006/relationships/legacyDiagramText" Target="legacyDiagramText24.bin"/><Relationship Id="rId6" Type="http://schemas.microsoft.com/office/2006/relationships/legacyDiagramText" Target="legacyDiagramText29.bin"/><Relationship Id="rId11" Type="http://schemas.microsoft.com/office/2006/relationships/legacyDiagramText" Target="legacyDiagramText34.bin"/><Relationship Id="rId5" Type="http://schemas.microsoft.com/office/2006/relationships/legacyDiagramText" Target="legacyDiagramText28.bin"/><Relationship Id="rId10" Type="http://schemas.microsoft.com/office/2006/relationships/legacyDiagramText" Target="legacyDiagramText33.bin"/><Relationship Id="rId4" Type="http://schemas.microsoft.com/office/2006/relationships/legacyDiagramText" Target="legacyDiagramText27.bin"/><Relationship Id="rId9" Type="http://schemas.microsoft.com/office/2006/relationships/legacyDiagramText" Target="legacyDiagramText32.bin"/></Relationships>
</file>

<file path=ppt/drawings/_rels/vmlDrawing5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42.bin"/><Relationship Id="rId13" Type="http://schemas.microsoft.com/office/2006/relationships/legacyDiagramText" Target="legacyDiagramText47.bin"/><Relationship Id="rId3" Type="http://schemas.microsoft.com/office/2006/relationships/legacyDiagramText" Target="legacyDiagramText37.bin"/><Relationship Id="rId7" Type="http://schemas.microsoft.com/office/2006/relationships/legacyDiagramText" Target="legacyDiagramText41.bin"/><Relationship Id="rId12" Type="http://schemas.microsoft.com/office/2006/relationships/legacyDiagramText" Target="legacyDiagramText46.bin"/><Relationship Id="rId2" Type="http://schemas.microsoft.com/office/2006/relationships/legacyDiagramText" Target="legacyDiagramText36.bin"/><Relationship Id="rId1" Type="http://schemas.microsoft.com/office/2006/relationships/legacyDiagramText" Target="legacyDiagramText35.bin"/><Relationship Id="rId6" Type="http://schemas.microsoft.com/office/2006/relationships/legacyDiagramText" Target="legacyDiagramText40.bin"/><Relationship Id="rId11" Type="http://schemas.microsoft.com/office/2006/relationships/legacyDiagramText" Target="legacyDiagramText45.bin"/><Relationship Id="rId5" Type="http://schemas.microsoft.com/office/2006/relationships/legacyDiagramText" Target="legacyDiagramText39.bin"/><Relationship Id="rId10" Type="http://schemas.microsoft.com/office/2006/relationships/legacyDiagramText" Target="legacyDiagramText44.bin"/><Relationship Id="rId4" Type="http://schemas.microsoft.com/office/2006/relationships/legacyDiagramText" Target="legacyDiagramText38.bin"/><Relationship Id="rId9" Type="http://schemas.microsoft.com/office/2006/relationships/legacyDiagramText" Target="legacyDiagramText43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95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8452674-452E-4436-8741-55609A6BCAC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09F8-8316-4432-B449-DCB23CCD350B}" type="slidenum">
              <a:rPr lang="ru-RU"/>
              <a:pPr/>
              <a:t>1</a:t>
            </a:fld>
            <a:endParaRPr lang="ru-RU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4B35-33AA-4293-91B9-3D76AB9B4566}" type="slidenum">
              <a:rPr lang="ru-RU"/>
              <a:pPr/>
              <a:t>10</a:t>
            </a:fld>
            <a:endParaRPr lang="ru-RU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EB8CF-52E4-42EC-8AF9-DB4049A87283}" type="slidenum">
              <a:rPr lang="ru-RU"/>
              <a:pPr/>
              <a:t>11</a:t>
            </a:fld>
            <a:endParaRPr lang="ru-RU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6A4DB-A7CB-40F0-925A-F896722A3E76}" type="slidenum">
              <a:rPr lang="ru-RU"/>
              <a:pPr/>
              <a:t>12</a:t>
            </a:fld>
            <a:endParaRPr lang="ru-RU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AB2239-A765-41DD-916B-A1E04D81DCF8}" type="slidenum">
              <a:rPr lang="ru-RU"/>
              <a:pPr/>
              <a:t>13</a:t>
            </a:fld>
            <a:endParaRPr lang="ru-RU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2B2F1-1E05-4EA3-B06A-A93F43EA44CC}" type="slidenum">
              <a:rPr lang="ru-RU"/>
              <a:pPr/>
              <a:t>14</a:t>
            </a:fld>
            <a:endParaRPr lang="ru-RU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0E41A-0131-492F-95C3-0AEDA0033EF9}" type="slidenum">
              <a:rPr lang="ru-RU"/>
              <a:pPr/>
              <a:t>15</a:t>
            </a:fld>
            <a:endParaRPr lang="ru-RU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94BC5-12D9-4A5F-B103-90E1D75E477E}" type="slidenum">
              <a:rPr lang="ru-RU"/>
              <a:pPr/>
              <a:t>16</a:t>
            </a:fld>
            <a:endParaRPr lang="ru-RU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14EF0-0C04-4E7B-B48D-37A8F29C63F6}" type="slidenum">
              <a:rPr lang="ru-RU"/>
              <a:pPr/>
              <a:t>17</a:t>
            </a:fld>
            <a:endParaRPr lang="ru-RU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DEB0-9576-4D40-9255-E0AD454BA3DA}" type="slidenum">
              <a:rPr lang="ru-RU"/>
              <a:pPr/>
              <a:t>18</a:t>
            </a:fld>
            <a:endParaRPr lang="ru-R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B3040-8798-4973-93DD-4CAF232EE66B}" type="slidenum">
              <a:rPr lang="ru-RU"/>
              <a:pPr/>
              <a:t>19</a:t>
            </a:fld>
            <a:endParaRPr lang="ru-RU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EFC24-4C1A-4A73-AD7E-42F93150F2B9}" type="slidenum">
              <a:rPr lang="ru-RU"/>
              <a:pPr/>
              <a:t>2</a:t>
            </a:fld>
            <a:endParaRPr lang="ru-RU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8BD63-DA38-4BCE-8458-156DB3CC115F}" type="slidenum">
              <a:rPr lang="ru-RU"/>
              <a:pPr/>
              <a:t>20</a:t>
            </a:fld>
            <a:endParaRPr lang="ru-RU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8EE47-0D84-48D1-8AC3-D1130BE93E3F}" type="slidenum">
              <a:rPr lang="ru-RU"/>
              <a:pPr/>
              <a:t>21</a:t>
            </a:fld>
            <a:endParaRPr lang="ru-RU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0D668-A6C1-4EFC-ADA4-95567F2119D8}" type="slidenum">
              <a:rPr lang="ru-RU"/>
              <a:pPr/>
              <a:t>22</a:t>
            </a:fld>
            <a:endParaRPr lang="ru-RU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63B6D-6D78-4586-8CF7-3F2F66E025F3}" type="slidenum">
              <a:rPr lang="ru-RU"/>
              <a:pPr/>
              <a:t>23</a:t>
            </a:fld>
            <a:endParaRPr lang="ru-RU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1BEB6-1C04-4FE6-8703-1454E27CEB09}" type="slidenum">
              <a:rPr lang="ru-RU"/>
              <a:pPr/>
              <a:t>24</a:t>
            </a:fld>
            <a:endParaRPr lang="ru-RU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9AFA4B-00DD-4CB1-8372-CFE802AAF65A}" type="slidenum">
              <a:rPr lang="ru-RU"/>
              <a:pPr/>
              <a:t>25</a:t>
            </a:fld>
            <a:endParaRPr lang="ru-RU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5BD25-F471-4B1B-8991-716BF0BBC9FD}" type="slidenum">
              <a:rPr lang="ru-RU"/>
              <a:pPr/>
              <a:t>26</a:t>
            </a:fld>
            <a:endParaRPr lang="ru-RU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D4E55-6E28-47C2-861E-594512BF9CB8}" type="slidenum">
              <a:rPr lang="ru-RU"/>
              <a:pPr/>
              <a:t>27</a:t>
            </a:fld>
            <a:endParaRPr lang="ru-RU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6684B-EED7-4279-93D6-A6C22409F1D1}" type="slidenum">
              <a:rPr lang="ru-RU"/>
              <a:pPr/>
              <a:t>28</a:t>
            </a:fld>
            <a:endParaRPr lang="ru-RU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C877C-86B6-4048-856C-EE4574C2B5A5}" type="slidenum">
              <a:rPr lang="ru-RU"/>
              <a:pPr/>
              <a:t>29</a:t>
            </a:fld>
            <a:endParaRPr lang="ru-RU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6AC7-F5FE-4F40-AB80-56F30345A7DE}" type="slidenum">
              <a:rPr lang="ru-RU"/>
              <a:pPr/>
              <a:t>3</a:t>
            </a:fld>
            <a:endParaRPr lang="ru-RU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14E21-03BF-490C-8A84-469F84423933}" type="slidenum">
              <a:rPr lang="ru-RU"/>
              <a:pPr/>
              <a:t>30</a:t>
            </a:fld>
            <a:endParaRPr lang="ru-RU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4823C-3CA9-453A-9404-E028B923B263}" type="slidenum">
              <a:rPr lang="ru-RU"/>
              <a:pPr/>
              <a:t>31</a:t>
            </a:fld>
            <a:endParaRPr lang="ru-RU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8CECE-1765-433A-976B-84105D1B26D7}" type="slidenum">
              <a:rPr lang="ru-RU"/>
              <a:pPr/>
              <a:t>32</a:t>
            </a:fld>
            <a:endParaRPr lang="ru-RU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9C892-3075-4BDA-B5A7-06026223BEA4}" type="slidenum">
              <a:rPr lang="ru-RU"/>
              <a:pPr/>
              <a:t>4</a:t>
            </a:fld>
            <a:endParaRPr lang="ru-RU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AC8F64-822A-49DB-B11F-0D85AAC31CA5}" type="slidenum">
              <a:rPr lang="ru-RU"/>
              <a:pPr/>
              <a:t>5</a:t>
            </a:fld>
            <a:endParaRPr lang="ru-RU"/>
          </a:p>
        </p:txBody>
      </p:sp>
      <p:sp>
        <p:nvSpPr>
          <p:cNvPr id="114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809D4-C7DE-4EE9-AB81-79E3C22163E6}" type="slidenum">
              <a:rPr lang="ru-RU"/>
              <a:pPr/>
              <a:t>6</a:t>
            </a:fld>
            <a:endParaRPr lang="ru-RU"/>
          </a:p>
        </p:txBody>
      </p:sp>
      <p:sp>
        <p:nvSpPr>
          <p:cNvPr id="115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32DCC-A825-48A0-A5CD-90389A6A8EC6}" type="slidenum">
              <a:rPr lang="ru-RU"/>
              <a:pPr/>
              <a:t>7</a:t>
            </a:fld>
            <a:endParaRPr lang="ru-RU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E4A7B-A88B-45E6-AD8A-DDFEC759A4BC}" type="slidenum">
              <a:rPr lang="ru-RU"/>
              <a:pPr/>
              <a:t>8</a:t>
            </a:fld>
            <a:endParaRPr lang="ru-RU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C71DE8-85F8-4734-AFFC-CE3486AC5544}" type="slidenum">
              <a:rPr lang="ru-RU"/>
              <a:pPr/>
              <a:t>9</a:t>
            </a:fld>
            <a:endParaRPr lang="ru-RU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B1BFA88-AE3A-4A79-93A2-1A84EC4763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C7360-4BA1-4917-BCC3-3D2A9A0A68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AC090-26C6-404B-A0A3-533CC2B2E0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4592AF-75F8-4D64-96ED-CEFEDE2B26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87B43-5CAA-4AC8-A84C-9B3A43EB8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19919-906A-490D-84DF-F2C2CC0AD4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9D5EC-7334-42AC-933A-BAB098F75B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9854C-C138-4EEC-B7D4-EEE21FFC0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67DE-FB9B-40FD-BB5E-A5BB8C7641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B28A6-0127-4425-948D-77CC66425C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0A01B-EBA9-447A-9493-10932E485A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D9576-40ED-43FC-92EF-A721CA346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088F2E3-8A0E-48B6-AF5D-ACA181DD068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836613"/>
            <a:ext cx="8748712" cy="1828800"/>
          </a:xfrm>
        </p:spPr>
        <p:txBody>
          <a:bodyPr/>
          <a:lstStyle/>
          <a:p>
            <a:r>
              <a:rPr lang="ru-RU" sz="3600" dirty="0" err="1">
                <a:solidFill>
                  <a:schemeClr val="bg2"/>
                </a:solidFill>
                <a:effectLst/>
                <a:latin typeface="Times New Roman" pitchFamily="18" charset="0"/>
              </a:rPr>
              <a:t>Постпатронатная</a:t>
            </a:r>
            <a: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  <a:t> адаптация выпускников</a:t>
            </a:r>
            <a:b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</a:br>
            <a: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  <a:t>ГКОУ ПК </a:t>
            </a:r>
            <a:b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</a:br>
            <a: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  <a:t>«Коррекционный детский дом № 2»</a:t>
            </a:r>
            <a:b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</a:br>
            <a: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  <a:t>г. Пермь</a:t>
            </a:r>
            <a:br>
              <a:rPr lang="ru-RU" sz="3600" dirty="0">
                <a:solidFill>
                  <a:schemeClr val="bg2"/>
                </a:solidFill>
                <a:effectLst/>
                <a:latin typeface="Times New Roman" pitchFamily="18" charset="0"/>
              </a:rPr>
            </a:br>
            <a:r>
              <a:rPr lang="ru-RU" sz="2000" dirty="0">
                <a:solidFill>
                  <a:schemeClr val="bg2"/>
                </a:solidFill>
                <a:effectLst/>
                <a:latin typeface="Times New Roman" pitchFamily="18" charset="0"/>
              </a:rPr>
              <a:t>автор: руководитель службы сопровождения патронатных семей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О.В.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Мальцева, </a:t>
            </a: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соавтор: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социальный педагог Е.Ю.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Стрекалова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9467850" y="6165850"/>
            <a:ext cx="400050" cy="952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pic>
        <p:nvPicPr>
          <p:cNvPr id="2054" name="Picture 6" descr="я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350" y="3429000"/>
            <a:ext cx="6656388" cy="3165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Organization Chart 2"/>
          <p:cNvGraphicFramePr>
            <a:graphicFrameLocks/>
          </p:cNvGraphicFramePr>
          <p:nvPr>
            <p:ph/>
          </p:nvPr>
        </p:nvGraphicFramePr>
        <p:xfrm>
          <a:off x="50800" y="0"/>
          <a:ext cx="8913813" cy="6669088"/>
        </p:xfrm>
        <a:graphic>
          <a:graphicData uri="http://schemas.openxmlformats.org/drawingml/2006/compatibility">
            <com:legacyDrawing xmlns:com="http://schemas.openxmlformats.org/drawingml/2006/compatibility" spid="_x0000_s9728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7" name="Line 71"/>
          <p:cNvSpPr>
            <a:spLocks noChangeShapeType="1"/>
          </p:cNvSpPr>
          <p:nvPr/>
        </p:nvSpPr>
        <p:spPr bwMode="auto">
          <a:xfrm>
            <a:off x="2124075" y="1773238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08" name="Line 72"/>
          <p:cNvSpPr>
            <a:spLocks noChangeShapeType="1"/>
          </p:cNvSpPr>
          <p:nvPr/>
        </p:nvSpPr>
        <p:spPr bwMode="auto">
          <a:xfrm>
            <a:off x="4067175" y="1773238"/>
            <a:ext cx="0" cy="7191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09" name="Line 73"/>
          <p:cNvSpPr>
            <a:spLocks noChangeShapeType="1"/>
          </p:cNvSpPr>
          <p:nvPr/>
        </p:nvSpPr>
        <p:spPr bwMode="auto">
          <a:xfrm>
            <a:off x="6084888" y="184467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0" name="Line 74"/>
          <p:cNvSpPr>
            <a:spLocks noChangeShapeType="1"/>
          </p:cNvSpPr>
          <p:nvPr/>
        </p:nvSpPr>
        <p:spPr bwMode="auto">
          <a:xfrm>
            <a:off x="8101013" y="1773238"/>
            <a:ext cx="0" cy="7191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75" name="Text Box 39"/>
          <p:cNvSpPr txBox="1">
            <a:spLocks noChangeArrowheads="1"/>
          </p:cNvSpPr>
          <p:nvPr/>
        </p:nvSpPr>
        <p:spPr bwMode="auto">
          <a:xfrm>
            <a:off x="0" y="1341438"/>
            <a:ext cx="1296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Характер проблем</a:t>
            </a:r>
          </a:p>
        </p:txBody>
      </p:sp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0" y="2492375"/>
            <a:ext cx="14414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Форма выражения</a:t>
            </a:r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0" y="407670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Проявления в социуме</a:t>
            </a:r>
          </a:p>
        </p:txBody>
      </p: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0" y="5516563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000000"/>
                </a:solidFill>
              </a:rPr>
              <a:t>Причины </a:t>
            </a: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258888" y="1341438"/>
            <a:ext cx="1728787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Эмоционально-</a:t>
            </a:r>
          </a:p>
          <a:p>
            <a:pPr algn="ctr"/>
            <a:r>
              <a:rPr lang="ru-RU" sz="1600"/>
              <a:t>личностное</a:t>
            </a:r>
          </a:p>
        </p:txBody>
      </p:sp>
      <p:sp>
        <p:nvSpPr>
          <p:cNvPr id="39980" name="Rectangle 44"/>
          <p:cNvSpPr>
            <a:spLocks noChangeArrowheads="1"/>
          </p:cNvSpPr>
          <p:nvPr/>
        </p:nvSpPr>
        <p:spPr bwMode="auto">
          <a:xfrm>
            <a:off x="3203575" y="1341438"/>
            <a:ext cx="17287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Учебно-</a:t>
            </a:r>
          </a:p>
          <a:p>
            <a:pPr algn="ctr"/>
            <a:r>
              <a:rPr lang="ru-RU" sz="1600"/>
              <a:t>познавательные</a:t>
            </a:r>
          </a:p>
        </p:txBody>
      </p:sp>
      <p:sp>
        <p:nvSpPr>
          <p:cNvPr id="39981" name="Rectangle 45"/>
          <p:cNvSpPr>
            <a:spLocks noChangeArrowheads="1"/>
          </p:cNvSpPr>
          <p:nvPr/>
        </p:nvSpPr>
        <p:spPr bwMode="auto">
          <a:xfrm>
            <a:off x="5219700" y="1341438"/>
            <a:ext cx="17287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Поведенческие </a:t>
            </a: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7235825" y="1341438"/>
            <a:ext cx="17287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/>
              <a:t>Соматические 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>
            <a:off x="2124075" y="908050"/>
            <a:ext cx="0" cy="433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84" name="Line 48"/>
          <p:cNvSpPr>
            <a:spLocks noChangeShapeType="1"/>
          </p:cNvSpPr>
          <p:nvPr/>
        </p:nvSpPr>
        <p:spPr bwMode="auto">
          <a:xfrm>
            <a:off x="4067175" y="836613"/>
            <a:ext cx="0" cy="504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85" name="Line 49"/>
          <p:cNvSpPr>
            <a:spLocks noChangeShapeType="1"/>
          </p:cNvSpPr>
          <p:nvPr/>
        </p:nvSpPr>
        <p:spPr bwMode="auto">
          <a:xfrm>
            <a:off x="6084888" y="908050"/>
            <a:ext cx="0" cy="433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86" name="Line 50"/>
          <p:cNvSpPr>
            <a:spLocks noChangeShapeType="1"/>
          </p:cNvSpPr>
          <p:nvPr/>
        </p:nvSpPr>
        <p:spPr bwMode="auto">
          <a:xfrm>
            <a:off x="8101013" y="908050"/>
            <a:ext cx="0" cy="433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74" name="Rectangle 38"/>
          <p:cNvSpPr>
            <a:spLocks noChangeArrowheads="1"/>
          </p:cNvSpPr>
          <p:nvPr/>
        </p:nvSpPr>
        <p:spPr bwMode="auto">
          <a:xfrm>
            <a:off x="1258888" y="549275"/>
            <a:ext cx="763428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/>
              <a:t>Основные проблемы выпускника в трудной жизненной ситуации</a:t>
            </a:r>
          </a:p>
        </p:txBody>
      </p:sp>
      <p:pic>
        <p:nvPicPr>
          <p:cNvPr id="39989" name="Picture 53" descr="MCj0379443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188913"/>
            <a:ext cx="1079500" cy="768350"/>
          </a:xfrm>
          <a:prstGeom prst="rect">
            <a:avLst/>
          </a:prstGeom>
          <a:noFill/>
        </p:spPr>
      </p:pic>
      <p:sp>
        <p:nvSpPr>
          <p:cNvPr id="39992" name="Rectangle 56"/>
          <p:cNvSpPr>
            <a:spLocks noChangeArrowheads="1"/>
          </p:cNvSpPr>
          <p:nvPr/>
        </p:nvSpPr>
        <p:spPr bwMode="auto">
          <a:xfrm>
            <a:off x="1258888" y="2349500"/>
            <a:ext cx="1728787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Страхи,</a:t>
            </a:r>
          </a:p>
          <a:p>
            <a:pPr algn="ctr"/>
            <a:r>
              <a:rPr lang="ru-RU" sz="1200" b="1"/>
              <a:t> тревожность, </a:t>
            </a:r>
          </a:p>
          <a:p>
            <a:pPr algn="ctr"/>
            <a:r>
              <a:rPr lang="ru-RU" sz="1200" b="1"/>
              <a:t>фрустрированность, </a:t>
            </a:r>
          </a:p>
          <a:p>
            <a:pPr algn="ctr"/>
            <a:r>
              <a:rPr lang="ru-RU" sz="1200" b="1"/>
              <a:t>акцентуации </a:t>
            </a:r>
          </a:p>
          <a:p>
            <a:pPr algn="ctr"/>
            <a:r>
              <a:rPr lang="ru-RU" sz="1200" b="1"/>
              <a:t>характера, </a:t>
            </a:r>
          </a:p>
          <a:p>
            <a:pPr algn="ctr"/>
            <a:r>
              <a:rPr lang="ru-RU" sz="1200" b="1"/>
              <a:t>психопатия</a:t>
            </a:r>
          </a:p>
        </p:txBody>
      </p:sp>
      <p:sp>
        <p:nvSpPr>
          <p:cNvPr id="39993" name="Rectangle 57"/>
          <p:cNvSpPr>
            <a:spLocks noChangeArrowheads="1"/>
          </p:cNvSpPr>
          <p:nvPr/>
        </p:nvSpPr>
        <p:spPr bwMode="auto">
          <a:xfrm>
            <a:off x="3203575" y="2349500"/>
            <a:ext cx="1728788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Неуспеваемость </a:t>
            </a:r>
          </a:p>
          <a:p>
            <a:pPr algn="ctr"/>
            <a:r>
              <a:rPr lang="ru-RU" sz="1200" b="1"/>
              <a:t>в учебной </a:t>
            </a:r>
          </a:p>
          <a:p>
            <a:pPr algn="ctr"/>
            <a:r>
              <a:rPr lang="ru-RU" sz="1200" b="1"/>
              <a:t>деятельности, </a:t>
            </a:r>
          </a:p>
          <a:p>
            <a:pPr algn="ctr"/>
            <a:r>
              <a:rPr lang="ru-RU" sz="1200" b="1"/>
              <a:t>низкая </a:t>
            </a:r>
          </a:p>
          <a:p>
            <a:pPr algn="ctr"/>
            <a:r>
              <a:rPr lang="ru-RU" sz="1200" b="1"/>
              <a:t>учебная мотивация</a:t>
            </a:r>
          </a:p>
        </p:txBody>
      </p:sp>
      <p:sp>
        <p:nvSpPr>
          <p:cNvPr id="39994" name="Rectangle 58"/>
          <p:cNvSpPr>
            <a:spLocks noChangeArrowheads="1"/>
          </p:cNvSpPr>
          <p:nvPr/>
        </p:nvSpPr>
        <p:spPr bwMode="auto">
          <a:xfrm>
            <a:off x="5219700" y="2349500"/>
            <a:ext cx="1728788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100" b="1"/>
              <a:t>Трудности </a:t>
            </a:r>
          </a:p>
          <a:p>
            <a:pPr algn="ctr"/>
            <a:r>
              <a:rPr lang="ru-RU" sz="1100" b="1"/>
              <a:t>вступления в контакт, </a:t>
            </a:r>
          </a:p>
          <a:p>
            <a:pPr algn="ctr"/>
            <a:r>
              <a:rPr lang="ru-RU" sz="1100" b="1"/>
              <a:t>дезадаптивность,</a:t>
            </a:r>
          </a:p>
          <a:p>
            <a:pPr algn="ctr"/>
            <a:r>
              <a:rPr lang="ru-RU" sz="1100" b="1"/>
              <a:t>неспособность </a:t>
            </a:r>
          </a:p>
          <a:p>
            <a:pPr algn="ctr"/>
            <a:r>
              <a:rPr lang="ru-RU" sz="1100" b="1"/>
              <a:t>к совместной </a:t>
            </a:r>
          </a:p>
          <a:p>
            <a:pPr algn="ctr"/>
            <a:r>
              <a:rPr lang="ru-RU" sz="1100" b="1"/>
              <a:t>деятельности,</a:t>
            </a:r>
          </a:p>
          <a:p>
            <a:pPr algn="ctr"/>
            <a:r>
              <a:rPr lang="ru-RU" sz="1100" b="1"/>
              <a:t> несформированность </a:t>
            </a:r>
          </a:p>
          <a:p>
            <a:pPr algn="ctr"/>
            <a:r>
              <a:rPr lang="ru-RU" sz="1100" b="1"/>
              <a:t>социально-правовых </a:t>
            </a:r>
          </a:p>
          <a:p>
            <a:pPr algn="ctr"/>
            <a:r>
              <a:rPr lang="ru-RU" sz="1100" b="1"/>
              <a:t>норм, </a:t>
            </a:r>
          </a:p>
          <a:p>
            <a:pPr algn="ctr"/>
            <a:r>
              <a:rPr lang="ru-RU" sz="1100" b="1"/>
              <a:t>трудовых и</a:t>
            </a:r>
          </a:p>
          <a:p>
            <a:pPr algn="ctr"/>
            <a:r>
              <a:rPr lang="ru-RU" sz="1100" b="1"/>
              <a:t> бытовых навыков </a:t>
            </a:r>
          </a:p>
        </p:txBody>
      </p:sp>
      <p:sp>
        <p:nvSpPr>
          <p:cNvPr id="39995" name="Rectangle 59"/>
          <p:cNvSpPr>
            <a:spLocks noChangeArrowheads="1"/>
          </p:cNvSpPr>
          <p:nvPr/>
        </p:nvSpPr>
        <p:spPr bwMode="auto">
          <a:xfrm>
            <a:off x="7235825" y="2349500"/>
            <a:ext cx="1728788" cy="18716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Задержка </a:t>
            </a:r>
          </a:p>
          <a:p>
            <a:pPr algn="ctr"/>
            <a:r>
              <a:rPr lang="ru-RU" sz="1200" b="1"/>
              <a:t>психического </a:t>
            </a:r>
          </a:p>
          <a:p>
            <a:pPr algn="ctr"/>
            <a:r>
              <a:rPr lang="ru-RU" sz="1200" b="1"/>
              <a:t>и физического </a:t>
            </a:r>
          </a:p>
          <a:p>
            <a:pPr algn="ctr"/>
            <a:r>
              <a:rPr lang="ru-RU" sz="1200" b="1"/>
              <a:t>развития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1258888" y="4508500"/>
            <a:ext cx="172878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 Агрессия, апатия, </a:t>
            </a:r>
          </a:p>
          <a:p>
            <a:pPr algn="ctr"/>
            <a:r>
              <a:rPr lang="ru-RU" sz="1400" b="1"/>
              <a:t>неадекватные </a:t>
            </a:r>
          </a:p>
          <a:p>
            <a:pPr algn="ctr"/>
            <a:r>
              <a:rPr lang="ru-RU" sz="1400" b="1"/>
              <a:t>притязания</a:t>
            </a:r>
          </a:p>
        </p:txBody>
      </p:sp>
      <p:sp>
        <p:nvSpPr>
          <p:cNvPr id="39997" name="Rectangle 61"/>
          <p:cNvSpPr>
            <a:spLocks noChangeArrowheads="1"/>
          </p:cNvSpPr>
          <p:nvPr/>
        </p:nvSpPr>
        <p:spPr bwMode="auto">
          <a:xfrm>
            <a:off x="1258888" y="6021388"/>
            <a:ext cx="1728787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Семейное </a:t>
            </a:r>
          </a:p>
          <a:p>
            <a:pPr algn="ctr"/>
            <a:r>
              <a:rPr lang="ru-RU" sz="1200" b="1"/>
              <a:t>неблагополучие</a:t>
            </a:r>
          </a:p>
        </p:txBody>
      </p:sp>
      <p:sp>
        <p:nvSpPr>
          <p:cNvPr id="39998" name="Rectangle 62"/>
          <p:cNvSpPr>
            <a:spLocks noChangeArrowheads="1"/>
          </p:cNvSpPr>
          <p:nvPr/>
        </p:nvSpPr>
        <p:spPr bwMode="auto">
          <a:xfrm>
            <a:off x="3203575" y="6021388"/>
            <a:ext cx="1728788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Неблагоприятная </a:t>
            </a:r>
          </a:p>
          <a:p>
            <a:pPr algn="ctr"/>
            <a:r>
              <a:rPr lang="ru-RU" sz="1200" b="1"/>
              <a:t>атмосфера в школе,</a:t>
            </a:r>
          </a:p>
          <a:p>
            <a:pPr algn="ctr"/>
            <a:r>
              <a:rPr lang="ru-RU" sz="1200" b="1"/>
              <a:t>педагогическая </a:t>
            </a:r>
          </a:p>
          <a:p>
            <a:pPr algn="ctr"/>
            <a:r>
              <a:rPr lang="ru-RU" sz="1200" b="1"/>
              <a:t>запущенность</a:t>
            </a:r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3203575" y="4508500"/>
            <a:ext cx="17287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/>
              <a:t>Трудности </a:t>
            </a:r>
          </a:p>
          <a:p>
            <a:pPr algn="ctr"/>
            <a:r>
              <a:rPr lang="ru-RU" sz="1400" b="1"/>
              <a:t>обучения</a:t>
            </a:r>
          </a:p>
        </p:txBody>
      </p:sp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5219700" y="6021388"/>
            <a:ext cx="1728788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Асоциальные </a:t>
            </a:r>
          </a:p>
          <a:p>
            <a:pPr algn="ctr"/>
            <a:r>
              <a:rPr lang="ru-RU" sz="1200" b="1"/>
              <a:t>группы </a:t>
            </a:r>
          </a:p>
          <a:p>
            <a:pPr algn="ctr"/>
            <a:r>
              <a:rPr lang="ru-RU" sz="1200" b="1"/>
              <a:t>сверстников</a:t>
            </a:r>
          </a:p>
        </p:txBody>
      </p:sp>
      <p:sp>
        <p:nvSpPr>
          <p:cNvPr id="40001" name="Rectangle 65"/>
          <p:cNvSpPr>
            <a:spLocks noChangeArrowheads="1"/>
          </p:cNvSpPr>
          <p:nvPr/>
        </p:nvSpPr>
        <p:spPr bwMode="auto">
          <a:xfrm>
            <a:off x="5219700" y="4508500"/>
            <a:ext cx="17287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Неадекватные </a:t>
            </a:r>
          </a:p>
          <a:p>
            <a:pPr algn="ctr"/>
            <a:r>
              <a:rPr lang="ru-RU" sz="1200" b="1"/>
              <a:t>реакции,</a:t>
            </a:r>
          </a:p>
          <a:p>
            <a:pPr algn="ctr"/>
            <a:r>
              <a:rPr lang="ru-RU" sz="1200" b="1"/>
              <a:t>конфликтность, </a:t>
            </a:r>
          </a:p>
          <a:p>
            <a:pPr algn="ctr"/>
            <a:r>
              <a:rPr lang="ru-RU" sz="1200" b="1"/>
              <a:t>правонарушения</a:t>
            </a:r>
          </a:p>
        </p:txBody>
      </p:sp>
      <p:sp>
        <p:nvSpPr>
          <p:cNvPr id="40002" name="Rectangle 66"/>
          <p:cNvSpPr>
            <a:spLocks noChangeArrowheads="1"/>
          </p:cNvSpPr>
          <p:nvPr/>
        </p:nvSpPr>
        <p:spPr bwMode="auto">
          <a:xfrm>
            <a:off x="7235825" y="6021388"/>
            <a:ext cx="1728788" cy="836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Родовые травмы,</a:t>
            </a:r>
          </a:p>
          <a:p>
            <a:pPr algn="ctr"/>
            <a:r>
              <a:rPr lang="ru-RU" sz="1200" b="1"/>
              <a:t>болезни в детстве</a:t>
            </a:r>
          </a:p>
        </p:txBody>
      </p: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7235825" y="4508500"/>
            <a:ext cx="1728788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 b="1"/>
              <a:t>Неустойчивость</a:t>
            </a:r>
          </a:p>
          <a:p>
            <a:pPr algn="ctr"/>
            <a:r>
              <a:rPr lang="ru-RU" sz="1200" b="1"/>
              <a:t> внимания,</a:t>
            </a:r>
          </a:p>
          <a:p>
            <a:pPr algn="ctr"/>
            <a:r>
              <a:rPr lang="ru-RU" sz="1200" b="1"/>
              <a:t>частая </a:t>
            </a:r>
          </a:p>
          <a:p>
            <a:pPr algn="ctr"/>
            <a:r>
              <a:rPr lang="ru-RU" sz="1200" b="1"/>
              <a:t>заболеваемость,</a:t>
            </a:r>
          </a:p>
          <a:p>
            <a:pPr algn="ctr"/>
            <a:r>
              <a:rPr lang="ru-RU" sz="1200" b="1"/>
              <a:t> утомляемость ит. д.</a:t>
            </a:r>
          </a:p>
        </p:txBody>
      </p:sp>
      <p:sp>
        <p:nvSpPr>
          <p:cNvPr id="40011" name="Line 75"/>
          <p:cNvSpPr>
            <a:spLocks noChangeShapeType="1"/>
          </p:cNvSpPr>
          <p:nvPr/>
        </p:nvSpPr>
        <p:spPr bwMode="auto">
          <a:xfrm>
            <a:off x="2124075" y="4221163"/>
            <a:ext cx="0" cy="287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2" name="Line 76"/>
          <p:cNvSpPr>
            <a:spLocks noChangeShapeType="1"/>
          </p:cNvSpPr>
          <p:nvPr/>
        </p:nvSpPr>
        <p:spPr bwMode="auto">
          <a:xfrm>
            <a:off x="3995738" y="4221163"/>
            <a:ext cx="0" cy="287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3" name="Line 77"/>
          <p:cNvSpPr>
            <a:spLocks noChangeShapeType="1"/>
          </p:cNvSpPr>
          <p:nvPr/>
        </p:nvSpPr>
        <p:spPr bwMode="auto">
          <a:xfrm>
            <a:off x="6084888" y="4221163"/>
            <a:ext cx="0" cy="287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4" name="Line 78"/>
          <p:cNvSpPr>
            <a:spLocks noChangeShapeType="1"/>
          </p:cNvSpPr>
          <p:nvPr/>
        </p:nvSpPr>
        <p:spPr bwMode="auto">
          <a:xfrm>
            <a:off x="8101013" y="4221163"/>
            <a:ext cx="0" cy="2873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5" name="Line 79"/>
          <p:cNvSpPr>
            <a:spLocks noChangeShapeType="1"/>
          </p:cNvSpPr>
          <p:nvPr/>
        </p:nvSpPr>
        <p:spPr bwMode="auto">
          <a:xfrm>
            <a:off x="2124075" y="544512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6" name="Line 80"/>
          <p:cNvSpPr>
            <a:spLocks noChangeShapeType="1"/>
          </p:cNvSpPr>
          <p:nvPr/>
        </p:nvSpPr>
        <p:spPr bwMode="auto">
          <a:xfrm>
            <a:off x="3995738" y="544512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7" name="Line 81"/>
          <p:cNvSpPr>
            <a:spLocks noChangeShapeType="1"/>
          </p:cNvSpPr>
          <p:nvPr/>
        </p:nvSpPr>
        <p:spPr bwMode="auto">
          <a:xfrm>
            <a:off x="6084888" y="544512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8" name="Line 82"/>
          <p:cNvSpPr>
            <a:spLocks noChangeShapeType="1"/>
          </p:cNvSpPr>
          <p:nvPr/>
        </p:nvSpPr>
        <p:spPr bwMode="auto">
          <a:xfrm>
            <a:off x="8027988" y="5445125"/>
            <a:ext cx="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19" name="Line 83"/>
          <p:cNvSpPr>
            <a:spLocks noChangeShapeType="1"/>
          </p:cNvSpPr>
          <p:nvPr/>
        </p:nvSpPr>
        <p:spPr bwMode="auto">
          <a:xfrm>
            <a:off x="2124075" y="5445125"/>
            <a:ext cx="1727200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20" name="Line 84"/>
          <p:cNvSpPr>
            <a:spLocks noChangeShapeType="1"/>
          </p:cNvSpPr>
          <p:nvPr/>
        </p:nvSpPr>
        <p:spPr bwMode="auto">
          <a:xfrm flipH="1">
            <a:off x="2268538" y="5445125"/>
            <a:ext cx="1655762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021" name="Line 85"/>
          <p:cNvSpPr>
            <a:spLocks noChangeShapeType="1"/>
          </p:cNvSpPr>
          <p:nvPr/>
        </p:nvSpPr>
        <p:spPr bwMode="auto">
          <a:xfrm flipH="1">
            <a:off x="4140200" y="5445125"/>
            <a:ext cx="1871663" cy="576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 noChangeAspect="1"/>
          </p:cNvGrpSpPr>
          <p:nvPr/>
        </p:nvGrpSpPr>
        <p:grpSpPr bwMode="auto">
          <a:xfrm>
            <a:off x="0" y="692150"/>
            <a:ext cx="9144000" cy="5630863"/>
            <a:chOff x="4776" y="4249"/>
            <a:chExt cx="7200" cy="4320"/>
          </a:xfrm>
        </p:grpSpPr>
        <p:sp>
          <p:nvSpPr>
            <p:cNvPr id="645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76" y="4249"/>
              <a:ext cx="7200" cy="4320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64516" name="Oval 4"/>
            <p:cNvSpPr>
              <a:spLocks noChangeArrowheads="1"/>
            </p:cNvSpPr>
            <p:nvPr/>
          </p:nvSpPr>
          <p:spPr bwMode="auto">
            <a:xfrm>
              <a:off x="7116" y="6049"/>
              <a:ext cx="2160" cy="10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ГКОУ ПК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«Д. дом № 2»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</a:t>
              </a:r>
            </a:p>
            <a:p>
              <a:pPr eaLnBrk="0" hangingPunct="0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Патронатные 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семьи</a:t>
              </a:r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 flipH="1">
              <a:off x="7296" y="6229"/>
              <a:ext cx="1710" cy="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518" name="Text Box 6"/>
            <p:cNvSpPr txBox="1">
              <a:spLocks noChangeArrowheads="1"/>
            </p:cNvSpPr>
            <p:nvPr/>
          </p:nvSpPr>
          <p:spPr bwMode="auto">
            <a:xfrm>
              <a:off x="9906" y="6769"/>
              <a:ext cx="1800" cy="3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Социально-эффективные биологические родственники</a:t>
              </a:r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19" name="Text Box 7"/>
            <p:cNvSpPr txBox="1">
              <a:spLocks noChangeArrowheads="1"/>
            </p:cNvSpPr>
            <p:nvPr/>
          </p:nvSpPr>
          <p:spPr bwMode="auto">
            <a:xfrm>
              <a:off x="4776" y="5779"/>
              <a:ext cx="1620" cy="4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u="sng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Учреждения  системы  культуры</a:t>
              </a:r>
              <a:endParaRPr lang="ru-RU" sz="12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ru-RU" sz="1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театры;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цирк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776" y="4339"/>
              <a:ext cx="2250" cy="12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200" u="sng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Органы  муниципального  управления</a:t>
              </a:r>
            </a:p>
            <a:p>
              <a:pPr eaLnBrk="0" hangingPunct="0"/>
              <a:r>
                <a:rPr lang="ru-RU" sz="1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администрация края, города;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администрация  Мотовилихинского  района;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центры  занятости населения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(районные, городской, областной);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ОППН;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КДН;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ГИБДД;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-ОТОСы;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органы по  опеке</a:t>
              </a:r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и  попечительству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/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10086" y="6139"/>
              <a:ext cx="1350" cy="3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Попечительский совет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детского дома</a:t>
              </a:r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7386" y="4339"/>
              <a:ext cx="1890" cy="13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228600" algn="l"/>
                </a:tabLst>
              </a:pPr>
              <a:r>
                <a:rPr lang="ru-RU" sz="1200" u="sng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Учреждения  системы  здравоохранения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курорт  «Усть - Качка»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санатории  городского, регионального , федерального  значения («Подснежник», «Светлана», «Малыш», «Голубая  волна», «Бимлюк»)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ДКБ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детские оздоровительные лагеря</a:t>
              </a:r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9546" y="4339"/>
              <a:ext cx="2250" cy="16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tabLst>
                  <a:tab pos="228600" algn="l"/>
                </a:tabLst>
              </a:pPr>
              <a:r>
                <a:rPr lang="ru-RU" sz="1200" u="sng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Агентство по управлению социальными службами Пермского края;</a:t>
              </a:r>
              <a:endParaRPr lang="ru-RU" sz="1200" u="sng">
                <a:solidFill>
                  <a:srgbClr val="000099"/>
                </a:solidFill>
                <a:latin typeface="Times New Roman" pitchFamily="18" charset="0"/>
              </a:endParaRPr>
            </a:p>
            <a:p>
              <a:pPr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Учреждения  системы  образования:</a:t>
              </a:r>
            </a:p>
            <a:p>
              <a:pPr eaLnBrk="0" hangingPunct="0">
                <a:tabLst>
                  <a:tab pos="228600" algn="l"/>
                </a:tabLst>
              </a:pPr>
              <a:r>
                <a:rPr lang="ru-RU" sz="1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ru-RU" sz="12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школы 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    детские сады;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    ПОИПКРО;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    ПГПУ (ф-т психологии, ф-т  дошкольной  педагогики  и  психологии);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Национальный фонд защиты детей от жесткого обращения;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Общественный благотворительный фонд «Родительский мост»  г. С - Петербург</a:t>
              </a:r>
              <a:endParaRPr lang="ru-RU" sz="900">
                <a:solidFill>
                  <a:srgbClr val="000099"/>
                </a:solidFill>
                <a:latin typeface="Times New Roman" pitchFamily="18" charset="0"/>
              </a:endParaRPr>
            </a:p>
            <a:p>
              <a:pPr eaLnBrk="0" hangingPunct="0">
                <a:tabLst>
                  <a:tab pos="228600" algn="l"/>
                </a:tabLst>
              </a:pPr>
              <a:r>
                <a:rPr lang="ru-RU" sz="1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ЦПМСС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824" y="6537"/>
              <a:ext cx="1800" cy="9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sz="240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</p:grp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3057525" y="4794250"/>
            <a:ext cx="2743200" cy="13049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/>
          <a:p>
            <a:pPr algn="ctr">
              <a:tabLst>
                <a:tab pos="228600" algn="l"/>
              </a:tabLst>
            </a:pPr>
            <a:r>
              <a:rPr lang="ru-RU" sz="12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  <a:p>
            <a:pPr eaLnBrk="0" hangingPunct="0">
              <a:buFontTx/>
              <a:buChar char="-"/>
              <a:tabLst>
                <a:tab pos="228600" algn="l"/>
              </a:tabLst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печатные  органы («Звезда»,  «Комсомольская  правда», «Вечерняя  Пермь», «Совершенно   несекретно»);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SzPct val="100000"/>
              <a:buFontTx/>
              <a:buChar char="-"/>
              <a:tabLst>
                <a:tab pos="228600" algn="l"/>
              </a:tabLst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телевидение («Авто  Т</a:t>
            </a:r>
            <a:r>
              <a:rPr lang="en-US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», « Т7», «Ветта»,  «Уралинформ», «Рифей»</a:t>
            </a:r>
            <a:r>
              <a:rPr lang="ru-RU" sz="12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SzPct val="100000"/>
              <a:buFontTx/>
              <a:buChar char="-"/>
              <a:tabLst>
                <a:tab pos="228600" algn="l"/>
              </a:tabLst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радио Прикамья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6429375" y="4746625"/>
            <a:ext cx="2743200" cy="1562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200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Учреждения  системы  дополнительного образования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клубы  детского  творчества («Ритм», «Шанс», «Планета», «Огонек»)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ГДТЮ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музыкальные школы;</a:t>
            </a:r>
            <a:endParaRPr lang="ru-RU" sz="16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школы искусств</a:t>
            </a:r>
          </a:p>
          <a:p>
            <a:pPr eaLnBrk="0" hangingPunct="0"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  центр психологической поддержки  «Мост любви»</a:t>
            </a:r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179388" y="4941888"/>
            <a:ext cx="2743200" cy="1727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bIns="0"/>
          <a:lstStyle/>
          <a:p>
            <a:r>
              <a:rPr lang="ru-RU" sz="1200" u="sng">
                <a:solidFill>
                  <a:srgbClr val="000099"/>
                </a:solidFill>
                <a:latin typeface="Times New Roman" pitchFamily="18" charset="0"/>
              </a:rPr>
              <a:t>Профессиональные учебные заведения</a:t>
            </a:r>
            <a:endParaRPr lang="ru-RU" sz="1200">
              <a:solidFill>
                <a:srgbClr val="000099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 ПФ Нижегородской академии МВД России 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  ПГТУ 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Педагогический колледж № 4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Профессиональный лицей № 43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Профессиональный лицей  № 14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ПУ № 4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Зюкайский аграрный техникум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ПУ г. Зюкайка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ПУ № 61 г. Верещагино</a:t>
            </a:r>
          </a:p>
          <a:p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68313" y="223838"/>
            <a:ext cx="84248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Реабилитационное пространство ГКОУ ПК  «Детский дом № 2»</a:t>
            </a: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-28575" y="854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-28575" y="85407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 flipH="1">
            <a:off x="3203575" y="3284538"/>
            <a:ext cx="2160588" cy="792162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4427538" y="2565400"/>
            <a:ext cx="0" cy="4318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>
            <a:off x="4356100" y="4508500"/>
            <a:ext cx="0" cy="2889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4" name="Line 22"/>
          <p:cNvSpPr>
            <a:spLocks noChangeShapeType="1"/>
          </p:cNvSpPr>
          <p:nvPr/>
        </p:nvSpPr>
        <p:spPr bwMode="auto">
          <a:xfrm flipH="1" flipV="1">
            <a:off x="2627313" y="2492375"/>
            <a:ext cx="792162" cy="71913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5" name="Line 23"/>
          <p:cNvSpPr>
            <a:spLocks noChangeShapeType="1"/>
          </p:cNvSpPr>
          <p:nvPr/>
        </p:nvSpPr>
        <p:spPr bwMode="auto">
          <a:xfrm flipH="1" flipV="1">
            <a:off x="2051050" y="3068638"/>
            <a:ext cx="1008063" cy="4318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6" name="Line 24"/>
          <p:cNvSpPr>
            <a:spLocks noChangeShapeType="1"/>
          </p:cNvSpPr>
          <p:nvPr/>
        </p:nvSpPr>
        <p:spPr bwMode="auto">
          <a:xfrm flipH="1">
            <a:off x="2339975" y="4005263"/>
            <a:ext cx="647700" cy="215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H="1">
            <a:off x="2555875" y="4292600"/>
            <a:ext cx="792163" cy="5762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flipV="1">
            <a:off x="5292725" y="2565400"/>
            <a:ext cx="792163" cy="6477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39" name="Line 27"/>
          <p:cNvSpPr>
            <a:spLocks noChangeShapeType="1"/>
          </p:cNvSpPr>
          <p:nvPr/>
        </p:nvSpPr>
        <p:spPr bwMode="auto">
          <a:xfrm flipV="1">
            <a:off x="5724525" y="3357563"/>
            <a:ext cx="1008063" cy="215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40" name="Line 28"/>
          <p:cNvSpPr>
            <a:spLocks noChangeShapeType="1"/>
          </p:cNvSpPr>
          <p:nvPr/>
        </p:nvSpPr>
        <p:spPr bwMode="auto">
          <a:xfrm>
            <a:off x="5651500" y="4005263"/>
            <a:ext cx="865188" cy="215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41" name="Line 29"/>
          <p:cNvSpPr>
            <a:spLocks noChangeShapeType="1"/>
          </p:cNvSpPr>
          <p:nvPr/>
        </p:nvSpPr>
        <p:spPr bwMode="auto">
          <a:xfrm>
            <a:off x="5364163" y="4221163"/>
            <a:ext cx="1079500" cy="9366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4542" name="Picture 30" descr="MCj0428207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3644900"/>
            <a:ext cx="631825" cy="649288"/>
          </a:xfrm>
          <a:prstGeom prst="rect">
            <a:avLst/>
          </a:prstGeom>
          <a:noFill/>
        </p:spPr>
      </p:pic>
      <p:sp>
        <p:nvSpPr>
          <p:cNvPr id="64543" name="Rectangle 31"/>
          <p:cNvSpPr>
            <a:spLocks noChangeArrowheads="1"/>
          </p:cNvSpPr>
          <p:nvPr/>
        </p:nvSpPr>
        <p:spPr bwMode="auto">
          <a:xfrm>
            <a:off x="179388" y="3644900"/>
            <a:ext cx="20701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 u="sng">
                <a:solidFill>
                  <a:srgbClr val="000099"/>
                </a:solidFill>
                <a:latin typeface="Times New Roman" pitchFamily="18" charset="0"/>
              </a:rPr>
              <a:t>Предприятия  г. Перми</a:t>
            </a:r>
          </a:p>
          <a:p>
            <a:r>
              <a:rPr lang="ru-RU" sz="1000" b="1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Пермская  приборостроительная  компания;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 - ПЗСП;</a:t>
            </a:r>
          </a:p>
          <a:p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- АО «Пермские  моторы»;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ОАО  «Пермцветмет»</a:t>
            </a:r>
          </a:p>
          <a:p>
            <a:pPr>
              <a:buFontTx/>
              <a:buChar char="-"/>
            </a:pPr>
            <a:r>
              <a:rPr lang="ru-RU" sz="1000">
                <a:solidFill>
                  <a:srgbClr val="000099"/>
                </a:solidFill>
                <a:latin typeface="Times New Roman" pitchFamily="18" charset="0"/>
              </a:rPr>
              <a:t> «Алендвик»</a:t>
            </a:r>
          </a:p>
          <a:p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10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455613"/>
          </a:xfrm>
        </p:spPr>
        <p:txBody>
          <a:bodyPr/>
          <a:lstStyle/>
          <a:p>
            <a:r>
              <a:rPr lang="ru-RU" sz="2800">
                <a:solidFill>
                  <a:schemeClr val="bg2"/>
                </a:solidFill>
                <a:effectLst/>
                <a:latin typeface="Times New Roman" pitchFamily="18" charset="0"/>
              </a:rPr>
              <a:t>Методы социально-педагогической поддержки</a:t>
            </a:r>
          </a:p>
        </p:txBody>
      </p:sp>
      <p:graphicFrame>
        <p:nvGraphicFramePr>
          <p:cNvPr id="42194" name="Group 210"/>
          <p:cNvGraphicFramePr>
            <a:graphicFrameLocks noGrp="1"/>
          </p:cNvGraphicFramePr>
          <p:nvPr>
            <p:ph/>
          </p:nvPr>
        </p:nvGraphicFramePr>
        <p:xfrm>
          <a:off x="250825" y="549275"/>
          <a:ext cx="8642350" cy="6021388"/>
        </p:xfrm>
        <a:graphic>
          <a:graphicData uri="http://schemas.openxmlformats.org/drawingml/2006/table">
            <a:tbl>
              <a:tblPr/>
              <a:tblGrid>
                <a:gridCol w="2506663"/>
                <a:gridCol w="61356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Диагностика            проблемы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Наблюдение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Беседы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Интервьюирование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Анкетирование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Тестирование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Количественный и качественный анализ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Социально-педагогическое общение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Умение слушать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Установление доверительных отношений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Расположение на общение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Осознание проблем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Поддержание оптимистического рубежа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Оказание помощь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Социально-педагогическое воздействие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Установление причин трудной жизненной ситуации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Социально-педагогическое моделирование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Индивидуальное консультирование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Терапия (групповая, индивидуальная)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Общение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Убеждение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Ограничение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Переключение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Информативное речевое воздействие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Демонстративное воздействие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Межведомственное воздействие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89" name="Group 61"/>
          <p:cNvGraphicFramePr>
            <a:graphicFrameLocks noGrp="1"/>
          </p:cNvGraphicFramePr>
          <p:nvPr>
            <p:ph/>
          </p:nvPr>
        </p:nvGraphicFramePr>
        <p:xfrm>
          <a:off x="179388" y="188913"/>
          <a:ext cx="8856662" cy="6318250"/>
        </p:xfrm>
        <a:graphic>
          <a:graphicData uri="http://schemas.openxmlformats.org/drawingml/2006/table">
            <a:tbl>
              <a:tblPr/>
              <a:tblGrid>
                <a:gridCol w="2646362"/>
                <a:gridCol w="6210300"/>
              </a:tblGrid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Создание комфортной социально – педагогической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Установление личных контактов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Эмпатийное отношение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Этические принципы взаимодействия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Профилактика  предполагаемых неудач в процессе и результате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6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Социально-педагогическое разрешение проблемы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Убеждение в необходимости оказания социально-медико-психологической помощи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Социально-педагогическое сопровождение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Поддержание социально-ценностных установок , умений, навыков, привычек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Координация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Мотивация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Обсуждение предполагаемых результатов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Прогнозирование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Сопоставление полученных результатов с ожидаемыми итогами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Социально-педагогическая оценка (ситуация успеха)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Поощрение достижений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Безоценочность суждений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Одобрение, похвала, поощрение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Социально-педагогическая техника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Выбор адекватных форм и методов воздействия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Уровень профессиональной компетентности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Средства реализации профессиональных функций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Ориентации на общечеловеческие ценности и смыслы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Знание теоретических основ социально-педагогической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Учет социокультурных особенностей региона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Мониторинг ситуации</a:t>
                      </a:r>
                      <a:endParaRPr kumimoji="0" lang="ru-RU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Diagram 6"/>
          <p:cNvGraphicFramePr>
            <a:graphicFrameLocks noChangeAspect="1"/>
          </p:cNvGraphicFramePr>
          <p:nvPr>
            <p:ph/>
          </p:nvPr>
        </p:nvGraphicFramePr>
        <p:xfrm>
          <a:off x="457200" y="381000"/>
          <a:ext cx="8229600" cy="5715000"/>
        </p:xfrm>
        <a:graphic>
          <a:graphicData uri="http://schemas.openxmlformats.org/drawingml/2006/compatibility">
            <com:legacyDrawing xmlns:com="http://schemas.openxmlformats.org/drawingml/2006/compatibility" spid="_x0000_s82950"/>
          </a:graphicData>
        </a:graphic>
      </p:graphicFrame>
      <p:graphicFrame>
        <p:nvGraphicFramePr>
          <p:cNvPr id="83035" name="Organization Chart 91"/>
          <p:cNvGraphicFramePr>
            <a:graphicFrameLocks/>
          </p:cNvGraphicFramePr>
          <p:nvPr>
            <p:ph sz="half" idx="4294967295"/>
          </p:nvPr>
        </p:nvGraphicFramePr>
        <p:xfrm>
          <a:off x="0" y="73025"/>
          <a:ext cx="9144000" cy="6596063"/>
        </p:xfrm>
        <a:graphic>
          <a:graphicData uri="http://schemas.openxmlformats.org/drawingml/2006/compatibility">
            <com:legacyDrawing xmlns:com="http://schemas.openxmlformats.org/drawingml/2006/compatibility" spid="_x0000_s83035"/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Diagram 2"/>
          <p:cNvGraphicFramePr>
            <a:graphicFrameLocks/>
          </p:cNvGraphicFramePr>
          <p:nvPr/>
        </p:nvGraphicFramePr>
        <p:xfrm>
          <a:off x="-2268538" y="260350"/>
          <a:ext cx="13825538" cy="6597650"/>
        </p:xfrm>
        <a:graphic>
          <a:graphicData uri="http://schemas.openxmlformats.org/drawingml/2006/compatibility">
            <com:legacyDrawing xmlns:com="http://schemas.openxmlformats.org/drawingml/2006/compatibility" spid="_x0000_s98306"/>
          </a:graphicData>
        </a:graphic>
      </p:graphicFrame>
      <p:sp>
        <p:nvSpPr>
          <p:cNvPr id="98333" name="Rectangle 29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075612" cy="576263"/>
          </a:xfrm>
        </p:spPr>
        <p:txBody>
          <a:bodyPr/>
          <a:lstStyle/>
          <a:p>
            <a:r>
              <a:rPr lang="ru-RU" sz="2000" b="1">
                <a:solidFill>
                  <a:srgbClr val="000099"/>
                </a:solidFill>
                <a:effectLst/>
                <a:latin typeface="Times New Roman" pitchFamily="18" charset="0"/>
              </a:rPr>
              <a:t>Модель выпускника ГКОУ ПК «Коррекционный детский дом № 2»</a:t>
            </a:r>
          </a:p>
        </p:txBody>
      </p:sp>
      <p:sp>
        <p:nvSpPr>
          <p:cNvPr id="98334" name="Oval 30"/>
          <p:cNvSpPr>
            <a:spLocks noChangeArrowheads="1"/>
          </p:cNvSpPr>
          <p:nvPr/>
        </p:nvSpPr>
        <p:spPr bwMode="auto">
          <a:xfrm>
            <a:off x="2484438" y="2205038"/>
            <a:ext cx="4392612" cy="266541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Выпускник </a:t>
            </a:r>
          </a:p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детского дома</a:t>
            </a:r>
            <a:r>
              <a:rPr lang="ru-RU" sz="2400" b="1"/>
              <a:t> </a:t>
            </a:r>
          </a:p>
        </p:txBody>
      </p:sp>
      <p:pic>
        <p:nvPicPr>
          <p:cNvPr id="98335" name="Picture 31" descr="MCj0424166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21688" y="5300663"/>
            <a:ext cx="722312" cy="1393825"/>
          </a:xfrm>
          <a:prstGeom prst="rect">
            <a:avLst/>
          </a:prstGeom>
          <a:noFill/>
        </p:spPr>
      </p:pic>
      <p:pic>
        <p:nvPicPr>
          <p:cNvPr id="98336" name="Picture 32" descr="MCj042473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3800" y="2636838"/>
            <a:ext cx="1038225" cy="139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331913" y="692150"/>
            <a:ext cx="576262" cy="5905500"/>
          </a:xfrm>
          <a:prstGeom prst="rect">
            <a:avLst/>
          </a:prstGeom>
          <a:solidFill>
            <a:srgbClr val="00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348038" y="5229225"/>
            <a:ext cx="4457700" cy="40322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Зюкайский аграрный техникум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endParaRPr lang="ru-RU" sz="900">
              <a:solidFill>
                <a:srgbClr val="000099"/>
              </a:solidFill>
              <a:latin typeface="Times New Roman" pitchFamily="18" charset="0"/>
            </a:endParaRPr>
          </a:p>
          <a:p>
            <a:pPr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348038" y="6237288"/>
            <a:ext cx="4457700" cy="4318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 № 61 г. Верещагино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348038" y="3357563"/>
            <a:ext cx="4457700" cy="43973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Профессиональный лицей № 43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348038" y="5734050"/>
            <a:ext cx="4457700" cy="4064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  п. Зюкайка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755650" y="188913"/>
            <a:ext cx="6553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Опорные профессиональные учебные  заведения</a:t>
            </a:r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-1404938" y="692150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0" y="11255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1908175" y="2420938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1908175" y="2997200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1908175" y="3573463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1908175" y="6453188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348038" y="2205038"/>
            <a:ext cx="4457700" cy="4064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</a:rPr>
              <a:t>Пермский педагогический колледж №4</a:t>
            </a:r>
          </a:p>
          <a:p>
            <a:pPr algn="ctr"/>
            <a:endParaRPr lang="ru-RU" sz="1600" b="1" u="sng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3348038" y="4724400"/>
            <a:ext cx="4457700" cy="4064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  № 4   Пермь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3348038" y="3933825"/>
            <a:ext cx="4457700" cy="6477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</a:rPr>
              <a:t>Пермский государственный профессионально-педагогический колледж</a:t>
            </a:r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3348038" y="620713"/>
            <a:ext cx="4457700" cy="6477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</a:rPr>
              <a:t>Пермский Филиал Нижегородской академии </a:t>
            </a:r>
          </a:p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</a:rPr>
              <a:t>МВД России  г. Пермь</a:t>
            </a:r>
          </a:p>
          <a:p>
            <a:pPr algn="ctr"/>
            <a:endParaRPr lang="ru-RU" sz="1600" b="1" u="sng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 rot="10800000">
            <a:off x="1403350" y="836613"/>
            <a:ext cx="4318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ru-RU" b="1">
                <a:solidFill>
                  <a:srgbClr val="A50021"/>
                </a:solidFill>
                <a:latin typeface="Times New Roman" pitchFamily="18" charset="0"/>
              </a:rPr>
              <a:t>ГКОУ ПК «Коррекционный детский дом № 2»</a:t>
            </a:r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908175" y="5445125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>
            <a:off x="1908175" y="5949950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908175" y="4221163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1908175" y="4941888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99351" name="Picture 23" descr="MCj042826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0"/>
            <a:ext cx="1692275" cy="1612900"/>
          </a:xfrm>
          <a:prstGeom prst="rect">
            <a:avLst/>
          </a:prstGeom>
          <a:noFill/>
        </p:spPr>
      </p:pic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3348038" y="2781300"/>
            <a:ext cx="4457700" cy="439738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Профессиональный лицей № 3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3348038" y="1412875"/>
            <a:ext cx="4457700" cy="649288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Пермский государственный технологический университет</a:t>
            </a:r>
            <a:endParaRPr lang="ru-RU" sz="900" b="1">
              <a:solidFill>
                <a:srgbClr val="000099"/>
              </a:solidFill>
              <a:latin typeface="Times New Roman" pitchFamily="18" charset="0"/>
            </a:endParaRPr>
          </a:p>
          <a:p>
            <a:pPr algn="ctr" eaLnBrk="0" hangingPunct="0"/>
            <a:endParaRPr lang="ru-RU" sz="24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99354" name="Line 26"/>
          <p:cNvSpPr>
            <a:spLocks noChangeShapeType="1"/>
          </p:cNvSpPr>
          <p:nvPr/>
        </p:nvSpPr>
        <p:spPr bwMode="auto">
          <a:xfrm>
            <a:off x="1908175" y="908050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908175" y="1628775"/>
            <a:ext cx="1439863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3994 0.19514 C -0.04896 0.23611 -0.054 0.29746 -0.054 0.36111 C -0.054 0.43403 -0.04896 0.49236 -0.03994 0.53334 L 4.72222E-6 0.72894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99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 noChangeAspect="1"/>
          </p:cNvGrpSpPr>
          <p:nvPr/>
        </p:nvGrpSpPr>
        <p:grpSpPr bwMode="auto">
          <a:xfrm>
            <a:off x="0" y="765175"/>
            <a:ext cx="9324975" cy="5029200"/>
            <a:chOff x="4776" y="4419"/>
            <a:chExt cx="7200" cy="3960"/>
          </a:xfrm>
        </p:grpSpPr>
        <p:sp>
          <p:nvSpPr>
            <p:cNvPr id="706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76" y="4419"/>
              <a:ext cx="7200" cy="396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0660" name="Oval 4"/>
            <p:cNvSpPr>
              <a:spLocks noChangeArrowheads="1"/>
            </p:cNvSpPr>
            <p:nvPr/>
          </p:nvSpPr>
          <p:spPr bwMode="auto">
            <a:xfrm>
              <a:off x="5046" y="7119"/>
              <a:ext cx="1890" cy="126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  <a:effectLst>
              <a:prstShdw prst="shdw17" dist="28398" dir="14606097">
                <a:srgbClr val="FFCC99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Трудоустройство</a:t>
              </a:r>
              <a:endParaRPr lang="ru-RU" sz="14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endParaRPr lang="ru-RU" sz="1400" b="1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endParaRPr lang="ru-RU" sz="140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endParaRPr lang="ru-RU" sz="140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/>
              <a:endParaRPr lang="ru-RU" sz="900">
                <a:solidFill>
                  <a:schemeClr val="bg1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Наставничество</a:t>
              </a:r>
              <a:endParaRPr lang="ru-R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5532" y="7569"/>
              <a:ext cx="990" cy="450"/>
            </a:xfrm>
            <a:prstGeom prst="upDownArrowCallout">
              <a:avLst>
                <a:gd name="adj1" fmla="val 55000"/>
                <a:gd name="adj2" fmla="val 55000"/>
                <a:gd name="adj3" fmla="val 12500"/>
                <a:gd name="adj4" fmla="val 50000"/>
              </a:avLst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8" dist="17961" dir="13500000">
                <a:srgbClr val="000000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algn="ctr"/>
              <a:r>
                <a:rPr lang="ru-RU" sz="16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ПЗСП</a:t>
              </a:r>
              <a:endParaRPr lang="ru-R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5183" y="6234"/>
              <a:ext cx="1710" cy="360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  <a:effectLst>
              <a:prstShdw prst="shdw17" dist="28398" dir="14606097">
                <a:srgbClr val="FFCC99">
                  <a:gamma/>
                  <a:shade val="60000"/>
                  <a:invGamma/>
                </a:srgbClr>
              </a:prstShdw>
            </a:effectLst>
          </p:spPr>
          <p:txBody>
            <a:bodyPr/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Попечительский совет</a:t>
              </a:r>
              <a:endParaRPr lang="ru-RU" sz="24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429000" y="2747963"/>
            <a:ext cx="2743200" cy="1028700"/>
          </a:xfrm>
          <a:prstGeom prst="ellipse">
            <a:avLst/>
          </a:prstGeom>
          <a:solidFill>
            <a:srgbClr val="FFCC66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FFCC66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детского дома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203575" y="5157788"/>
            <a:ext cx="1943100" cy="8683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 ПУ, </a:t>
            </a: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колледжей, лицеев, ВУЗов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348038" y="1125538"/>
            <a:ext cx="2400300" cy="5715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ГКОУ ПК</a:t>
            </a:r>
            <a:endParaRPr lang="ru-RU" sz="9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«Детский дом № 2»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6732588" y="1125538"/>
            <a:ext cx="2057400" cy="10080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Служба сопровождения постпатронатных  семей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6659563" y="5373688"/>
            <a:ext cx="2171700" cy="6318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Биологические родственники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308850" y="4076700"/>
            <a:ext cx="1485900" cy="3429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Друзья </a:t>
            </a:r>
            <a:endParaRPr lang="ru-RU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877050" y="2852738"/>
            <a:ext cx="1943100" cy="51752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7" dist="28398" dir="14606097">
              <a:srgbClr val="FFCC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Постпатронатная семья</a:t>
            </a:r>
            <a:endParaRPr lang="ru-RU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900113" y="-38100"/>
            <a:ext cx="8243887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 - поддерживающая сеть </a:t>
            </a:r>
          </a:p>
          <a:p>
            <a:pPr algn="ctr"/>
            <a:r>
              <a:rPr lang="ru-RU" sz="2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выпускника детского дома</a:t>
            </a:r>
            <a:endParaRPr lang="ru-RU" sz="2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1098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10985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>
            <a:off x="4356100" y="1700213"/>
            <a:ext cx="0" cy="1081087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V="1">
            <a:off x="2771775" y="3284538"/>
            <a:ext cx="647700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 flipV="1">
            <a:off x="4356100" y="3789363"/>
            <a:ext cx="0" cy="13684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 flipH="1" flipV="1">
            <a:off x="5508625" y="3716338"/>
            <a:ext cx="1150938" cy="165735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>
            <a:off x="5508625" y="2133600"/>
            <a:ext cx="1223963" cy="64611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flipH="1" flipV="1">
            <a:off x="6011863" y="3500438"/>
            <a:ext cx="1296987" cy="7207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>
            <a:off x="1692275" y="3500438"/>
            <a:ext cx="0" cy="6477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323850" y="836613"/>
            <a:ext cx="2663825" cy="1657350"/>
          </a:xfrm>
          <a:prstGeom prst="ellipse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prstShdw prst="shdw17" dist="28398" dir="14606097">
              <a:srgbClr val="808080"/>
            </a:prstShdw>
          </a:effectLst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Трудоустройство</a:t>
            </a:r>
          </a:p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Наставничество</a:t>
            </a:r>
            <a:r>
              <a:rPr lang="ru-RU" sz="1400" b="1"/>
              <a:t> </a:t>
            </a:r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auto">
          <a:xfrm>
            <a:off x="684213" y="1341438"/>
            <a:ext cx="1943100" cy="719137"/>
          </a:xfrm>
          <a:prstGeom prst="upDownArrowCallout">
            <a:avLst>
              <a:gd name="adj1" fmla="val 67550"/>
              <a:gd name="adj2" fmla="val 67550"/>
              <a:gd name="adj3" fmla="val 12500"/>
              <a:gd name="adj4" fmla="val 50000"/>
            </a:avLst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700" b="1">
                <a:solidFill>
                  <a:schemeClr val="bg1"/>
                </a:solidFill>
                <a:latin typeface="Times New Roman" pitchFamily="18" charset="0"/>
              </a:rPr>
              <a:t>ЗАО «Алендвик»</a:t>
            </a:r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V="1">
            <a:off x="6156325" y="3141663"/>
            <a:ext cx="720725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 flipV="1">
            <a:off x="1692275" y="2492375"/>
            <a:ext cx="0" cy="576263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9144000" cy="688975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Бонусная система поддержки патронатных семей </a:t>
            </a:r>
            <a:b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 их воспитанников</a:t>
            </a:r>
          </a:p>
        </p:txBody>
      </p:sp>
      <p:graphicFrame>
        <p:nvGraphicFramePr>
          <p:cNvPr id="71683" name="Diagram 3"/>
          <p:cNvGraphicFramePr>
            <a:graphicFrameLocks/>
          </p:cNvGraphicFramePr>
          <p:nvPr>
            <p:ph/>
          </p:nvPr>
        </p:nvGraphicFramePr>
        <p:xfrm>
          <a:off x="-180975" y="1196975"/>
          <a:ext cx="9721850" cy="5197475"/>
        </p:xfrm>
        <a:graphic>
          <a:graphicData uri="http://schemas.openxmlformats.org/drawingml/2006/compatibility">
            <com:legacyDrawing xmlns:com="http://schemas.openxmlformats.org/drawingml/2006/compatibility" spid="_x0000_s71683"/>
          </a:graphicData>
        </a:graphic>
      </p:graphicFrame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5867400" y="2492375"/>
            <a:ext cx="2520950" cy="9159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Организация оздоровления и отдыха воспитанников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95288" y="2492375"/>
            <a:ext cx="3097212" cy="11906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Организация методической работы и содействия профессиональному росту патронатных воспитателей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3563938" y="5516563"/>
            <a:ext cx="2376487" cy="91598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</a:rPr>
              <a:t>Поддержка одаренных                     детей</a:t>
            </a:r>
          </a:p>
        </p:txBody>
      </p:sp>
      <p:pic>
        <p:nvPicPr>
          <p:cNvPr id="71694" name="Picture 14" descr="MCj0424742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1196975"/>
            <a:ext cx="1050925" cy="1162050"/>
          </a:xfrm>
          <a:prstGeom prst="rect">
            <a:avLst/>
          </a:prstGeom>
          <a:noFill/>
        </p:spPr>
      </p:pic>
      <p:pic>
        <p:nvPicPr>
          <p:cNvPr id="71695" name="Picture 15" descr="MCj042401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95738" y="4005263"/>
            <a:ext cx="1127125" cy="1443037"/>
          </a:xfrm>
          <a:prstGeom prst="rect">
            <a:avLst/>
          </a:prstGeom>
          <a:noFill/>
        </p:spPr>
      </p:pic>
      <p:pic>
        <p:nvPicPr>
          <p:cNvPr id="71696" name="Picture 16" descr="MCj0090336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1282700"/>
            <a:ext cx="1660525" cy="12049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424863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Детский дом № 2 в 2007 году, являясь участником регионального социального проекта Пермского  края по  реструктуризации  сети детских домов, стал базовым образовательным учреждением,  предоставляющим услуги по патронатному воспитанию.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68313" y="188913"/>
            <a:ext cx="8496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Модель  ГКОУ ПК «Коррекционный детский дом №2» г. Перми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68313" y="2636838"/>
            <a:ext cx="230346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95288" y="2205038"/>
            <a:ext cx="2743200" cy="973137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Организация традиционного попечительства  в условиях детского дома</a:t>
            </a:r>
          </a:p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(дети от 3 до 18 лет)</a:t>
            </a:r>
            <a:endParaRPr lang="ru-RU" sz="18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348038" y="1916113"/>
            <a:ext cx="2743200" cy="1116012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Организация патронатного воспитания</a:t>
            </a:r>
          </a:p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Служба сопровождения патронатной семьи</a:t>
            </a:r>
          </a:p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(дети от 3 до 18 лет)</a:t>
            </a:r>
            <a:endParaRPr lang="ru-RU" sz="18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300788" y="2205038"/>
            <a:ext cx="2663825" cy="828675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Организация  постпатронатной адаптации</a:t>
            </a:r>
          </a:p>
          <a:p>
            <a:pPr algn="ctr">
              <a:spcBef>
                <a:spcPct val="50000"/>
              </a:spcBef>
            </a:pP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(дети 15 – 2</a:t>
            </a:r>
            <a:r>
              <a:rPr lang="en-US" sz="120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ru-RU" sz="1200">
                <a:solidFill>
                  <a:schemeClr val="bg2"/>
                </a:solidFill>
                <a:latin typeface="Times New Roman" pitchFamily="18" charset="0"/>
              </a:rPr>
              <a:t> года)</a:t>
            </a:r>
            <a:endParaRPr lang="ru-RU" sz="18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95288" y="3140075"/>
            <a:ext cx="2736850" cy="4318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Социальная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95288" y="3573463"/>
            <a:ext cx="2736850" cy="576262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Коррекционно-развивающая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95288" y="4076700"/>
            <a:ext cx="273685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Психологическая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95288" y="4437063"/>
            <a:ext cx="2736850" cy="528637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Медицинская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348038" y="2892425"/>
            <a:ext cx="2736850" cy="5365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Социальная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348038" y="3429000"/>
            <a:ext cx="2736850" cy="5746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Психолого-педагогическая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348038" y="4005263"/>
            <a:ext cx="2736850" cy="6000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Медицинская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6300788" y="2997200"/>
            <a:ext cx="2663825" cy="576263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Социально-правовая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300788" y="3573463"/>
            <a:ext cx="2663825" cy="6477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Медико-психологическая служба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395288" y="5445125"/>
            <a:ext cx="914400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  <a:latin typeface="Times New Roman" pitchFamily="18" charset="0"/>
              </a:rPr>
              <a:t>Группы детей дошкольного возраста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258888" y="5445125"/>
            <a:ext cx="914400" cy="687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  <a:latin typeface="Times New Roman" pitchFamily="18" charset="0"/>
              </a:rPr>
              <a:t>Группы детей школьного возраста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124075" y="5445125"/>
            <a:ext cx="1141413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  <a:latin typeface="Times New Roman" pitchFamily="18" charset="0"/>
              </a:rPr>
              <a:t>Группа  детей  по подготовке к патронированию</a:t>
            </a:r>
            <a:endParaRPr lang="ru-RU" sz="24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3635375" y="5084763"/>
            <a:ext cx="18288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Патронатные семьи</a:t>
            </a:r>
            <a:endParaRPr lang="ru-RU" sz="32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6588125" y="4797425"/>
            <a:ext cx="21717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  <a:latin typeface="Times New Roman" pitchFamily="18" charset="0"/>
              </a:rPr>
              <a:t>Постпатронатные семьи</a:t>
            </a:r>
            <a:endParaRPr lang="ru-RU" sz="3200" b="1" i="1" u="sng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>
            <a:off x="900113" y="4940300"/>
            <a:ext cx="0" cy="5048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1763713" y="4940300"/>
            <a:ext cx="0" cy="5048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>
            <a:off x="2627313" y="4940300"/>
            <a:ext cx="0" cy="504825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4643438" y="4581525"/>
            <a:ext cx="0" cy="50323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7740650" y="4221163"/>
            <a:ext cx="0" cy="576262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7" name="Line 27"/>
          <p:cNvSpPr>
            <a:spLocks noChangeShapeType="1"/>
          </p:cNvSpPr>
          <p:nvPr/>
        </p:nvSpPr>
        <p:spPr bwMode="auto">
          <a:xfrm>
            <a:off x="3276600" y="5805488"/>
            <a:ext cx="4319588" cy="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4643438" y="5445125"/>
            <a:ext cx="0" cy="3603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596188" y="5156200"/>
            <a:ext cx="0" cy="649288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Фото-014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981075"/>
            <a:ext cx="2327275" cy="1998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03" name="Picture 3" descr="DSCI09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4292600"/>
            <a:ext cx="3057525" cy="2293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8229600" cy="976313"/>
          </a:xfrm>
        </p:spPr>
        <p:txBody>
          <a:bodyPr/>
          <a:lstStyle/>
          <a:p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Организация оздоровления и отдыха воспитанников</a:t>
            </a:r>
          </a:p>
        </p:txBody>
      </p:sp>
      <p:pic>
        <p:nvPicPr>
          <p:cNvPr id="102405" name="Picture 5" descr="DSCI090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3141663"/>
            <a:ext cx="2984500" cy="2238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5148263" y="1052513"/>
            <a:ext cx="3744912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Современный отдых и оздоровление патронатного воспитателя и воспитанников на курорте «Усть-Качка» (в течение года)</a:t>
            </a:r>
          </a:p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2007 г. Отдых и оздоровление воспитанников, живущих в патронатных семьях в ДОЛ «Альбатрос»  (г. Севастополь)</a:t>
            </a:r>
          </a:p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2008 г. Туристическая поездка в Турцию, г. Сиде.      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2009 г. Туристическая поездка в Турцию, г. Кемер             </a:t>
            </a:r>
          </a:p>
        </p:txBody>
      </p:sp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1196975"/>
            <a:ext cx="1903412" cy="25193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DSCI0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1238" y="1700213"/>
            <a:ext cx="3052762" cy="2290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27" name="Picture 3" descr="Фото-01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35363"/>
            <a:ext cx="3365500" cy="332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527050"/>
          </a:xfrm>
        </p:spPr>
        <p:txBody>
          <a:bodyPr/>
          <a:lstStyle/>
          <a:p>
            <a:r>
              <a:rPr lang="ru-RU" sz="3600" b="1">
                <a:solidFill>
                  <a:srgbClr val="FF3300"/>
                </a:solidFill>
                <a:effectLst/>
                <a:latin typeface="Forte" pitchFamily="66" charset="0"/>
              </a:rPr>
              <a:t>Турция 2008 - 2009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idx="1"/>
          </p:nvPr>
        </p:nvSpPr>
        <p:spPr>
          <a:xfrm>
            <a:off x="179388" y="692150"/>
            <a:ext cx="9144000" cy="4616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>
                <a:solidFill>
                  <a:schemeClr val="bg2"/>
                </a:solidFill>
                <a:effectLst/>
                <a:latin typeface="Script MT Bold" pitchFamily="66" charset="0"/>
              </a:rPr>
              <a:t>     </a:t>
            </a:r>
            <a:r>
              <a:rPr lang="ru-RU" sz="1800">
                <a:solidFill>
                  <a:srgbClr val="000000"/>
                </a:solidFill>
                <a:effectLst/>
                <a:latin typeface="Script MT Bold" pitchFamily="66" charset="0"/>
              </a:rPr>
              <a:t>Экскурсионные поездки в города Анталья, Аларахан, Аланья, языковая практика, ежедневные игровые программы, купание в море и бассейне, яркое солнце, пляжный волейбол и доброжелательное отношение персонала отеля оставили у детей незабываемые впечатления.</a:t>
            </a:r>
            <a:br>
              <a:rPr lang="ru-RU" sz="1800">
                <a:solidFill>
                  <a:srgbClr val="000000"/>
                </a:solidFill>
                <a:effectLst/>
                <a:latin typeface="Script MT Bold" pitchFamily="66" charset="0"/>
              </a:rPr>
            </a:br>
            <a:endParaRPr lang="ru-RU" sz="1800">
              <a:solidFill>
                <a:srgbClr val="000000"/>
              </a:solidFill>
              <a:effectLst/>
              <a:latin typeface="Script MT Bold" pitchFamily="66" charset="0"/>
            </a:endParaRPr>
          </a:p>
        </p:txBody>
      </p:sp>
      <p:pic>
        <p:nvPicPr>
          <p:cNvPr id="103430" name="Picture 6" descr="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3284538"/>
            <a:ext cx="3457575" cy="2341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31" name="Picture 7" descr="DSCI095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1916113"/>
            <a:ext cx="3492500" cy="2319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432" name="Picture 8" descr="ч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4652963"/>
            <a:ext cx="3203575" cy="202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51425" cy="760413"/>
          </a:xfrm>
        </p:spPr>
        <p:txBody>
          <a:bodyPr/>
          <a:lstStyle/>
          <a:p>
            <a:r>
              <a:rPr lang="ru-RU" sz="2800" b="1" u="sng">
                <a:solidFill>
                  <a:srgbClr val="FF0066"/>
                </a:solidFill>
                <a:effectLst/>
                <a:latin typeface="Times New Roman" pitchFamily="18" charset="0"/>
              </a:rPr>
              <a:t>Поддержка одаренных детей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5688012" cy="64801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>
                <a:solidFill>
                  <a:schemeClr val="bg2"/>
                </a:solidFill>
                <a:effectLst/>
                <a:latin typeface="Times New Roman" pitchFamily="18" charset="0"/>
              </a:rPr>
              <a:t>Попов Павел</a:t>
            </a:r>
            <a:endParaRPr lang="ru-RU" sz="290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>
                <a:solidFill>
                  <a:schemeClr val="bg2"/>
                </a:solidFill>
                <a:effectLst/>
                <a:latin typeface="Times New Roman" pitchFamily="18" charset="0"/>
              </a:rPr>
              <a:t>Участие Попова Павла, воспитанника патронатной семьи Ярковых, в творческих конкурсах международного уровня: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>
                <a:solidFill>
                  <a:schemeClr val="bg2"/>
                </a:solidFill>
                <a:effectLst/>
                <a:latin typeface="Times New Roman" pitchFamily="18" charset="0"/>
              </a:rPr>
              <a:t>-  Международный конкурс юных вокалистов «Сияние звезд», 2007 г.  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>
                <a:solidFill>
                  <a:schemeClr val="bg2"/>
                </a:solidFill>
                <a:effectLst/>
                <a:latin typeface="Times New Roman" pitchFamily="18" charset="0"/>
              </a:rPr>
              <a:t>- Всероссийский фестиваль- конкурс детского творчества «Роза ветров», Пермь – Москва – Транзит, 2007 г.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2"/>
                </a:solidFill>
                <a:effectLst/>
                <a:latin typeface="Times New Roman" pitchFamily="18" charset="0"/>
              </a:rPr>
              <a:t>- Межрегиональный конкурс детского и юношеского конкурса «Голубая волна» (2005, 2006, 2007 г.)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- Победитель краевого конкурса «Корнями дерево сильно» (награжден путевкой во ВДЦ «Орленок» 2008 г.)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- Победитель регионального конкурса «Я, лето и мой город Пермь», проводимого компанией «</a:t>
            </a:r>
            <a:r>
              <a:rPr lang="en-US" sz="1700">
                <a:solidFill>
                  <a:schemeClr val="bg1"/>
                </a:solidFill>
                <a:effectLst/>
                <a:latin typeface="Times New Roman" pitchFamily="18" charset="0"/>
              </a:rPr>
              <a:t>Coca-Cola</a:t>
            </a: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» (награжден путевкой во ВДЦ «Орленок» 2007 г.)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- Лауреат краевого конкурса «Звездочки Урала» (в номинации «Танец», на конкурс представлена авторская работа)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Паша – стипендиат Российского детского фонда (2009 г.)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700">
                <a:solidFill>
                  <a:schemeClr val="bg1"/>
                </a:solidFill>
                <a:effectLst/>
                <a:latin typeface="Times New Roman" pitchFamily="18" charset="0"/>
              </a:rPr>
              <a:t>Учащийся Государственного хореографического училища                им. Е. Генденрейх. ,  танцует в балете «Корсар».                                    В 2009 году принимал участие во Всероссийском конкурсе  «Золотая маска»</a:t>
            </a:r>
          </a:p>
        </p:txBody>
      </p:sp>
      <p:pic>
        <p:nvPicPr>
          <p:cNvPr id="104452" name="Picture 4" descr="диплом поп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38800">
            <a:off x="7596188" y="1125538"/>
            <a:ext cx="1754187" cy="2774950"/>
          </a:xfrm>
          <a:prstGeom prst="rect">
            <a:avLst/>
          </a:prstGeom>
          <a:noFill/>
        </p:spPr>
      </p:pic>
      <p:pic>
        <p:nvPicPr>
          <p:cNvPr id="104453" name="Picture 5" descr="диплом пп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823253">
            <a:off x="5508625" y="-242888"/>
            <a:ext cx="1703388" cy="2501901"/>
          </a:xfrm>
          <a:prstGeom prst="rect">
            <a:avLst/>
          </a:prstGeom>
          <a:noFill/>
        </p:spPr>
      </p:pic>
      <p:pic>
        <p:nvPicPr>
          <p:cNvPr id="104454" name="Picture 6" descr="диплом северное сия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14822">
            <a:off x="6659563" y="188913"/>
            <a:ext cx="1749425" cy="2686050"/>
          </a:xfrm>
          <a:prstGeom prst="rect">
            <a:avLst/>
          </a:prstGeom>
          <a:noFill/>
        </p:spPr>
      </p:pic>
      <p:pic>
        <p:nvPicPr>
          <p:cNvPr id="104455" name="Picture 7" descr="попов у пианин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00788" y="2825750"/>
            <a:ext cx="2655887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404813"/>
            <a:ext cx="8229600" cy="736600"/>
          </a:xfrm>
        </p:spPr>
        <p:txBody>
          <a:bodyPr/>
          <a:lstStyle/>
          <a:p>
            <a:pPr algn="l"/>
            <a:r>
              <a:rPr lang="ru-RU" sz="2800" b="1">
                <a:solidFill>
                  <a:schemeClr val="bg1"/>
                </a:solidFill>
                <a:effectLst/>
                <a:latin typeface="Times New Roman" pitchFamily="18" charset="0"/>
              </a:rPr>
              <a:t>Бурылова Ульяна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341438"/>
            <a:ext cx="4176713" cy="55165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Ученица МОУ «Средняя школа № 153» с углубленным изучением иностранных языков г. Перми.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 Успешно занимается: 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в первой частной школе хореографии и современного танца «</a:t>
            </a:r>
            <a:r>
              <a:rPr lang="en-US" sz="1800">
                <a:solidFill>
                  <a:schemeClr val="bg1"/>
                </a:solidFill>
                <a:effectLst/>
                <a:latin typeface="Times New Roman" pitchFamily="18" charset="0"/>
              </a:rPr>
              <a:t>Fouette</a:t>
            </a: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»;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В образовательном центре «Лингва»;</a:t>
            </a:r>
          </a:p>
          <a:p>
            <a:pPr>
              <a:lnSpc>
                <a:spcPct val="80000"/>
              </a:lnSpc>
              <a:buClr>
                <a:schemeClr val="bg2"/>
              </a:buClr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В МОУ ДОТ «Школа искусств № 11» класс фортепиано;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Ульяна является лауреатом конкурса «Энергия - детям» в номинации вокал, 2008 г.; дважды лауреат краевого конкурса «Звездочки Урала»; лауреат городских и краевых конкурсов пианистов.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Стипендиат пермского края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>
                <a:solidFill>
                  <a:schemeClr val="bg1"/>
                </a:solidFill>
                <a:effectLst/>
                <a:latin typeface="Times New Roman" pitchFamily="18" charset="0"/>
              </a:rPr>
              <a:t>номинации «Юные дарованья» 2009 г.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80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5476" name="Picture 4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25556">
            <a:off x="1979613" y="0"/>
            <a:ext cx="1905000" cy="2763838"/>
          </a:xfrm>
          <a:prstGeom prst="rect">
            <a:avLst/>
          </a:prstGeom>
          <a:noFill/>
        </p:spPr>
      </p:pic>
      <p:pic>
        <p:nvPicPr>
          <p:cNvPr id="105477" name="Picture 5" descr="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37137">
            <a:off x="395288" y="188913"/>
            <a:ext cx="1822450" cy="2592387"/>
          </a:xfrm>
          <a:prstGeom prst="rect">
            <a:avLst/>
          </a:prstGeom>
          <a:noFill/>
        </p:spPr>
      </p:pic>
      <p:pic>
        <p:nvPicPr>
          <p:cNvPr id="105478" name="Picture 6" descr="бурылов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2060575"/>
            <a:ext cx="3076575" cy="3194050"/>
          </a:xfrm>
          <a:prstGeom prst="rect">
            <a:avLst/>
          </a:prstGeom>
          <a:noFill/>
        </p:spPr>
      </p:pic>
      <p:pic>
        <p:nvPicPr>
          <p:cNvPr id="105479" name="Picture 7" descr="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68041">
            <a:off x="0" y="5070475"/>
            <a:ext cx="2446338" cy="1787525"/>
          </a:xfrm>
          <a:prstGeom prst="rect">
            <a:avLst/>
          </a:prstGeom>
          <a:noFill/>
        </p:spPr>
      </p:pic>
      <p:pic>
        <p:nvPicPr>
          <p:cNvPr id="105480" name="Picture 8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933884">
            <a:off x="2268538" y="5360988"/>
            <a:ext cx="2068512" cy="1497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4464050" cy="896938"/>
          </a:xfrm>
        </p:spPr>
        <p:txBody>
          <a:bodyPr/>
          <a:lstStyle/>
          <a:p>
            <a:r>
              <a:rPr lang="ru-RU" sz="2800" b="1">
                <a:solidFill>
                  <a:schemeClr val="bg1"/>
                </a:solidFill>
                <a:effectLst/>
                <a:latin typeface="Times New Roman" pitchFamily="18" charset="0"/>
              </a:rPr>
              <a:t>Емельянов Максим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4752975" cy="5040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- Является воспитанником Пермского кадетского корпуса им. А. В. Суворова;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- Мечтает поступить в Суворовское училище (г. Екатеринбург);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- Дипломант межрегионального конкурса «Голубая волна» г. Геленджик, дважды дипломант краевого конкурса «Звездочки Урала»;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- Лауреат  городского и краевого конкурсов семейных ансамблей;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600">
              <a:solidFill>
                <a:schemeClr val="bg1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В образовательном центре «Лингва» изучает 2 языка – английский и немецкий;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Учащийся МОУ ДОТ «Школа искусств № 11» класс фортепиано и гитары»;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Обладатель серебряного сертификата по итогам ЕМТ;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С удовольствием занимается у-шу, футболом и баскетболом. Результативный игрок спортивной команды;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chemeClr val="bg1"/>
                </a:solidFill>
                <a:effectLst/>
                <a:latin typeface="Times New Roman" pitchFamily="18" charset="0"/>
              </a:rPr>
              <a:t>Любит литературу, историю, является лауреатом школьного конкурса чтецов на русском и иностранном языках.</a:t>
            </a:r>
          </a:p>
        </p:txBody>
      </p:sp>
      <p:pic>
        <p:nvPicPr>
          <p:cNvPr id="106500" name="Picture 4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99582">
            <a:off x="4787900" y="0"/>
            <a:ext cx="1970088" cy="2733675"/>
          </a:xfrm>
          <a:prstGeom prst="rect">
            <a:avLst/>
          </a:prstGeom>
          <a:noFill/>
        </p:spPr>
      </p:pic>
      <p:pic>
        <p:nvPicPr>
          <p:cNvPr id="106501" name="Picture 5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93653">
            <a:off x="6948488" y="260350"/>
            <a:ext cx="1819275" cy="2636838"/>
          </a:xfrm>
          <a:prstGeom prst="rect">
            <a:avLst/>
          </a:prstGeom>
          <a:noFill/>
        </p:spPr>
      </p:pic>
      <p:pic>
        <p:nvPicPr>
          <p:cNvPr id="106502" name="Picture 6" descr="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27965">
            <a:off x="7524750" y="2349500"/>
            <a:ext cx="1922463" cy="2708275"/>
          </a:xfrm>
          <a:prstGeom prst="rect">
            <a:avLst/>
          </a:prstGeom>
          <a:noFill/>
        </p:spPr>
      </p:pic>
      <p:pic>
        <p:nvPicPr>
          <p:cNvPr id="106503" name="Picture 7" descr="емельянов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9338" y="2349500"/>
            <a:ext cx="2566987" cy="3529013"/>
          </a:xfrm>
          <a:prstGeom prst="rect">
            <a:avLst/>
          </a:prstGeom>
          <a:noFill/>
        </p:spPr>
      </p:pic>
      <p:pic>
        <p:nvPicPr>
          <p:cNvPr id="106504" name="Picture 8" descr="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1649795">
            <a:off x="6732588" y="5187950"/>
            <a:ext cx="2411412" cy="1670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Организация методической работы и содействия профессиональному росту  патронатных воспитателей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981075"/>
            <a:ext cx="2317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79388" y="908050"/>
            <a:ext cx="61214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solidFill>
                  <a:schemeClr val="bg2"/>
                </a:solidFill>
                <a:latin typeface="Times New Roman" pitchFamily="18" charset="0"/>
              </a:rPr>
              <a:t>Впервые в  России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 детский дом провел  в апреле 2002 года конкурс «Лучший патронатный воспитатель». Конкурс проводился при поддержке Российского Института «Открытое общество» (Фонд Сороса).  Победители награждены ценными подарками.</a:t>
            </a:r>
          </a:p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74757" name="Picture 5" descr="Рисунок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4437063"/>
            <a:ext cx="1323975" cy="2276475"/>
          </a:xfrm>
          <a:prstGeom prst="rect">
            <a:avLst/>
          </a:prstGeom>
          <a:noFill/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484438" y="551656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В 2004 г. патронатный  воспитатель Яркова Л. В. награждена медалью Ордена «За заслуги перед Отечеством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 II 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степени» за выдающиеся успехи в деле воспитания детей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.</a:t>
            </a: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79388" y="2276475"/>
            <a:ext cx="61928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Патронатные воспитатели имеют возможность повышать свою квалификационную категорию.                                                             На данный момент в ГКОУ «Детский дом № 2» работают патронатные воспитатели:                                                                                        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II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квалификационная категория 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5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человек,                                          </a:t>
            </a:r>
            <a:r>
              <a:rPr lang="en-US" sz="1800">
                <a:solidFill>
                  <a:schemeClr val="bg2"/>
                </a:solidFill>
                <a:latin typeface="Times New Roman" pitchFamily="18" charset="0"/>
              </a:rPr>
              <a:t>I</a:t>
            </a: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  квалификационная категория – 5 человек,                                  Высшая квалификационная категория – 6 человек.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376238"/>
            <a:ext cx="7416800" cy="500062"/>
          </a:xfrm>
        </p:spPr>
        <p:txBody>
          <a:bodyPr/>
          <a:lstStyle/>
          <a:p>
            <a:r>
              <a:rPr lang="ru-RU" sz="2400" b="1">
                <a:solidFill>
                  <a:srgbClr val="000000"/>
                </a:solidFill>
                <a:effectLst/>
                <a:latin typeface="Times New Roman" pitchFamily="18" charset="0"/>
              </a:rPr>
              <a:t>Галерея выпускников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989138"/>
            <a:ext cx="82550" cy="155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8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4895850" y="2276475"/>
            <a:ext cx="42481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                  </a:t>
            </a:r>
            <a:r>
              <a:rPr lang="ru-RU" sz="1800" b="1" u="sng">
                <a:solidFill>
                  <a:schemeClr val="bg1"/>
                </a:solidFill>
                <a:latin typeface="Times New Roman" pitchFamily="18" charset="0"/>
              </a:rPr>
              <a:t>Павел Макаров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С  2000 года  живет и воспитывается в семье патронатного воспитателя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</a:rPr>
              <a:t>Наталии Юрьевны Городовой.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Успешно закончил школу допрофессиональной  милицейской подготовки, поступил в Пермский филиал Нижегородской академии МВД России на специальность «Юрист».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Желание заниматься спортом, увлечение игрой на гитаре, стремление к самосовершенствованию и личностному росту – отличительная черта выпускника Макарова Павла</a:t>
            </a:r>
          </a:p>
        </p:txBody>
      </p:sp>
      <p:pic>
        <p:nvPicPr>
          <p:cNvPr id="75781" name="Picture 5" descr="макаров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4438" y="2276475"/>
            <a:ext cx="2122487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5782" name="Picture 6" descr="макаров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857750"/>
            <a:ext cx="2592388" cy="171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23850" y="836613"/>
            <a:ext cx="83883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2"/>
                </a:solidFill>
                <a:latin typeface="Times New Roman" pitchFamily="18" charset="0"/>
              </a:rPr>
              <a:t>Детский дом работает над программой сопровождения выпускников патронатных семей до 21 года, целью которой является  организация и осуществление помощи нашим воспитанникам в подготовке их  к самостоятельной жизни.  Большинство бывших воспитанников остаются жить в своих патронатных семьях  и продолжают свое обучение.</a:t>
            </a:r>
          </a:p>
          <a:p>
            <a:pPr>
              <a:spcBef>
                <a:spcPct val="50000"/>
              </a:spcBef>
            </a:pPr>
            <a:endParaRPr lang="ru-RU" sz="180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ulik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2405062" cy="3614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6803" name="Picture 3" descr="fardeev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997200"/>
            <a:ext cx="2452687" cy="367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843213" y="260350"/>
            <a:ext cx="597693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Times New Roman" pitchFamily="18" charset="0"/>
              </a:rPr>
              <a:t>                 </a:t>
            </a:r>
            <a:r>
              <a:rPr lang="ru-RU" sz="1800" b="1" u="sng">
                <a:solidFill>
                  <a:schemeClr val="bg1"/>
                </a:solidFill>
                <a:latin typeface="Times New Roman" pitchFamily="18" charset="0"/>
              </a:rPr>
              <a:t>Степкин Юлиан и Фардеева Алена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Живут в семье патронатного воспитателя 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</a:rPr>
              <a:t>Клавдии    Алексеевны  Штоль  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с  1999 года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В настоящее время обучаются в ПУ № 61 г. Верещагино, осваивая специальности «Мукомол» и «Плиточник - облицовщик».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Летом 2008 года Алена и Юлик проходили стажировку на комбинате хлебопродуктов г. Верещагино, где были тепло приняты коллективом сотрудников,                                                    а их труд получил высокую оценку.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95288" y="3933825"/>
            <a:ext cx="59769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«Юлиан активен, любознателен, помощник во всех домашних делах, верный товарищ  и просто замечательный человек.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Аленка мечтает о дружной семье, успешной работе, путешествиях. Девочка прекрасно готовит, шьет, умеет создать уют и порядок в доме» – так отзывается о своих воспитанниках Клавдия Алексеевна Штоль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SCI10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997200"/>
            <a:ext cx="4140200" cy="3103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95288" y="0"/>
            <a:ext cx="82804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Times New Roman" pitchFamily="18" charset="0"/>
              </a:rPr>
              <a:t>                                                            </a:t>
            </a:r>
            <a:r>
              <a:rPr lang="ru-RU" sz="1800" b="1" u="sng">
                <a:solidFill>
                  <a:schemeClr val="bg1"/>
                </a:solidFill>
                <a:latin typeface="Times New Roman" pitchFamily="18" charset="0"/>
              </a:rPr>
              <a:t>Калина Ирина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С 1999 года  проживает в семье патронатного воспитателя 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</a:rPr>
              <a:t>Татьяны Павловны Новоселовой</a:t>
            </a: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. После окончания школы № 118 Ирина поступила в профессиональный лицей №43, обучается по специальности «Повар».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Душа компании, яркая творческая личность, заботливая и ответственная – такая она, наша Ирина. Достигла прекрасных результатов в занятиях спортом (лыжи, биатлон), увлекается индийскими танцами.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79388" y="2781300"/>
            <a:ext cx="4608512" cy="3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Times New Roman" pitchFamily="18" charset="0"/>
              </a:rPr>
              <a:t>                    </a:t>
            </a:r>
            <a:r>
              <a:rPr lang="ru-RU" sz="1800" b="1" u="sng">
                <a:solidFill>
                  <a:schemeClr val="bg1"/>
                </a:solidFill>
                <a:latin typeface="Times New Roman" pitchFamily="18" charset="0"/>
              </a:rPr>
              <a:t>Горбачева Наталья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С  живет в семье патронатного воспитателя </a:t>
            </a:r>
            <a:r>
              <a:rPr lang="ru-RU" sz="1800" b="1" i="1">
                <a:solidFill>
                  <a:schemeClr val="bg1"/>
                </a:solidFill>
                <a:latin typeface="Times New Roman" pitchFamily="18" charset="0"/>
              </a:rPr>
              <a:t>Антониды Михайловны Пархоменко.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В настоящее время успешно учится в Зюкайском аграрном техникуме по специальности «Организатор фермерского хозяйства».</a:t>
            </a:r>
          </a:p>
          <a:p>
            <a:pPr>
              <a:spcBef>
                <a:spcPct val="50000"/>
              </a:spcBef>
            </a:pPr>
            <a:r>
              <a:rPr lang="ru-RU" sz="1800">
                <a:solidFill>
                  <a:schemeClr val="bg1"/>
                </a:solidFill>
                <a:latin typeface="Times New Roman" pitchFamily="18" charset="0"/>
              </a:rPr>
              <a:t>Наташу отличают такие черты как самостоятельность, ответственность, желание всего добиться в жизни трудом и терпением, дружелюбие и коммуникативность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84438" y="188913"/>
            <a:ext cx="6480175" cy="4114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u="sng">
                <a:solidFill>
                  <a:schemeClr val="bg1"/>
                </a:solidFill>
                <a:effectLst/>
                <a:latin typeface="Times New Roman" pitchFamily="18" charset="0"/>
              </a:rPr>
              <a:t>Ситников Дмитрий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      Проживает в семье патронатного воспитателя </a:t>
            </a:r>
            <a:r>
              <a:rPr lang="ru-RU" sz="2000" b="1" i="1">
                <a:solidFill>
                  <a:schemeClr val="bg1"/>
                </a:solidFill>
                <a:effectLst/>
                <a:latin typeface="Times New Roman" pitchFamily="18" charset="0"/>
              </a:rPr>
              <a:t>Банаевой Тамары Леонидовны </a:t>
            </a: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с 2001 года.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      В этом году осуществилась мечта Димы, он поступил в Пермский государственный технологический университет на горно-нефтяной факультет.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     Дима очень любит читать, увлекается историей, с удовольствием играет в футбол, научился играть на гитаре.</a:t>
            </a:r>
            <a:r>
              <a:rPr lang="ru-RU" sz="2400">
                <a:solidFill>
                  <a:schemeClr val="bg1"/>
                </a:solidFill>
                <a:effectLst/>
                <a:latin typeface="Times New Roman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effectLst/>
                <a:latin typeface="Times New Roman" pitchFamily="18" charset="0"/>
              </a:rPr>
              <a:t> Этого юношу всегда отличают доброе отношение к окружающим, юмор, оптимизм                                                        и коммуникабельность</a:t>
            </a:r>
            <a:r>
              <a:rPr lang="ru-RU" sz="2400">
                <a:solidFill>
                  <a:schemeClr val="bg1"/>
                </a:solidFill>
                <a:effectLst/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7523" name="Picture 3" descr="ситников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8913"/>
            <a:ext cx="2568575" cy="3671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7524" name="Picture 4" descr="мелехи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91288" y="2997200"/>
            <a:ext cx="2652712" cy="3716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9388" y="4005263"/>
            <a:ext cx="5832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Мелехина Ольга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Успешно учится на втором курсе  ПЛ № 43 по специальности «Повар»,  по примеру своей названной сестры Калиной Ирины.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Мечтает открыть свое кафе, осуществить мечту помогут Олины открытость, доброта и присущее ей творчество.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9750" y="0"/>
            <a:ext cx="8280400" cy="406400"/>
          </a:xfrm>
          <a:prstGeom prst="rect">
            <a:avLst/>
          </a:prstGeom>
          <a:gradFill rotWithShape="1">
            <a:gsLst>
              <a:gs pos="0">
                <a:srgbClr val="FF9999"/>
              </a:gs>
              <a:gs pos="100000">
                <a:schemeClr val="tx1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Организация постпатронатной адаптации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39750" y="404813"/>
            <a:ext cx="8280400" cy="327977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                                                   Социально – правовая служба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оказание  социально –правовой  помощи выпускникам;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работа с администрациями районов, органами опеки и попечительства по отслеживанию получения жилья;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заключение договоров с арендодателями;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организация выездного консультирования в образовательных учреждениях по проблемам обучения и адаптации воспитанников;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организация помощи в вопросах трудоустройства и наставничества;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 организация сотрудничества с социально-эффективными биологическимим родственниками.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3644900"/>
            <a:ext cx="8280400" cy="1835150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Медико– социальная служба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0099"/>
                </a:solidFill>
                <a:latin typeface="Times New Roman" pitchFamily="18" charset="0"/>
              </a:rPr>
              <a:t>консультирование  выпускников по проблемам социальной адаптации, межличностных отношений, профессионального самоопределения, профессиональной адаптации, взаимоотношений в семье;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400" b="1">
                <a:solidFill>
                  <a:srgbClr val="000099"/>
                </a:solidFill>
                <a:latin typeface="Times New Roman" pitchFamily="18" charset="0"/>
              </a:rPr>
              <a:t> содействие в организации консультаций специалистами лечебных учреждений города, планового медицинского обследования, контроль за соблюдением мероприятий, необходимых для укрепления  здоровья, формирования ЗОЖ.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16013" y="5661025"/>
            <a:ext cx="6832600" cy="406400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Индивидуальная программа сопровождения выпускника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054100" y="6237288"/>
            <a:ext cx="2967038" cy="406400"/>
          </a:xfrm>
          <a:prstGeom prst="rect">
            <a:avLst/>
          </a:prstGeom>
          <a:solidFill>
            <a:srgbClr val="FF3399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Постпатронатная семья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443663" y="6237288"/>
            <a:ext cx="1531937" cy="406400"/>
          </a:xfrm>
          <a:prstGeom prst="rect">
            <a:avLst/>
          </a:prstGeom>
          <a:solidFill>
            <a:srgbClr val="FF3399"/>
          </a:solidFill>
          <a:ln w="9525" algn="ctr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Выпускник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716463" y="5445125"/>
            <a:ext cx="0" cy="215900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2051050" y="6092825"/>
            <a:ext cx="0" cy="1444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>
            <a:off x="7235825" y="6092825"/>
            <a:ext cx="0" cy="144463"/>
          </a:xfrm>
          <a:prstGeom prst="line">
            <a:avLst/>
          </a:prstGeom>
          <a:noFill/>
          <a:ln w="9525">
            <a:solidFill>
              <a:srgbClr val="9933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дранич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0"/>
            <a:ext cx="2606675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5" name="Picture 5" descr="пономарев арте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9675" y="2708275"/>
            <a:ext cx="2690813" cy="3944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059113" y="404813"/>
            <a:ext cx="608488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Драничников Алексей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Учащийся второго курса профессионального лицея №14. всеобщий любимец детей и сотрудников детского дома, активный, любознательный, лучший спортсмен секции восточных единоборств.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Алеша – воплощение доброты и любви к окружающим.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323850" y="4005263"/>
            <a:ext cx="58324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Пономарев Артем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Поступил на 1 курс профессионального училища п.Зюкайка по специальности «Мастер - отделочных работ». Юмор, любовь друзей, рассудительность -отличительные черты Артема.                            Артем очень дорожит своей патронатной семьей.</a:t>
            </a:r>
          </a:p>
        </p:txBody>
      </p:sp>
    </p:spTree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быстрых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2679700" cy="388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2987675" y="620713"/>
            <a:ext cx="56880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  <a:latin typeface="Times New Roman" pitchFamily="18" charset="0"/>
              </a:rPr>
              <a:t>Быстрых Светлана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Times New Roman" pitchFamily="18" charset="0"/>
              </a:rPr>
              <a:t>Выбрала для себя учебное заведение, которое даст ей знания об особенностях европейской кухни – это Пермский государственный педагогический колледж. Наряду с увлечением кулинарией Света уделяет все свое свободное время занятиям в молодежном театре моды «Экспрессия».</a:t>
            </a: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лопат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797425"/>
            <a:ext cx="1362075" cy="2225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47" name="Picture 3" descr="пархоменко-берези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4913313"/>
            <a:ext cx="2519363" cy="1835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48" name="Picture 4" descr="макаров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2463" y="2033588"/>
            <a:ext cx="2141537" cy="1601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49" name="Picture 5" descr="шумилов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449263"/>
            <a:ext cx="1673225" cy="21383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0" name="Picture 6" descr="ушаков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64163" y="2897188"/>
            <a:ext cx="1576387" cy="223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1" name="Picture 7" descr="рогатнев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388" y="4122738"/>
            <a:ext cx="1787525" cy="2636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2" name="Picture 8" descr="банаева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9388" y="2844800"/>
            <a:ext cx="2376487" cy="1758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3" name="Picture 9" descr="артемова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4663" y="1096963"/>
            <a:ext cx="2303462" cy="1628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4" name="Picture 10" descr="каримова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356100" y="5300663"/>
            <a:ext cx="2663825" cy="1743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5" name="Picture 11" descr="т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50825" y="665163"/>
            <a:ext cx="2087563" cy="1919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6" name="Picture 12" descr="л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775" y="2897188"/>
            <a:ext cx="2447925" cy="1885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8557" name="Picture 13" descr="н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59563" y="188913"/>
            <a:ext cx="2484437" cy="156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1116013" y="1052513"/>
            <a:ext cx="7058025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660033"/>
                </a:solidFill>
                <a:latin typeface="Times New Roman" pitchFamily="18" charset="0"/>
              </a:rPr>
              <a:t>Детский дом            делает все возможное,                                                                                       чтобы  реализовать право ребенка жить            и воспитываться                     в семье.</a:t>
            </a:r>
            <a:r>
              <a:rPr lang="ru-RU" sz="4800" b="1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5400" b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9" presetClass="emph" presetSubtype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5" dur="indefinite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1" dur="indefinite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1085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3375"/>
            <a:ext cx="9144000" cy="62245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Выпускник постпатронатной семьи</a:t>
            </a: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-</a:t>
            </a:r>
            <a:r>
              <a:rPr lang="en-US" sz="2400">
                <a:solidFill>
                  <a:schemeClr val="bg2"/>
                </a:solidFill>
                <a:effectLst/>
                <a:latin typeface="Times New Roman" pitchFamily="18" charset="0"/>
              </a:rPr>
              <a:t>  </a:t>
            </a: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лицо из числа детей-сирот или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детей, оставшихся без попечения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родителей, воспитывающийся в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патронатной семье до получения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основного общего образования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или до достижения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                                                         совершеннолетия.</a:t>
            </a:r>
            <a:endParaRPr lang="en-US" sz="240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>
                <a:solidFill>
                  <a:schemeClr val="bg2"/>
                </a:solidFill>
                <a:effectLst/>
                <a:latin typeface="Times New Roman" pitchFamily="18" charset="0"/>
              </a:rPr>
              <a:t>Постпатронатная семья</a:t>
            </a:r>
            <a:r>
              <a:rPr lang="ru-RU" sz="2400">
                <a:solidFill>
                  <a:schemeClr val="bg2"/>
                </a:solidFill>
                <a:effectLst/>
                <a:latin typeface="Times New Roman" pitchFamily="18" charset="0"/>
              </a:rPr>
              <a:t> представляет собой особую форму организации жизнедеятельности выпускников. Особенность данной формы заключается в том, что, во-первых, организация жизни и быта с одной стороны, приближена к условиям патронатной семьи, с другой, близка к самостоятельной жизни выпускников. Во-вторых, ее особенность в том, что для каждого воспитанника составляется и выполняется Индивидуальная программа социальной адаптации</a:t>
            </a:r>
          </a:p>
        </p:txBody>
      </p:sp>
      <p:pic>
        <p:nvPicPr>
          <p:cNvPr id="95235" name="Picture 3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875" y="188913"/>
            <a:ext cx="4387850" cy="317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35183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В основе деятельности по постпатронатному сопровождению лежит 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идея разделения  ответственности  за социализацию выпускника между детским домом и постпатронатным воспитателем.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В рамках разделения  ответственности                            детский дом берет на себя                                                                                                       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-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i="1">
                <a:solidFill>
                  <a:schemeClr val="bg2"/>
                </a:solidFill>
                <a:latin typeface="Times New Roman" pitchFamily="18" charset="0"/>
              </a:rPr>
              <a:t>социально-правовое,                                                                      - медико-психологическое                                                               сопровождение выпускника</a:t>
            </a: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50825" y="4221163"/>
            <a:ext cx="6048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  <a:latin typeface="Times New Roman" pitchFamily="18" charset="0"/>
              </a:rPr>
              <a:t>Целью</a:t>
            </a:r>
            <a:r>
              <a:rPr lang="ru-RU" sz="2400">
                <a:solidFill>
                  <a:schemeClr val="bg2"/>
                </a:solidFill>
                <a:latin typeface="Times New Roman" pitchFamily="18" charset="0"/>
              </a:rPr>
              <a:t> постпатронатного сопровождения  является организация  и осуществление помощи выпускникам патронатных семей в подготовке их к самостоятельной жизни; эффективная социализация выпускника.</a:t>
            </a:r>
          </a:p>
        </p:txBody>
      </p:sp>
      <p:pic>
        <p:nvPicPr>
          <p:cNvPr id="93188" name="Picture 4" descr="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2349500"/>
            <a:ext cx="2944812" cy="4679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4638"/>
            <a:ext cx="8964612" cy="633412"/>
          </a:xfrm>
        </p:spPr>
        <p:txBody>
          <a:bodyPr/>
          <a:lstStyle/>
          <a:p>
            <a:r>
              <a:rPr lang="ru-RU" sz="2800">
                <a:solidFill>
                  <a:schemeClr val="bg2"/>
                </a:solidFill>
                <a:effectLst/>
                <a:latin typeface="Times New Roman" pitchFamily="18" charset="0"/>
              </a:rPr>
              <a:t>Основные задачи постпатронатного сопровождения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/>
          </p:nvPr>
        </p:nvGraphicFramePr>
        <p:xfrm>
          <a:off x="250825" y="1412875"/>
          <a:ext cx="8074025" cy="4114800"/>
        </p:xfrm>
        <a:graphic>
          <a:graphicData uri="http://schemas.openxmlformats.org/drawingml/2006/table">
            <a:tbl>
              <a:tblPr/>
              <a:tblGrid>
                <a:gridCol w="2449513"/>
                <a:gridCol w="2933700"/>
                <a:gridCol w="2690812"/>
              </a:tblGrid>
              <a:tr h="385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Создание социально-педагогической среды, обеспечивающей психологическую комфортность и социально-правовую  поддержку выпускников патронатных семей.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Обеспечение индивидуального комплексного сопровождения постпатронатной адаптации каждого воспитанника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 Службой сопровождения  детского дома.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B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Мониторинг и сопровождение процесса постпатронатной адаптации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1692275" y="836613"/>
            <a:ext cx="5400675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2" name="Line 14"/>
          <p:cNvSpPr>
            <a:spLocks noChangeShapeType="1"/>
          </p:cNvSpPr>
          <p:nvPr/>
        </p:nvSpPr>
        <p:spPr bwMode="auto">
          <a:xfrm>
            <a:off x="1692275" y="90805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223" name="Line 15"/>
          <p:cNvSpPr>
            <a:spLocks noChangeShapeType="1"/>
          </p:cNvSpPr>
          <p:nvPr/>
        </p:nvSpPr>
        <p:spPr bwMode="auto">
          <a:xfrm>
            <a:off x="4356100" y="90805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224" name="Line 16"/>
          <p:cNvSpPr>
            <a:spLocks noChangeShapeType="1"/>
          </p:cNvSpPr>
          <p:nvPr/>
        </p:nvSpPr>
        <p:spPr bwMode="auto">
          <a:xfrm>
            <a:off x="7092950" y="90805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4225" name="Picture 17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4351338"/>
            <a:ext cx="3924300" cy="25066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689850" cy="455613"/>
          </a:xfrm>
        </p:spPr>
        <p:txBody>
          <a:bodyPr/>
          <a:lstStyle/>
          <a:p>
            <a:r>
              <a:rPr lang="ru-RU" sz="2800">
                <a:solidFill>
                  <a:schemeClr val="bg2"/>
                </a:solidFill>
                <a:effectLst/>
                <a:latin typeface="Times New Roman" pitchFamily="18" charset="0"/>
              </a:rPr>
              <a:t>Функциональные обязанности</a:t>
            </a:r>
          </a:p>
        </p:txBody>
      </p:sp>
      <p:graphicFrame>
        <p:nvGraphicFramePr>
          <p:cNvPr id="96309" name="Group 53"/>
          <p:cNvGraphicFramePr>
            <a:graphicFrameLocks noGrp="1"/>
          </p:cNvGraphicFramePr>
          <p:nvPr>
            <p:ph/>
          </p:nvPr>
        </p:nvGraphicFramePr>
        <p:xfrm>
          <a:off x="107950" y="549275"/>
          <a:ext cx="8856663" cy="6552311"/>
        </p:xfrm>
        <a:graphic>
          <a:graphicData uri="http://schemas.openxmlformats.org/drawingml/2006/table">
            <a:tbl>
              <a:tblPr/>
              <a:tblGrid>
                <a:gridCol w="2928938"/>
                <a:gridCol w="365125"/>
                <a:gridCol w="2635250"/>
                <a:gridCol w="219075"/>
                <a:gridCol w="2708275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Социальный педагог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Педагог-психолог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Врач детского дома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Банк данных о выпускниках до 23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Социально-правовая помощь выпускникам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Договоры с арендодателями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Выездное консультирование в образовательных учреждениях по проблемам обучения и адаптации воспитанников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Организация наставничества над выпускником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Помощь в вопросах трудоустройства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Организация взаимодействия выпускника с социально-эффективными биологическими родственниками и патронатной семьей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Помощь в организации быта при создании собственной семьи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Консультации выпускников по проблемам социальной адаптации, межличностных отношений, профессиональной адаптации, взаимоотношений в семье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Консультации постпатронатных, биологических семей по проблемам взаимоотношений и взаимодействия в семье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Мониторинговые обследования личностного развития и социализации выпускника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Консультации по проблемам здоровья, развития воспитанника и патронатных воспитателей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Содействие в организации  планового медицинского обследования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Организация санаторного оздоровления нуждающимся в нем воспитанникам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</a:rPr>
                        <a:t>Контроль за соблюдением мероприятий, необходимых для укрепления здоровья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96305" name="Line 49"/>
          <p:cNvSpPr>
            <a:spLocks noChangeShapeType="1"/>
          </p:cNvSpPr>
          <p:nvPr/>
        </p:nvSpPr>
        <p:spPr bwMode="auto">
          <a:xfrm>
            <a:off x="1476375" y="981075"/>
            <a:ext cx="0" cy="288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06" name="Line 50"/>
          <p:cNvSpPr>
            <a:spLocks noChangeShapeType="1"/>
          </p:cNvSpPr>
          <p:nvPr/>
        </p:nvSpPr>
        <p:spPr bwMode="auto">
          <a:xfrm>
            <a:off x="4500563" y="981075"/>
            <a:ext cx="0" cy="288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>
            <a:off x="7524750" y="981075"/>
            <a:ext cx="0" cy="288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oval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6308" name="Picture 52" descr="MCj0428225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5373688"/>
            <a:ext cx="1209675" cy="1336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8" name="Diagram 6"/>
          <p:cNvGraphicFramePr>
            <a:graphicFrameLocks noChangeAspect="1"/>
          </p:cNvGraphicFramePr>
          <p:nvPr>
            <p:ph/>
          </p:nvPr>
        </p:nvGraphicFramePr>
        <p:xfrm>
          <a:off x="-2557463" y="-171450"/>
          <a:ext cx="14258926" cy="7029450"/>
        </p:xfrm>
        <a:graphic>
          <a:graphicData uri="http://schemas.openxmlformats.org/drawingml/2006/compatibility">
            <com:legacyDrawing xmlns:com="http://schemas.openxmlformats.org/drawingml/2006/compatibility" spid="_x0000_s8198"/>
          </a:graphicData>
        </a:graphic>
      </p:graphicFrame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132138" y="188913"/>
            <a:ext cx="2808287" cy="10810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Взаимодействие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 социально -  эффективными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биологическими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родственниками</a:t>
            </a:r>
            <a:r>
              <a:rPr lang="ru-RU" sz="16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767513" y="2565400"/>
            <a:ext cx="2376487" cy="9366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Постпатронатное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сопровождение семьи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 выпускниками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6443663" y="188913"/>
            <a:ext cx="2700337" cy="18002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Консультативная помощь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членам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постпатронатных семей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 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взаимоотношений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 с воспитанниками,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их социализации 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0" y="1628775"/>
            <a:ext cx="2447925" cy="9366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Помощь в вопросах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трудоустройства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и наставничества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059113" y="5084763"/>
            <a:ext cx="2951162" cy="15843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Выездное консультирование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 образовательных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учреждениях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 по проблемам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обучения и адаптирования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выпускников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6227763" y="4292600"/>
            <a:ext cx="2916237" cy="23764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Консультативная помощь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 по проблемам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социальной адаптации,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межличностных отношений,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профессионального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самоопределения,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профессиональной адаптации,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взаимоотношений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внутри семьи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0" y="2852738"/>
            <a:ext cx="2663825" cy="10795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Социально-правовое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сопровождение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выпускников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постпатронатных семей</a:t>
            </a: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0" y="188913"/>
            <a:ext cx="2808288" cy="108108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Мониторинг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 получения и использования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жилья выпускников</a:t>
            </a:r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0" y="4076700"/>
            <a:ext cx="2879725" cy="2592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Консультации специалистов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лечебных учреждений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города;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плановое медицинское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обследование;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контроль за соблюдением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мероприятий,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необходимых для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укрепления здоровья,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pitchFamily="18" charset="0"/>
              </a:rPr>
              <a:t>формирования ЗОЖ</a:t>
            </a:r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 flipV="1">
            <a:off x="4643438" y="1268413"/>
            <a:ext cx="0" cy="12239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 flipV="1">
            <a:off x="5291138" y="1484313"/>
            <a:ext cx="1152525" cy="1152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5867400" y="2997200"/>
            <a:ext cx="8651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 flipH="1" flipV="1">
            <a:off x="2770188" y="1341438"/>
            <a:ext cx="1368425" cy="11509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 flipV="1">
            <a:off x="2484438" y="2060575"/>
            <a:ext cx="1150937" cy="647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H="1">
            <a:off x="2700338" y="3213100"/>
            <a:ext cx="719137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916238" y="3500438"/>
            <a:ext cx="1150937" cy="11525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4714875" y="3644900"/>
            <a:ext cx="0" cy="14398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5219700" y="3500438"/>
            <a:ext cx="1008063" cy="10080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3203575" y="2133600"/>
            <a:ext cx="3024188" cy="2016125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Постпатронатное </a:t>
            </a:r>
          </a:p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сопровождение:</a:t>
            </a:r>
          </a:p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направления работы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2" name="Organization Chart 34"/>
          <p:cNvGraphicFramePr>
            <a:graphicFrameLocks/>
          </p:cNvGraphicFramePr>
          <p:nvPr>
            <p:ph idx="4294967295"/>
          </p:nvPr>
        </p:nvGraphicFramePr>
        <p:xfrm>
          <a:off x="-1189038" y="333375"/>
          <a:ext cx="10082213" cy="6335713"/>
        </p:xfrm>
        <a:graphic>
          <a:graphicData uri="http://schemas.openxmlformats.org/drawingml/2006/compatibility">
            <com:legacyDrawing xmlns:com="http://schemas.openxmlformats.org/drawingml/2006/compatibility" spid="_x0000_s37922"/>
          </a:graphicData>
        </a:graphic>
      </p:graphicFrame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0" y="188913"/>
            <a:ext cx="8675688" cy="6477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Специалистами службы сопровождения постпатронатных семей </a:t>
            </a:r>
          </a:p>
          <a:p>
            <a:pPr algn="ctr"/>
            <a:r>
              <a:rPr lang="ru-RU">
                <a:solidFill>
                  <a:schemeClr val="bg2"/>
                </a:solidFill>
                <a:latin typeface="Times New Roman" pitchFamily="18" charset="0"/>
              </a:rPr>
              <a:t>разработаны, апробированы и используются в работе следующие документы:</a:t>
            </a:r>
          </a:p>
        </p:txBody>
      </p:sp>
      <p:pic>
        <p:nvPicPr>
          <p:cNvPr id="37949" name="Picture 61" descr="MCj0310998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935538"/>
            <a:ext cx="1728787" cy="1681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1278</TotalTime>
  <Words>2942</Words>
  <Application>Microsoft Office PowerPoint</Application>
  <PresentationFormat>Экран (4:3)</PresentationFormat>
  <Paragraphs>543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Tahoma</vt:lpstr>
      <vt:lpstr>Wingdings</vt:lpstr>
      <vt:lpstr>Times New Roman</vt:lpstr>
      <vt:lpstr>Forte</vt:lpstr>
      <vt:lpstr>Script MT Bold</vt:lpstr>
      <vt:lpstr>Текстура</vt:lpstr>
      <vt:lpstr>Постпатронатная адаптация выпускников ГКОУ ПК  «Коррекционный детский дом № 2» г. Пермь автор: руководитель службы сопровождения патронатных семей  О.В. Мальцева, соавтор: социальный педагог Е.Ю. Стрекалова</vt:lpstr>
      <vt:lpstr>Слайд 2</vt:lpstr>
      <vt:lpstr>Слайд 3</vt:lpstr>
      <vt:lpstr>Слайд 4</vt:lpstr>
      <vt:lpstr>Слайд 5</vt:lpstr>
      <vt:lpstr>Основные задачи постпатронатного сопровождения</vt:lpstr>
      <vt:lpstr>Функциональные обязанности</vt:lpstr>
      <vt:lpstr>Слайд 8</vt:lpstr>
      <vt:lpstr>Слайд 9</vt:lpstr>
      <vt:lpstr>Слайд 10</vt:lpstr>
      <vt:lpstr>Слайд 11</vt:lpstr>
      <vt:lpstr>Слайд 12</vt:lpstr>
      <vt:lpstr>Методы социально-педагогической поддержки</vt:lpstr>
      <vt:lpstr>Слайд 14</vt:lpstr>
      <vt:lpstr>Слайд 15</vt:lpstr>
      <vt:lpstr>Модель выпускника ГКОУ ПК «Коррекционный детский дом № 2»</vt:lpstr>
      <vt:lpstr>Слайд 17</vt:lpstr>
      <vt:lpstr>Слайд 18</vt:lpstr>
      <vt:lpstr>Бонусная система поддержки патронатных семей  и их воспитанников</vt:lpstr>
      <vt:lpstr>Организация оздоровления и отдыха воспитанников</vt:lpstr>
      <vt:lpstr>Турция 2008 - 2009</vt:lpstr>
      <vt:lpstr>Поддержка одаренных детей</vt:lpstr>
      <vt:lpstr>Бурылова Ульяна</vt:lpstr>
      <vt:lpstr>Емельянов Максим</vt:lpstr>
      <vt:lpstr>Организация методической работы и содействия профессиональному росту  патронатных воспитателей</vt:lpstr>
      <vt:lpstr>Галерея выпускников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users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 Zamyatin</dc:creator>
  <cp:lastModifiedBy>Дарёна</cp:lastModifiedBy>
  <cp:revision>23</cp:revision>
  <dcterms:created xsi:type="dcterms:W3CDTF">2009-01-23T15:54:48Z</dcterms:created>
  <dcterms:modified xsi:type="dcterms:W3CDTF">2012-03-20T03:58:32Z</dcterms:modified>
</cp:coreProperties>
</file>