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0"/>
  </p:notesMasterIdLst>
  <p:sldIdLst>
    <p:sldId id="256" r:id="rId2"/>
    <p:sldId id="265" r:id="rId3"/>
    <p:sldId id="258" r:id="rId4"/>
    <p:sldId id="259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60" r:id="rId18"/>
    <p:sldId id="279" r:id="rId19"/>
    <p:sldId id="261" r:id="rId20"/>
    <p:sldId id="278" r:id="rId21"/>
    <p:sldId id="262" r:id="rId22"/>
    <p:sldId id="283" r:id="rId23"/>
    <p:sldId id="263" r:id="rId24"/>
    <p:sldId id="280" r:id="rId25"/>
    <p:sldId id="264" r:id="rId26"/>
    <p:sldId id="281" r:id="rId27"/>
    <p:sldId id="282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4941E-7BB7-4AB0-8A46-3DC0581E8CC6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0F566-A174-4E18-944C-0760A74A9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0F566-A174-4E18-944C-0760A74A939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0F566-A174-4E18-944C-0760A74A939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0F566-A174-4E18-944C-0760A74A939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0F566-A174-4E18-944C-0760A74A939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0F566-A174-4E18-944C-0760A74A939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0F566-A174-4E18-944C-0760A74A939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0F566-A174-4E18-944C-0760A74A939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0F566-A174-4E18-944C-0760A74A939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0F566-A174-4E18-944C-0760A74A939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0F566-A174-4E18-944C-0760A74A939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0F566-A174-4E18-944C-0760A74A939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0F566-A174-4E18-944C-0760A74A939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0F566-A174-4E18-944C-0760A74A939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0F566-A174-4E18-944C-0760A74A939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0F566-A174-4E18-944C-0760A74A939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0F566-A174-4E18-944C-0760A74A9390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0F566-A174-4E18-944C-0760A74A9390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0F566-A174-4E18-944C-0760A74A9390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0F566-A174-4E18-944C-0760A74A9390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0F566-A174-4E18-944C-0760A74A9390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0F566-A174-4E18-944C-0760A74A9390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0F566-A174-4E18-944C-0760A74A939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0F566-A174-4E18-944C-0760A74A939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0F566-A174-4E18-944C-0760A74A939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0F566-A174-4E18-944C-0760A74A939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0F566-A174-4E18-944C-0760A74A939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0F566-A174-4E18-944C-0760A74A939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0F566-A174-4E18-944C-0760A74A939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14EF-D616-48F1-9EF9-A2435B65235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3240-A8D2-440D-9191-8424F1C29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14EF-D616-48F1-9EF9-A2435B65235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3240-A8D2-440D-9191-8424F1C29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14EF-D616-48F1-9EF9-A2435B65235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3240-A8D2-440D-9191-8424F1C29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14EF-D616-48F1-9EF9-A2435B65235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3240-A8D2-440D-9191-8424F1C29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14EF-D616-48F1-9EF9-A2435B65235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3240-A8D2-440D-9191-8424F1C29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14EF-D616-48F1-9EF9-A2435B65235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3240-A8D2-440D-9191-8424F1C29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14EF-D616-48F1-9EF9-A2435B65235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3240-A8D2-440D-9191-8424F1C29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14EF-D616-48F1-9EF9-A2435B65235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3240-A8D2-440D-9191-8424F1C29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14EF-D616-48F1-9EF9-A2435B65235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3240-A8D2-440D-9191-8424F1C29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14EF-D616-48F1-9EF9-A2435B65235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3240-A8D2-440D-9191-8424F1C29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14EF-D616-48F1-9EF9-A2435B65235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7C43240-A8D2-440D-9191-8424F1C297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9B14EF-D616-48F1-9EF9-A2435B65235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C43240-A8D2-440D-9191-8424F1C2974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 rot="21047033">
            <a:off x="1406623" y="2770466"/>
            <a:ext cx="7281427" cy="3272776"/>
          </a:xfrm>
          <a:prstGeom prst="horizontalScroll">
            <a:avLst>
              <a:gd name="adj" fmla="val 113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028962">
            <a:off x="-1115088" y="354824"/>
            <a:ext cx="9597225" cy="2651855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effectLst/>
                <a:latin typeface="Constantia" pitchFamily="18" charset="0"/>
              </a:rPr>
              <a:t>Игра « Первые шаги по дороге в мир физики</a:t>
            </a:r>
            <a:r>
              <a:rPr lang="ru-RU" b="1" dirty="0" smtClean="0">
                <a:effectLst/>
                <a:latin typeface="Constantia" pitchFamily="18" charset="0"/>
              </a:rPr>
              <a:t>»</a:t>
            </a:r>
            <a:endParaRPr lang="ru-RU" b="1" dirty="0">
              <a:effectLst/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4725144"/>
            <a:ext cx="8062912" cy="18002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21055892">
            <a:off x="2628408" y="3657146"/>
            <a:ext cx="531107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Физика – какая ёмкость слова!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Физика  для нас не просто звук.</a:t>
            </a:r>
          </a:p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Физика  - опора и основа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Всех без исключения наук!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2" name="Picture 2" descr="C:\Users\Ольга\Desktop\физика\уау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93096"/>
            <a:ext cx="2304256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-531440"/>
            <a:ext cx="7503368" cy="5544616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latin typeface="+mn-lt"/>
              </a:rPr>
              <a:t>6  Стучат, стучат, </a:t>
            </a:r>
            <a:br>
              <a:rPr lang="ru-RU" sz="4800" b="1" i="1" dirty="0" smtClean="0">
                <a:latin typeface="+mn-lt"/>
              </a:rPr>
            </a:br>
            <a:r>
              <a:rPr lang="ru-RU" sz="4800" b="1" i="1" dirty="0" smtClean="0">
                <a:latin typeface="+mn-lt"/>
              </a:rPr>
              <a:t>     Не велят скучать.</a:t>
            </a:r>
            <a:br>
              <a:rPr lang="ru-RU" sz="4800" b="1" i="1" dirty="0" smtClean="0">
                <a:latin typeface="+mn-lt"/>
              </a:rPr>
            </a:br>
            <a:r>
              <a:rPr lang="ru-RU" sz="4800" b="1" i="1" dirty="0" smtClean="0">
                <a:latin typeface="+mn-lt"/>
              </a:rPr>
              <a:t>     Идут, идут,</a:t>
            </a:r>
            <a:br>
              <a:rPr lang="ru-RU" sz="4800" b="1" i="1" dirty="0" smtClean="0">
                <a:latin typeface="+mn-lt"/>
              </a:rPr>
            </a:br>
            <a:r>
              <a:rPr lang="ru-RU" sz="4800" b="1" i="1" dirty="0" smtClean="0">
                <a:latin typeface="+mn-lt"/>
              </a:rPr>
              <a:t>     А всё тут и тут.</a:t>
            </a:r>
            <a:br>
              <a:rPr lang="ru-RU" sz="4800" b="1" i="1" dirty="0" smtClean="0">
                <a:latin typeface="+mn-lt"/>
              </a:rPr>
            </a:br>
            <a:r>
              <a:rPr lang="ru-RU" sz="4800" b="1" i="1" dirty="0" smtClean="0">
                <a:latin typeface="+mn-lt"/>
              </a:rPr>
              <a:t>       </a:t>
            </a:r>
            <a:endParaRPr lang="ru-RU" sz="4800" b="1" i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8104" y="4797152"/>
            <a:ext cx="28083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часы</a:t>
            </a:r>
            <a:endParaRPr lang="ru-RU" sz="4800" b="1" i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 descr="C:\Users\Ольга\Desktop\картинки\ФИЗИКА\шшззххъхъъ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365104"/>
            <a:ext cx="2088232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503368" cy="3312368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latin typeface="+mn-lt"/>
              </a:rPr>
              <a:t>7  Качается стрелка</a:t>
            </a:r>
            <a:br>
              <a:rPr lang="ru-RU" sz="4800" b="1" i="1" dirty="0" smtClean="0">
                <a:latin typeface="+mn-lt"/>
              </a:rPr>
            </a:br>
            <a:r>
              <a:rPr lang="ru-RU" sz="4800" b="1" i="1" dirty="0" smtClean="0">
                <a:latin typeface="+mn-lt"/>
              </a:rPr>
              <a:t>    Туда и сюда.</a:t>
            </a:r>
            <a:br>
              <a:rPr lang="ru-RU" sz="4800" b="1" i="1" dirty="0" smtClean="0">
                <a:latin typeface="+mn-lt"/>
              </a:rPr>
            </a:br>
            <a:r>
              <a:rPr lang="ru-RU" sz="4800" b="1" i="1" dirty="0" smtClean="0">
                <a:latin typeface="+mn-lt"/>
              </a:rPr>
              <a:t>    Укажет нам север и юг</a:t>
            </a:r>
            <a:br>
              <a:rPr lang="ru-RU" sz="4800" b="1" i="1" dirty="0" smtClean="0">
                <a:latin typeface="+mn-lt"/>
              </a:rPr>
            </a:br>
            <a:r>
              <a:rPr lang="ru-RU" sz="4800" b="1" i="1" dirty="0" smtClean="0">
                <a:latin typeface="+mn-lt"/>
              </a:rPr>
              <a:t>    Без труда.</a:t>
            </a:r>
            <a:endParaRPr lang="ru-RU" sz="4800" b="1" i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4293096"/>
            <a:ext cx="28803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компас</a:t>
            </a:r>
            <a:endParaRPr lang="ru-RU" sz="4800" b="1" i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170" name="Picture 2" descr="C:\Users\Ольга\Desktop\картинки\ФИЗИКА\шшззххъхъъ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221088"/>
            <a:ext cx="2160240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305800" cy="3240360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latin typeface="+mn-lt"/>
              </a:rPr>
              <a:t>8 На стене висит тарелка,</a:t>
            </a:r>
            <a:br>
              <a:rPr lang="ru-RU" sz="4800" b="1" i="1" dirty="0" smtClean="0">
                <a:latin typeface="+mn-lt"/>
              </a:rPr>
            </a:br>
            <a:r>
              <a:rPr lang="ru-RU" sz="4800" b="1" i="1" dirty="0" smtClean="0">
                <a:latin typeface="+mn-lt"/>
              </a:rPr>
              <a:t>   По тарелке ходит стрелка.</a:t>
            </a:r>
            <a:br>
              <a:rPr lang="ru-RU" sz="4800" b="1" i="1" dirty="0" smtClean="0">
                <a:latin typeface="+mn-lt"/>
              </a:rPr>
            </a:br>
            <a:r>
              <a:rPr lang="ru-RU" sz="4800" b="1" i="1" dirty="0" smtClean="0">
                <a:latin typeface="+mn-lt"/>
              </a:rPr>
              <a:t>   Эта стрелка наперёд</a:t>
            </a:r>
            <a:br>
              <a:rPr lang="ru-RU" sz="4800" b="1" i="1" dirty="0" smtClean="0">
                <a:latin typeface="+mn-lt"/>
              </a:rPr>
            </a:br>
            <a:r>
              <a:rPr lang="ru-RU" sz="4800" b="1" i="1" dirty="0" smtClean="0">
                <a:latin typeface="+mn-lt"/>
              </a:rPr>
              <a:t>   Нам погоду узнаёт.</a:t>
            </a:r>
            <a:br>
              <a:rPr lang="ru-RU" sz="4800" b="1" i="1" dirty="0" smtClean="0">
                <a:latin typeface="+mn-lt"/>
              </a:rPr>
            </a:br>
            <a:r>
              <a:rPr lang="ru-RU" sz="4800" b="1" i="1" dirty="0" smtClean="0">
                <a:latin typeface="+mn-lt"/>
              </a:rPr>
              <a:t>  </a:t>
            </a:r>
            <a:endParaRPr lang="ru-RU" sz="4800" b="1" i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4221088"/>
            <a:ext cx="38884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барометр</a:t>
            </a:r>
            <a:endParaRPr lang="ru-RU" sz="4800" b="1" i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194" name="Picture 2" descr="C:\Users\Ольга\Desktop\картинки\ФИЗИКА\шшззххъхъъ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4"/>
            <a:ext cx="2269604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96944" cy="3960440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latin typeface="+mn-lt"/>
              </a:rPr>
              <a:t>9 На дворе переполох:</a:t>
            </a:r>
            <a:br>
              <a:rPr lang="ru-RU" sz="4800" b="1" i="1" dirty="0" smtClean="0">
                <a:latin typeface="+mn-lt"/>
              </a:rPr>
            </a:br>
            <a:r>
              <a:rPr lang="ru-RU" sz="4800" b="1" i="1" dirty="0" smtClean="0">
                <a:latin typeface="+mn-lt"/>
              </a:rPr>
              <a:t>   С неба сыплется горох.</a:t>
            </a:r>
            <a:br>
              <a:rPr lang="ru-RU" sz="4800" b="1" i="1" dirty="0" smtClean="0">
                <a:latin typeface="+mn-lt"/>
              </a:rPr>
            </a:br>
            <a:r>
              <a:rPr lang="ru-RU" sz="4800" b="1" i="1" dirty="0" smtClean="0">
                <a:latin typeface="+mn-lt"/>
              </a:rPr>
              <a:t>   Съела шесть горошин </a:t>
            </a:r>
            <a:br>
              <a:rPr lang="ru-RU" sz="4800" b="1" i="1" dirty="0" smtClean="0">
                <a:latin typeface="+mn-lt"/>
              </a:rPr>
            </a:br>
            <a:r>
              <a:rPr lang="ru-RU" sz="4800" b="1" i="1" dirty="0" smtClean="0">
                <a:latin typeface="+mn-lt"/>
              </a:rPr>
              <a:t>   Нина,</a:t>
            </a:r>
            <a:br>
              <a:rPr lang="ru-RU" sz="4800" b="1" i="1" dirty="0" smtClean="0">
                <a:latin typeface="+mn-lt"/>
              </a:rPr>
            </a:br>
            <a:r>
              <a:rPr lang="ru-RU" sz="4800" b="1" i="1" dirty="0" smtClean="0">
                <a:latin typeface="+mn-lt"/>
              </a:rPr>
              <a:t>   У неё теперь ангина.</a:t>
            </a:r>
            <a:endParaRPr lang="ru-RU" sz="4800" b="1" i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12160" y="4813994"/>
            <a:ext cx="26642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град</a:t>
            </a:r>
            <a:endParaRPr lang="ru-RU" sz="4800" b="1" i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218" name="Picture 2" descr="C:\Users\Ольга\Desktop\картинки\ФИЗИКА\шшззххъхъъ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93096"/>
            <a:ext cx="2232248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04088"/>
            <a:ext cx="8007424" cy="3444992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latin typeface="+mn-lt"/>
              </a:rPr>
              <a:t>10 У избы побывал –</a:t>
            </a:r>
            <a:br>
              <a:rPr lang="ru-RU" sz="4400" b="1" i="1" dirty="0" smtClean="0">
                <a:latin typeface="+mn-lt"/>
              </a:rPr>
            </a:br>
            <a:r>
              <a:rPr lang="ru-RU" sz="4400" b="1" i="1" dirty="0" smtClean="0">
                <a:latin typeface="+mn-lt"/>
              </a:rPr>
              <a:t>     Всё окно разрисовал,</a:t>
            </a:r>
            <a:br>
              <a:rPr lang="ru-RU" sz="4400" b="1" i="1" dirty="0" smtClean="0">
                <a:latin typeface="+mn-lt"/>
              </a:rPr>
            </a:br>
            <a:r>
              <a:rPr lang="ru-RU" sz="4400" b="1" i="1" dirty="0" smtClean="0">
                <a:latin typeface="+mn-lt"/>
              </a:rPr>
              <a:t>     У реки погостил –</a:t>
            </a:r>
            <a:br>
              <a:rPr lang="ru-RU" sz="4400" b="1" i="1" dirty="0" smtClean="0">
                <a:latin typeface="+mn-lt"/>
              </a:rPr>
            </a:br>
            <a:r>
              <a:rPr lang="ru-RU" sz="4400" b="1" i="1" dirty="0" smtClean="0">
                <a:latin typeface="+mn-lt"/>
              </a:rPr>
              <a:t>     Во всю реку мост мостил.          </a:t>
            </a:r>
            <a:endParaRPr lang="ru-RU" sz="4400" b="1" i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96136" y="4813994"/>
            <a:ext cx="26642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мороз</a:t>
            </a:r>
            <a:endParaRPr lang="ru-RU" sz="4800" b="1" i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42" name="Picture 2" descr="C:\Users\Ольга\Desktop\картинки\ФИЗИКА\шшззххъхъъ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77072"/>
            <a:ext cx="2304256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04088"/>
            <a:ext cx="7287344" cy="35170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latin typeface="+mn-lt"/>
              </a:rPr>
              <a:t>11  Пушистая вата</a:t>
            </a:r>
            <a:br>
              <a:rPr lang="ru-RU" sz="4800" b="1" i="1" dirty="0" smtClean="0">
                <a:latin typeface="+mn-lt"/>
              </a:rPr>
            </a:br>
            <a:r>
              <a:rPr lang="ru-RU" sz="4800" b="1" i="1" dirty="0" smtClean="0">
                <a:latin typeface="+mn-lt"/>
              </a:rPr>
              <a:t>     Плывёт куда-то</a:t>
            </a:r>
            <a:br>
              <a:rPr lang="ru-RU" sz="4800" b="1" i="1" dirty="0" smtClean="0">
                <a:latin typeface="+mn-lt"/>
              </a:rPr>
            </a:br>
            <a:r>
              <a:rPr lang="ru-RU" sz="4800" b="1" i="1" dirty="0" smtClean="0">
                <a:latin typeface="+mn-lt"/>
              </a:rPr>
              <a:t>     Чем вата ниже,</a:t>
            </a:r>
            <a:br>
              <a:rPr lang="ru-RU" sz="4800" b="1" i="1" dirty="0" smtClean="0">
                <a:latin typeface="+mn-lt"/>
              </a:rPr>
            </a:br>
            <a:r>
              <a:rPr lang="ru-RU" sz="4800" b="1" i="1" dirty="0" smtClean="0">
                <a:latin typeface="+mn-lt"/>
              </a:rPr>
              <a:t>     Тем  дождик  ближе.  </a:t>
            </a:r>
            <a:endParaRPr lang="ru-RU" sz="4800" b="1" i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4725144"/>
            <a:ext cx="42119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туча</a:t>
            </a:r>
            <a:endParaRPr lang="ru-RU" sz="4800" b="1" i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266" name="Picture 2" descr="C:\Users\Ольга\Desktop\картинки\ФИЗИКА\шшззххъхъъ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149080"/>
            <a:ext cx="2160240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8244408" cy="3888432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latin typeface="+mn-lt"/>
              </a:rPr>
              <a:t>12 Чист и ясен, как алмаз,</a:t>
            </a:r>
            <a:br>
              <a:rPr lang="ru-RU" sz="4800" b="1" i="1" dirty="0" smtClean="0">
                <a:latin typeface="+mn-lt"/>
              </a:rPr>
            </a:br>
            <a:r>
              <a:rPr lang="ru-RU" sz="4800" b="1" i="1" dirty="0" smtClean="0">
                <a:latin typeface="+mn-lt"/>
              </a:rPr>
              <a:t>     Дорог не бывает.</a:t>
            </a:r>
            <a:br>
              <a:rPr lang="ru-RU" sz="4800" b="1" i="1" dirty="0" smtClean="0">
                <a:latin typeface="+mn-lt"/>
              </a:rPr>
            </a:br>
            <a:r>
              <a:rPr lang="ru-RU" sz="4800" b="1" i="1" dirty="0" smtClean="0">
                <a:latin typeface="+mn-lt"/>
              </a:rPr>
              <a:t>     Он от матери рождён,</a:t>
            </a:r>
            <a:br>
              <a:rPr lang="ru-RU" sz="4800" b="1" i="1" dirty="0" smtClean="0">
                <a:latin typeface="+mn-lt"/>
              </a:rPr>
            </a:br>
            <a:r>
              <a:rPr lang="ru-RU" sz="4800" b="1" i="1" dirty="0" smtClean="0">
                <a:latin typeface="+mn-lt"/>
              </a:rPr>
              <a:t>     И сам её рождает.</a:t>
            </a:r>
            <a:br>
              <a:rPr lang="ru-RU" sz="4800" b="1" i="1" dirty="0" smtClean="0">
                <a:latin typeface="+mn-lt"/>
              </a:rPr>
            </a:br>
            <a:endParaRPr lang="ru-RU" sz="4800" b="1" i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44208" y="4869160"/>
            <a:ext cx="23042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лёд</a:t>
            </a:r>
            <a:endParaRPr lang="ru-RU" sz="4800" b="1" i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290" name="Picture 2" descr="C:\Users\Ольга\Desktop\картинки\ФИЗИКА\шшззххъхъъ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21088"/>
            <a:ext cx="2232248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физика\аак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37330"/>
            <a:ext cx="9144000" cy="69953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405783">
            <a:off x="1283513" y="398562"/>
            <a:ext cx="8669461" cy="1030975"/>
          </a:xfrm>
        </p:spPr>
        <p:txBody>
          <a:bodyPr/>
          <a:lstStyle/>
          <a:p>
            <a:r>
              <a:rPr lang="ru-RU" sz="6600" i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Конкурс № 3</a:t>
            </a:r>
            <a:endParaRPr lang="ru-RU" sz="6600" i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4509120"/>
            <a:ext cx="7884368" cy="234888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«Науку всё глубже постигнуть стремись,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Познанием вечного жаждой томись.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Лишь первых познаний блеснёт тебе свет,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Узнаешь: предела для знания нет»</a:t>
            </a:r>
          </a:p>
          <a:p>
            <a:r>
              <a:rPr lang="ru-RU" sz="1800" b="1" i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Фирдоуси</a:t>
            </a:r>
            <a:endParaRPr lang="ru-RU" sz="18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53730" y="3068960"/>
            <a:ext cx="56365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Вопрос - ответ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243408"/>
            <a:ext cx="7486600" cy="1224136"/>
          </a:xfrm>
        </p:spPr>
        <p:txBody>
          <a:bodyPr/>
          <a:lstStyle/>
          <a:p>
            <a:r>
              <a:rPr lang="ru-RU" sz="3200" b="1" i="1" dirty="0" smtClean="0">
                <a:latin typeface="+mn-lt"/>
              </a:rPr>
              <a:t>Подумай и дай  полный ответ на    </a:t>
            </a:r>
            <a:br>
              <a:rPr lang="ru-RU" sz="3200" b="1" i="1" dirty="0" smtClean="0">
                <a:latin typeface="+mn-lt"/>
              </a:rPr>
            </a:br>
            <a:r>
              <a:rPr lang="ru-RU" sz="3200" b="1" i="1" dirty="0" smtClean="0">
                <a:latin typeface="+mn-lt"/>
              </a:rPr>
              <a:t>                             вопрос</a:t>
            </a:r>
            <a:endParaRPr lang="ru-RU" sz="3200" b="1" i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99592" y="1340768"/>
            <a:ext cx="6840760" cy="5517232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rgbClr val="7030A0"/>
                </a:solidFill>
              </a:rPr>
              <a:t>1  Как называются частицы, из которых состоят вещества?</a:t>
            </a:r>
          </a:p>
          <a:p>
            <a:r>
              <a:rPr lang="ru-RU" sz="1600" b="1" i="1" dirty="0" smtClean="0">
                <a:solidFill>
                  <a:srgbClr val="7030A0"/>
                </a:solidFill>
              </a:rPr>
              <a:t>2  Из каких наблюдений следует, что размеры молекул малы?</a:t>
            </a:r>
          </a:p>
          <a:p>
            <a:r>
              <a:rPr lang="ru-RU" sz="1600" b="1" i="1" dirty="0" smtClean="0">
                <a:solidFill>
                  <a:srgbClr val="7030A0"/>
                </a:solidFill>
              </a:rPr>
              <a:t>3  Одинаковы ли размеры молекул одного и того же вещества?</a:t>
            </a:r>
          </a:p>
          <a:p>
            <a:r>
              <a:rPr lang="ru-RU" sz="1600" b="1" i="1" dirty="0" smtClean="0">
                <a:solidFill>
                  <a:srgbClr val="7030A0"/>
                </a:solidFill>
              </a:rPr>
              <a:t>4  Одинаковы ли промежутки между молекулами?</a:t>
            </a:r>
          </a:p>
          <a:p>
            <a:r>
              <a:rPr lang="ru-RU" sz="1600" b="1" i="1" dirty="0" smtClean="0">
                <a:solidFill>
                  <a:srgbClr val="7030A0"/>
                </a:solidFill>
              </a:rPr>
              <a:t>5  Одинаков ли состав молекул одного и того же вещества?</a:t>
            </a:r>
          </a:p>
          <a:p>
            <a:r>
              <a:rPr lang="ru-RU" sz="1600" b="1" i="1" dirty="0" smtClean="0">
                <a:solidFill>
                  <a:srgbClr val="7030A0"/>
                </a:solidFill>
              </a:rPr>
              <a:t>6  Одинаковы ли размеры молекул разных веществ?</a:t>
            </a:r>
          </a:p>
          <a:p>
            <a:r>
              <a:rPr lang="ru-RU" sz="1600" b="1" i="1" dirty="0" smtClean="0">
                <a:solidFill>
                  <a:srgbClr val="7030A0"/>
                </a:solidFill>
              </a:rPr>
              <a:t>7  Температура одного тела больше, чем температура другого. Оба тела из одного вещества. В каком теле молекулы движутся быстрее?</a:t>
            </a:r>
          </a:p>
          <a:p>
            <a:r>
              <a:rPr lang="ru-RU" sz="1600" b="1" i="1" dirty="0" smtClean="0">
                <a:solidFill>
                  <a:srgbClr val="7030A0"/>
                </a:solidFill>
              </a:rPr>
              <a:t>8  При какой температуре замерзает вода?</a:t>
            </a:r>
          </a:p>
          <a:p>
            <a:r>
              <a:rPr lang="ru-RU" sz="1600" b="1" i="1" dirty="0" smtClean="0">
                <a:solidFill>
                  <a:srgbClr val="7030A0"/>
                </a:solidFill>
              </a:rPr>
              <a:t>9  При какой температуре кипит вода?</a:t>
            </a:r>
          </a:p>
          <a:p>
            <a:r>
              <a:rPr lang="ru-RU" sz="1600" b="1" i="1" dirty="0" smtClean="0">
                <a:solidFill>
                  <a:srgbClr val="7030A0"/>
                </a:solidFill>
              </a:rPr>
              <a:t>10  В какой воде соль растворится быстрее – холодной или горячей?</a:t>
            </a:r>
          </a:p>
          <a:p>
            <a:r>
              <a:rPr lang="ru-RU" sz="1600" b="1" i="1" dirty="0" smtClean="0">
                <a:solidFill>
                  <a:srgbClr val="7030A0"/>
                </a:solidFill>
              </a:rPr>
              <a:t>11  С одинаковой ли скоростью движутся молекулы воздуха в зимнее и летнее время?</a:t>
            </a:r>
          </a:p>
          <a:p>
            <a:r>
              <a:rPr lang="ru-RU" sz="1600" b="1" i="1" dirty="0" smtClean="0">
                <a:solidFill>
                  <a:srgbClr val="7030A0"/>
                </a:solidFill>
              </a:rPr>
              <a:t>12  Лёд и водяной пар состоят из одинаковых молекул воды. Одинакова ли скорость молекул воды в твёрдом и газообразном состояниях?</a:t>
            </a:r>
            <a:endParaRPr lang="ru-RU" sz="1600" b="1" i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812360" y="4725144"/>
            <a:ext cx="874440" cy="9361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Ольга\Desktop\картинки\ФИЗИКА\ло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553744"/>
            <a:ext cx="1619672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080632">
            <a:off x="944234" y="4194"/>
            <a:ext cx="6859073" cy="1671368"/>
          </a:xfrm>
        </p:spPr>
        <p:txBody>
          <a:bodyPr/>
          <a:lstStyle/>
          <a:p>
            <a:r>
              <a:rPr lang="ru-RU" sz="6600" i="1" dirty="0" smtClean="0">
                <a:latin typeface="+mn-lt"/>
              </a:rPr>
              <a:t>Конкурс № 4</a:t>
            </a:r>
            <a:endParaRPr lang="ru-RU" sz="6600" i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4581128"/>
            <a:ext cx="7772400" cy="1800200"/>
          </a:xfrm>
        </p:spPr>
        <p:txBody>
          <a:bodyPr>
            <a:normAutofit fontScale="92500" lnSpcReduction="20000"/>
          </a:bodyPr>
          <a:lstStyle/>
          <a:p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</a:rPr>
              <a:t>  «Наука начинается с тех пор, как начинают измерять»</a:t>
            </a:r>
          </a:p>
          <a:p>
            <a:endParaRPr lang="ru-RU" sz="36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 Д. И. Менделеев</a:t>
            </a:r>
            <a:endParaRPr lang="ru-RU" sz="2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0160" y="2967335"/>
            <a:ext cx="456368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Глаз - алмаз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074" name="Picture 2" descr="C:\Users\Ольга\Desktop\физика\iав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836712"/>
            <a:ext cx="2592288" cy="20882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484784"/>
          </a:xfrm>
        </p:spPr>
        <p:txBody>
          <a:bodyPr/>
          <a:lstStyle/>
          <a:p>
            <a:pPr algn="just"/>
            <a:r>
              <a:rPr lang="ru-RU" i="1" dirty="0" smtClean="0">
                <a:solidFill>
                  <a:srgbClr val="FFC000"/>
                </a:solidFill>
                <a:latin typeface="+mn-lt"/>
              </a:rPr>
              <a:t>Маршрутный лист</a:t>
            </a:r>
            <a:endParaRPr lang="ru-RU" i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9304" y="1889448"/>
            <a:ext cx="7854696" cy="4968552"/>
          </a:xfrm>
        </p:spPr>
        <p:txBody>
          <a:bodyPr numCol="1"/>
          <a:lstStyle/>
          <a:p>
            <a:pPr algn="just"/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  конкурс </a:t>
            </a: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– Давайте познакомимся</a:t>
            </a:r>
          </a:p>
          <a:p>
            <a:pPr algn="just"/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  конкурс </a:t>
            </a:r>
            <a:r>
              <a:rPr lang="ru-RU" sz="3200" dirty="0" smtClean="0">
                <a:solidFill>
                  <a:srgbClr val="FFFF00"/>
                </a:solidFill>
              </a:rPr>
              <a:t>– Разминка</a:t>
            </a:r>
          </a:p>
          <a:p>
            <a:pPr algn="just"/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  конкурс </a:t>
            </a:r>
            <a:r>
              <a:rPr lang="ru-RU" sz="3200" dirty="0" smtClean="0">
                <a:solidFill>
                  <a:srgbClr val="FFC000"/>
                </a:solidFill>
              </a:rPr>
              <a:t>– Вопрос – ответ</a:t>
            </a:r>
          </a:p>
          <a:p>
            <a:pPr algn="just"/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  конкурс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– Глаз – алмаз</a:t>
            </a:r>
          </a:p>
          <a:p>
            <a:pPr algn="just"/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5  конкурс </a:t>
            </a:r>
            <a:r>
              <a:rPr lang="ru-RU" sz="3200" dirty="0" smtClean="0">
                <a:solidFill>
                  <a:srgbClr val="7030A0"/>
                </a:solidFill>
              </a:rPr>
              <a:t>– Лаборатория</a:t>
            </a:r>
          </a:p>
          <a:p>
            <a:pPr algn="just"/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6  конкурс </a:t>
            </a:r>
            <a:r>
              <a:rPr lang="ru-RU" sz="3200" dirty="0" smtClean="0">
                <a:solidFill>
                  <a:srgbClr val="C00000"/>
                </a:solidFill>
              </a:rPr>
              <a:t>– Капитаны, вперёд!</a:t>
            </a:r>
          </a:p>
          <a:p>
            <a:pPr algn="just"/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7  конкурс </a:t>
            </a:r>
            <a:r>
              <a:rPr lang="ru-RU" sz="3200" dirty="0" smtClean="0">
                <a:solidFill>
                  <a:srgbClr val="6600CC"/>
                </a:solidFill>
              </a:rPr>
              <a:t>– Что есть что?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699542"/>
            <a:ext cx="8208912" cy="139908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+mn-lt"/>
              </a:rPr>
              <a:t>Определите цену деления и показания приборов</a:t>
            </a:r>
            <a:endParaRPr lang="ru-RU" sz="2400" b="1" i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124744"/>
            <a:ext cx="4497388" cy="4968552"/>
          </a:xfrm>
        </p:spPr>
        <p:txBody>
          <a:bodyPr/>
          <a:lstStyle/>
          <a:p>
            <a:pPr algn="just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4797152"/>
            <a:ext cx="4041775" cy="12241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льга\Desktop\PB010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3456384" cy="2736304"/>
          </a:xfrm>
          <a:prstGeom prst="rect">
            <a:avLst/>
          </a:prstGeom>
          <a:noFill/>
        </p:spPr>
      </p:pic>
      <p:pic>
        <p:nvPicPr>
          <p:cNvPr id="7" name="Picture 2" descr="C:\Users\Ольга\Desktop\PB0101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836712"/>
            <a:ext cx="3600400" cy="2808312"/>
          </a:xfrm>
          <a:prstGeom prst="rect">
            <a:avLst/>
          </a:prstGeom>
          <a:noFill/>
        </p:spPr>
      </p:pic>
      <p:pic>
        <p:nvPicPr>
          <p:cNvPr id="8" name="Picture 2" descr="C:\Users\Ольга\Desktop\PB02016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717032"/>
            <a:ext cx="3466728" cy="2952328"/>
          </a:xfrm>
          <a:prstGeom prst="rect">
            <a:avLst/>
          </a:prstGeom>
          <a:noFill/>
        </p:spPr>
      </p:pic>
      <p:pic>
        <p:nvPicPr>
          <p:cNvPr id="5" name="Picture 2" descr="C:\Users\Ольга\Desktop\PB02016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3717032"/>
            <a:ext cx="3682752" cy="2952328"/>
          </a:xfrm>
          <a:prstGeom prst="rect">
            <a:avLst/>
          </a:prstGeom>
          <a:noFill/>
        </p:spPr>
      </p:pic>
      <p:sp>
        <p:nvSpPr>
          <p:cNvPr id="10" name="Семиугольник 9"/>
          <p:cNvSpPr/>
          <p:nvPr/>
        </p:nvSpPr>
        <p:spPr>
          <a:xfrm>
            <a:off x="179512" y="980728"/>
            <a:ext cx="914400" cy="9144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</a:t>
            </a:r>
            <a:endParaRPr lang="ru-RU" sz="3200" dirty="0"/>
          </a:p>
        </p:txBody>
      </p:sp>
      <p:sp>
        <p:nvSpPr>
          <p:cNvPr id="11" name="Семиугольник 10"/>
          <p:cNvSpPr/>
          <p:nvPr/>
        </p:nvSpPr>
        <p:spPr>
          <a:xfrm>
            <a:off x="251520" y="3789040"/>
            <a:ext cx="914400" cy="9144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3</a:t>
            </a:r>
            <a:endParaRPr lang="ru-RU" sz="3200" dirty="0"/>
          </a:p>
        </p:txBody>
      </p:sp>
      <p:sp>
        <p:nvSpPr>
          <p:cNvPr id="12" name="Семиугольник 11"/>
          <p:cNvSpPr/>
          <p:nvPr/>
        </p:nvSpPr>
        <p:spPr>
          <a:xfrm>
            <a:off x="4644008" y="1052736"/>
            <a:ext cx="914400" cy="9144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13" name="Семиугольник 12"/>
          <p:cNvSpPr/>
          <p:nvPr/>
        </p:nvSpPr>
        <p:spPr>
          <a:xfrm>
            <a:off x="4644008" y="3861048"/>
            <a:ext cx="914400" cy="9144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4</a:t>
            </a:r>
            <a:endParaRPr lang="ru-RU" sz="3200" dirty="0"/>
          </a:p>
        </p:txBody>
      </p:sp>
      <p:pic>
        <p:nvPicPr>
          <p:cNvPr id="14338" name="Picture 2" descr="C:\Users\Ольга\Desktop\картинки\ФИЗИКА\п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1988841"/>
            <a:ext cx="1944216" cy="1800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110857">
            <a:off x="1685130" y="128590"/>
            <a:ext cx="6542617" cy="1408422"/>
          </a:xfrm>
        </p:spPr>
        <p:txBody>
          <a:bodyPr/>
          <a:lstStyle/>
          <a:p>
            <a:r>
              <a:rPr lang="ru-RU" sz="6600" i="1" dirty="0" smtClean="0">
                <a:latin typeface="+mn-lt"/>
              </a:rPr>
              <a:t>Конкурс № 5</a:t>
            </a:r>
            <a:endParaRPr lang="ru-RU" sz="6600" i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2708920"/>
            <a:ext cx="520527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Лаборатория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794" y="2531946"/>
            <a:ext cx="1798642" cy="872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F= ma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7092280" y="2204864"/>
            <a:ext cx="1656184" cy="86409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S=v t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808839" y="3980517"/>
            <a:ext cx="1563792" cy="10989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S = a b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Ольга\Desktop\физика\Image4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525538" cy="1525538"/>
          </a:xfrm>
          <a:prstGeom prst="rect">
            <a:avLst/>
          </a:prstGeom>
          <a:noFill/>
        </p:spPr>
      </p:pic>
      <p:pic>
        <p:nvPicPr>
          <p:cNvPr id="1027" name="Picture 3" descr="C:\Users\Ольга\Desktop\физика\PB0801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030694" y="3706610"/>
            <a:ext cx="2160239" cy="1749035"/>
          </a:xfrm>
          <a:prstGeom prst="rect">
            <a:avLst/>
          </a:prstGeom>
          <a:noFill/>
        </p:spPr>
      </p:pic>
      <p:pic>
        <p:nvPicPr>
          <p:cNvPr id="1028" name="Picture 4" descr="C:\Users\Ольга\Desktop\физика\PB0801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573016"/>
            <a:ext cx="2407696" cy="1805664"/>
          </a:xfrm>
          <a:prstGeom prst="rect">
            <a:avLst/>
          </a:prstGeom>
          <a:noFill/>
        </p:spPr>
      </p:pic>
      <p:pic>
        <p:nvPicPr>
          <p:cNvPr id="1029" name="Picture 5" descr="C:\Users\Ольга\Desktop\физика\PB0801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2098786" cy="1653579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5489848"/>
            <a:ext cx="7187136" cy="1368152"/>
          </a:xfrm>
        </p:spPr>
        <p:txBody>
          <a:bodyPr>
            <a:normAutofit lnSpcReduction="10000"/>
          </a:bodyPr>
          <a:lstStyle/>
          <a:p>
            <a:r>
              <a:rPr lang="ru-RU" sz="2000" b="1" i="1" dirty="0" smtClean="0"/>
              <a:t>«Один опыт я ставлю выше, чем тысячу мнений, рождённых  только воображением»</a:t>
            </a:r>
          </a:p>
          <a:p>
            <a:endParaRPr lang="ru-RU" sz="2000" b="1" i="1" dirty="0" smtClean="0"/>
          </a:p>
          <a:p>
            <a:r>
              <a:rPr lang="ru-RU" sz="1800" b="1" i="1" dirty="0" smtClean="0"/>
              <a:t>                                                                                            М. В. Ломоносов</a:t>
            </a:r>
            <a:endParaRPr lang="ru-RU" sz="1800" b="1" i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1152128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+mn-lt"/>
              </a:rPr>
              <a:t>С помощью линейки и карандаша определите диаметр проволоки</a:t>
            </a:r>
            <a:endParaRPr lang="ru-RU" sz="3600" b="1" i="1" dirty="0">
              <a:latin typeface="+mn-lt"/>
            </a:endParaRPr>
          </a:p>
        </p:txBody>
      </p:sp>
      <p:pic>
        <p:nvPicPr>
          <p:cNvPr id="1026" name="Picture 2" descr="C:\Users\Ольга\Desktop\картинки\ФИЗИКА\PB270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556792"/>
            <a:ext cx="6768752" cy="4914255"/>
          </a:xfrm>
          <a:prstGeom prst="rect">
            <a:avLst/>
          </a:prstGeom>
          <a:noFill/>
        </p:spPr>
      </p:pic>
      <p:pic>
        <p:nvPicPr>
          <p:cNvPr id="1027" name="Picture 3" descr="C:\Users\Ольга\Desktop\картинки\ФИЗИКА\ттьт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382" y="3872418"/>
            <a:ext cx="1751337" cy="2580918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467544" y="1988840"/>
            <a:ext cx="1274440" cy="936104"/>
          </a:xfrm>
          <a:prstGeom prst="wedgeRoundRectCallout">
            <a:avLst>
              <a:gd name="adj1" fmla="val -38037"/>
              <a:gd name="adj2" fmla="val 165439"/>
              <a:gd name="adj3" fmla="val 16667"/>
            </a:avLst>
          </a:prstGeom>
          <a:solidFill>
            <a:schemeClr val="bg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rgbClr val="0070C0"/>
                </a:solidFill>
              </a:rPr>
              <a:t>?</a:t>
            </a:r>
            <a:endParaRPr lang="ru-RU" sz="7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физика\iуау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996952"/>
            <a:ext cx="2808312" cy="2736304"/>
          </a:xfrm>
          <a:prstGeom prst="star32">
            <a:avLst>
              <a:gd name="adj" fmla="val 44527"/>
            </a:avLst>
          </a:prstGeom>
          <a:noFill/>
          <a:ln w="57150">
            <a:solidFill>
              <a:srgbClr val="FFFF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406176">
            <a:off x="1351712" y="231255"/>
            <a:ext cx="6611042" cy="1450952"/>
          </a:xfrm>
        </p:spPr>
        <p:txBody>
          <a:bodyPr/>
          <a:lstStyle/>
          <a:p>
            <a:r>
              <a:rPr lang="ru-RU" sz="6600" i="1" dirty="0" smtClean="0">
                <a:latin typeface="+mn-lt"/>
              </a:rPr>
              <a:t>Конкурс № 6</a:t>
            </a:r>
            <a:endParaRPr lang="ru-RU" sz="6600" i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5661248"/>
            <a:ext cx="8676456" cy="936104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6600CC"/>
                </a:solidFill>
              </a:rPr>
              <a:t>Пословица недаром молвится</a:t>
            </a:r>
            <a:endParaRPr lang="ru-RU" sz="4000" b="1" i="1" dirty="0">
              <a:solidFill>
                <a:srgbClr val="66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213" y="2420888"/>
            <a:ext cx="73659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Капитаны, вперёд!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531440"/>
            <a:ext cx="7859216" cy="352839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+mn-lt"/>
              </a:rPr>
              <a:t>Прочитай пословицу и ответь на вопросы:</a:t>
            </a:r>
            <a:r>
              <a:rPr lang="ru-RU" sz="2400" b="1" i="1" dirty="0" smtClean="0">
                <a:latin typeface="+mn-lt"/>
              </a:rPr>
              <a:t/>
            </a:r>
            <a:br>
              <a:rPr lang="ru-RU" sz="2400" b="1" i="1" dirty="0" smtClean="0">
                <a:latin typeface="+mn-lt"/>
              </a:rPr>
            </a:br>
            <a:r>
              <a:rPr lang="ru-RU" sz="2400" b="1" i="1" dirty="0" smtClean="0">
                <a:latin typeface="+mn-lt"/>
              </a:rPr>
              <a:t/>
            </a:r>
            <a:br>
              <a:rPr lang="ru-RU" sz="2400" b="1" i="1" dirty="0" smtClean="0">
                <a:latin typeface="+mn-lt"/>
              </a:rPr>
            </a:br>
            <a:r>
              <a:rPr lang="ru-RU" sz="2400" b="1" i="1" dirty="0" smtClean="0">
                <a:latin typeface="+mn-lt"/>
              </a:rPr>
              <a:t>1   О каком физическом явлении(понятии, законе) говорится в пословице?</a:t>
            </a:r>
            <a:br>
              <a:rPr lang="ru-RU" sz="2400" b="1" i="1" dirty="0" smtClean="0">
                <a:latin typeface="+mn-lt"/>
              </a:rPr>
            </a:br>
            <a:r>
              <a:rPr lang="ru-RU" sz="2400" b="1" i="1" dirty="0" smtClean="0">
                <a:latin typeface="+mn-lt"/>
              </a:rPr>
              <a:t>2  Каков её физический смысл?</a:t>
            </a:r>
            <a:br>
              <a:rPr lang="ru-RU" sz="2400" b="1" i="1" dirty="0" smtClean="0">
                <a:latin typeface="+mn-lt"/>
              </a:rPr>
            </a:br>
            <a:r>
              <a:rPr lang="ru-RU" sz="2400" b="1" i="1" dirty="0" smtClean="0">
                <a:latin typeface="+mn-lt"/>
              </a:rPr>
              <a:t>3  Верна ли пословица с точки зрения физики?</a:t>
            </a:r>
            <a:br>
              <a:rPr lang="ru-RU" sz="2400" b="1" i="1" dirty="0" smtClean="0">
                <a:latin typeface="+mn-lt"/>
              </a:rPr>
            </a:br>
            <a:r>
              <a:rPr lang="ru-RU" sz="2400" b="1" i="1" dirty="0" smtClean="0">
                <a:latin typeface="+mn-lt"/>
              </a:rPr>
              <a:t>4  В чём её житейский смысл?</a:t>
            </a:r>
            <a:br>
              <a:rPr lang="ru-RU" sz="2400" b="1" i="1" dirty="0" smtClean="0">
                <a:latin typeface="+mn-lt"/>
              </a:rPr>
            </a:br>
            <a:endParaRPr lang="ru-RU" sz="2400" b="1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5283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1 команда  </a:t>
            </a:r>
            <a:r>
              <a:rPr lang="ru-RU" b="1" i="1" dirty="0" smtClean="0">
                <a:solidFill>
                  <a:srgbClr val="0070C0"/>
                </a:solidFill>
              </a:rPr>
              <a:t>Дружба, как стекло: разобьёшь – не сложишь. (русская)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2 команда 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На мешке с солью и верёвка солёная. (корейская)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3 команда  </a:t>
            </a:r>
            <a:r>
              <a:rPr lang="ru-RU" b="1" i="1" dirty="0" smtClean="0">
                <a:solidFill>
                  <a:srgbClr val="7030A0"/>
                </a:solidFill>
              </a:rPr>
              <a:t>Над маслом вода не всплывает, над правдой кривда не поднимается. (якутская)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4 команда 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Ему и беда, что с гуся вода. (русская)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362" name="Picture 2" descr="C:\Users\Ольга\Desktop\картинки\ФИЗИКА\зж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628800"/>
            <a:ext cx="1152128" cy="15841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3059832" y="188640"/>
            <a:ext cx="3672408" cy="3312368"/>
          </a:xfrm>
          <a:prstGeom prst="cloudCallout">
            <a:avLst>
              <a:gd name="adj1" fmla="val -26159"/>
              <a:gd name="adj2" fmla="val 857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олния 5"/>
          <p:cNvSpPr/>
          <p:nvPr/>
        </p:nvSpPr>
        <p:spPr>
          <a:xfrm rot="20155532">
            <a:off x="479744" y="359027"/>
            <a:ext cx="1853451" cy="3604785"/>
          </a:xfrm>
          <a:prstGeom prst="lightningBol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435558">
            <a:off x="1448532" y="146707"/>
            <a:ext cx="6521128" cy="1597600"/>
          </a:xfrm>
        </p:spPr>
        <p:txBody>
          <a:bodyPr/>
          <a:lstStyle/>
          <a:p>
            <a:r>
              <a:rPr lang="ru-RU" sz="6600" i="1" dirty="0" smtClean="0">
                <a:latin typeface="+mn-lt"/>
              </a:rPr>
              <a:t>Конкурс № 7</a:t>
            </a:r>
            <a:endParaRPr lang="ru-RU" sz="6600" i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704" y="4221088"/>
            <a:ext cx="7772400" cy="237626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Как порою  нелегко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Разобраться, что  есть  что?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Я надеяться хочу ,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Что вам задание по плечу!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3140968"/>
            <a:ext cx="511813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Что есть что?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Солнце 6"/>
          <p:cNvSpPr/>
          <p:nvPr/>
        </p:nvSpPr>
        <p:spPr>
          <a:xfrm>
            <a:off x="6911752" y="1988840"/>
            <a:ext cx="2232248" cy="1850504"/>
          </a:xfrm>
          <a:prstGeom prst="sun">
            <a:avLst>
              <a:gd name="adj" fmla="val 3498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73630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+mn-lt"/>
              </a:rPr>
              <a:t>Какие из перечисленных ниже слов означают: </a:t>
            </a:r>
            <a:r>
              <a:rPr lang="ru-RU" sz="2400" b="1" i="1" dirty="0" smtClean="0">
                <a:latin typeface="+mn-lt"/>
              </a:rPr>
              <a:t/>
            </a:r>
            <a:br>
              <a:rPr lang="ru-RU" sz="2400" b="1" i="1" dirty="0" smtClean="0">
                <a:latin typeface="+mn-lt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            тело</a:t>
            </a:r>
            <a:br>
              <a:rPr lang="ru-RU" sz="2400" b="1" i="1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            явление</a:t>
            </a:r>
            <a:br>
              <a:rPr lang="ru-RU" sz="2400" b="1" i="1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            вещество</a:t>
            </a:r>
            <a:br>
              <a:rPr lang="ru-RU" sz="2400" b="1" i="1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            физическую величину</a:t>
            </a:r>
            <a:br>
              <a:rPr lang="ru-RU" sz="2400" b="1" i="1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            единицу  измерения физической величины</a:t>
            </a:r>
            <a:br>
              <a:rPr lang="ru-RU" sz="2400" b="1" i="1" dirty="0" smtClean="0">
                <a:solidFill>
                  <a:srgbClr val="C00000"/>
                </a:solidFill>
                <a:latin typeface="+mn-lt"/>
              </a:rPr>
            </a:br>
            <a:endParaRPr lang="ru-RU" sz="24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528392"/>
          </a:xfrm>
        </p:spPr>
        <p:txBody>
          <a:bodyPr anchor="t">
            <a:noAutofit/>
          </a:bodyPr>
          <a:lstStyle/>
          <a:p>
            <a:pPr marL="514350" indent="-514350" algn="just"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rgbClr val="00B050"/>
                </a:solidFill>
              </a:rPr>
              <a:t>Компас, молния, древесина, скорость, секунда, стакан, ветер, кислород, путь, метр, Земля, землетрясение, железо, время, грамм, гвоздь, дождь, нефть, температура, сутки, капля, диффузия, стекло, объём, градус.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Ольга\Desktop\физика\глгл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20688"/>
            <a:ext cx="1872208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283152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i="1" dirty="0" smtClean="0">
                <a:latin typeface="+mn-lt"/>
              </a:rPr>
              <a:t>А теперь проверим</a:t>
            </a:r>
            <a:endParaRPr lang="ru-RU" sz="5300" b="1" i="1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229600" cy="4896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748800"/>
                <a:gridCol w="1543040"/>
                <a:gridCol w="1645920"/>
                <a:gridCol w="1645920"/>
              </a:tblGrid>
              <a:tr h="1248014">
                <a:tc>
                  <a:txBody>
                    <a:bodyPr/>
                    <a:lstStyle/>
                    <a:p>
                      <a:r>
                        <a:rPr lang="ru-RU" dirty="0" smtClean="0"/>
                        <a:t>тело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явление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вещество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Физическая величина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Единица физической</a:t>
                      </a:r>
                      <a:r>
                        <a:rPr lang="ru-RU" baseline="0" dirty="0" smtClean="0"/>
                        <a:t> величины</a:t>
                      </a:r>
                      <a:endParaRPr lang="ru-RU" dirty="0"/>
                    </a:p>
                  </a:txBody>
                  <a:tcPr/>
                </a:tc>
              </a:tr>
              <a:tr h="736494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компас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молния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древесина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скорость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секунда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36494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стакан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ветер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кислород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путь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метр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36494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Земля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землетрясение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железо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время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грамм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02553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гвоздь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дождь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нефть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температура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сутки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36494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капля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диффузия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стекло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объём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градус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Ольга\Desktop\картинки\ФИЗИКА\ц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468222">
            <a:off x="-211336" y="559382"/>
            <a:ext cx="7851648" cy="2253749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Счастливого пути  по дороге в мир физики!</a:t>
            </a:r>
            <a:endParaRPr lang="ru-RU" sz="5400" i="1" dirty="0">
              <a:solidFill>
                <a:schemeClr val="bg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Ольга\Desktop\картинки\ФИЗИКА\г56е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996952"/>
            <a:ext cx="3096344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 -0.05061  0.075 -0.08257  0.125 -0.08257  C 0.175 -0.08257  0.22 -0.05061  0.25 0  C 0.22 0.05061  0.175 0.08257  0.125 0.08257  C 0.075 0.08257  0.03 0.05061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220579">
            <a:off x="1404269" y="-70810"/>
            <a:ext cx="6409159" cy="1553681"/>
          </a:xfrm>
        </p:spPr>
        <p:txBody>
          <a:bodyPr/>
          <a:lstStyle/>
          <a:p>
            <a:r>
              <a:rPr lang="ru-RU" sz="6600" i="1" dirty="0" smtClean="0">
                <a:latin typeface="+mn-lt"/>
              </a:rPr>
              <a:t>Конкурс</a:t>
            </a:r>
            <a:r>
              <a:rPr lang="ru-RU" i="1" dirty="0" smtClean="0">
                <a:latin typeface="+mn-lt"/>
              </a:rPr>
              <a:t> № 1</a:t>
            </a:r>
            <a:endParaRPr lang="ru-RU" i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4365104"/>
            <a:ext cx="7187136" cy="208823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Чтоб игру уверенно начать,</a:t>
            </a:r>
          </a:p>
          <a:p>
            <a:pPr algn="just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Должны друг друга лучше вы узнать.</a:t>
            </a:r>
          </a:p>
          <a:p>
            <a:pPr algn="just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Команде каждой мы успеха пожелаем</a:t>
            </a:r>
          </a:p>
          <a:p>
            <a:pPr algn="just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И слово вам предоставляем.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5982" y="2967335"/>
            <a:ext cx="72320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Давайте познакомимся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C:\Users\Ольга\Desktop\картинки\ФИЗИКА\778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692696"/>
            <a:ext cx="3024336" cy="2448272"/>
          </a:xfrm>
          <a:prstGeom prst="star10">
            <a:avLst>
              <a:gd name="adj" fmla="val 43121"/>
              <a:gd name="hf" fmla="val 105146"/>
            </a:avLst>
          </a:prstGeom>
          <a:noFill/>
          <a:ln w="76200">
            <a:solidFill>
              <a:srgbClr val="FFFF00"/>
            </a:solidFill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056259">
            <a:off x="990877" y="22431"/>
            <a:ext cx="6851214" cy="1828795"/>
          </a:xfrm>
        </p:spPr>
        <p:txBody>
          <a:bodyPr/>
          <a:lstStyle/>
          <a:p>
            <a:r>
              <a:rPr lang="ru-RU" sz="6600" i="1" dirty="0" smtClean="0">
                <a:latin typeface="+mn-lt"/>
              </a:rPr>
              <a:t>Конкурс № 2</a:t>
            </a:r>
            <a:endParaRPr lang="ru-RU" sz="6600" i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4941168"/>
            <a:ext cx="10369152" cy="151216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С нами загадки играют в прятки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                                                 </a:t>
            </a:r>
            <a:r>
              <a:rPr lang="ru-RU" sz="2400" b="1" i="1" dirty="0" smtClean="0">
                <a:solidFill>
                  <a:srgbClr val="002060"/>
                </a:solidFill>
              </a:rPr>
              <a:t>(пословица)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23187" y="2967335"/>
            <a:ext cx="3497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Разминка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C:\Users\Ольга\Desktop\картинки\ФИЗИКА\пе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672" y="764704"/>
            <a:ext cx="2556792" cy="2952328"/>
          </a:xfrm>
          <a:prstGeom prst="cloud">
            <a:avLst/>
          </a:prstGeom>
          <a:noFill/>
          <a:ln w="76200">
            <a:solidFill>
              <a:srgbClr val="FFFF00"/>
            </a:solidFill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80728"/>
            <a:ext cx="8640960" cy="2232248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latin typeface="+mn-lt"/>
              </a:rPr>
              <a:t>1  Вокруг носа вьётся,</a:t>
            </a:r>
            <a:br>
              <a:rPr lang="ru-RU" sz="4800" b="1" i="1" dirty="0" smtClean="0">
                <a:latin typeface="+mn-lt"/>
              </a:rPr>
            </a:br>
            <a:r>
              <a:rPr lang="ru-RU" sz="4800" b="1" i="1" dirty="0" smtClean="0">
                <a:latin typeface="+mn-lt"/>
              </a:rPr>
              <a:t>    А в руки не даётся.</a:t>
            </a:r>
            <a:endParaRPr lang="ru-RU" sz="4800" b="1" i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8104" y="3933056"/>
            <a:ext cx="24482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48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запах</a:t>
            </a:r>
            <a:endParaRPr lang="ru-RU" sz="4800" b="1" i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Ольга\Desktop\картинки\ФИЗИКА\шшззххъхъъ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93096"/>
            <a:ext cx="2376264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556792"/>
            <a:ext cx="8316416" cy="201622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+mn-lt"/>
              </a:rPr>
              <a:t>2   Поднялись врата,</a:t>
            </a:r>
            <a:br>
              <a:rPr lang="ru-RU" b="1" i="1" dirty="0" smtClean="0">
                <a:latin typeface="+mn-lt"/>
              </a:rPr>
            </a:br>
            <a:r>
              <a:rPr lang="ru-RU" b="1" i="1" dirty="0" smtClean="0">
                <a:latin typeface="+mn-lt"/>
              </a:rPr>
              <a:t>      Всему миру красота.</a:t>
            </a:r>
            <a:endParaRPr lang="ru-RU" b="1" i="1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4293096"/>
            <a:ext cx="33123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радуга</a:t>
            </a:r>
            <a:endParaRPr lang="ru-RU" sz="48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Ольга\Desktop\картинки\ФИЗИКА\шшззххъхъъ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49080"/>
            <a:ext cx="2232248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748464" cy="3096344"/>
          </a:xfrm>
        </p:spPr>
        <p:txBody>
          <a:bodyPr numCol="1">
            <a:normAutofit fontScale="90000"/>
          </a:bodyPr>
          <a:lstStyle/>
          <a:p>
            <a:r>
              <a:rPr lang="ru-RU" b="1" i="1" dirty="0" smtClean="0">
                <a:latin typeface="+mn-lt"/>
              </a:rPr>
              <a:t>3  Я и туча, и туман, я ручей, </a:t>
            </a:r>
            <a:br>
              <a:rPr lang="ru-RU" b="1" i="1" dirty="0" smtClean="0">
                <a:latin typeface="+mn-lt"/>
              </a:rPr>
            </a:br>
            <a:r>
              <a:rPr lang="ru-RU" b="1" i="1" dirty="0" smtClean="0">
                <a:latin typeface="+mn-lt"/>
              </a:rPr>
              <a:t>    И океан,</a:t>
            </a:r>
            <a:br>
              <a:rPr lang="ru-RU" b="1" i="1" dirty="0" smtClean="0">
                <a:latin typeface="+mn-lt"/>
              </a:rPr>
            </a:br>
            <a:r>
              <a:rPr lang="ru-RU" b="1" i="1" dirty="0" smtClean="0">
                <a:latin typeface="+mn-lt"/>
              </a:rPr>
              <a:t>    И летаю, и бегу, </a:t>
            </a:r>
            <a:br>
              <a:rPr lang="ru-RU" b="1" i="1" dirty="0" smtClean="0">
                <a:latin typeface="+mn-lt"/>
              </a:rPr>
            </a:br>
            <a:r>
              <a:rPr lang="ru-RU" b="1" i="1" dirty="0" smtClean="0">
                <a:latin typeface="+mn-lt"/>
              </a:rPr>
              <a:t>    И стеклянной быть могу.   </a:t>
            </a:r>
            <a:endParaRPr lang="ru-RU" b="1" i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4869160"/>
            <a:ext cx="4104456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i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вода</a:t>
            </a:r>
            <a:endParaRPr lang="ru-RU" sz="4800" b="1" i="1" cap="none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074" name="Picture 2" descr="C:\Users\Ольга\Desktop\картинки\ФИЗИКА\шшззххъхъъ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93096"/>
            <a:ext cx="2088232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15696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latin typeface="+mn-lt"/>
              </a:rPr>
              <a:t>4 В белом бархате деревни,</a:t>
            </a:r>
            <a:br>
              <a:rPr lang="ru-RU" sz="4800" b="1" i="1" dirty="0" smtClean="0">
                <a:latin typeface="+mn-lt"/>
              </a:rPr>
            </a:br>
            <a:r>
              <a:rPr lang="ru-RU" sz="4800" b="1" i="1" dirty="0" smtClean="0">
                <a:latin typeface="+mn-lt"/>
              </a:rPr>
              <a:t>   И заборы, и деревья.</a:t>
            </a:r>
            <a:br>
              <a:rPr lang="ru-RU" sz="4800" b="1" i="1" dirty="0" smtClean="0">
                <a:latin typeface="+mn-lt"/>
              </a:rPr>
            </a:br>
            <a:r>
              <a:rPr lang="ru-RU" sz="4800" b="1" i="1" dirty="0" smtClean="0">
                <a:latin typeface="+mn-lt"/>
              </a:rPr>
              <a:t>   А как ветер нападёт,</a:t>
            </a:r>
            <a:br>
              <a:rPr lang="ru-RU" sz="4800" b="1" i="1" dirty="0" smtClean="0">
                <a:latin typeface="+mn-lt"/>
              </a:rPr>
            </a:br>
            <a:r>
              <a:rPr lang="ru-RU" sz="4800" b="1" i="1" dirty="0" smtClean="0">
                <a:latin typeface="+mn-lt"/>
              </a:rPr>
              <a:t>   Этот бархат опадёт.  </a:t>
            </a:r>
            <a:endParaRPr lang="ru-RU" sz="4800" b="1" i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52120" y="4581128"/>
            <a:ext cx="30243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иней</a:t>
            </a:r>
            <a:endParaRPr lang="ru-RU" sz="4800" b="1" i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C:\Users\Ольга\Desktop\картинки\ФИЗИКА\шшззххъхъъ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77072"/>
            <a:ext cx="2232248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372984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latin typeface="+mn-lt"/>
              </a:rPr>
              <a:t>5  Я под мышкой посижу</a:t>
            </a:r>
            <a:br>
              <a:rPr lang="ru-RU" sz="4800" b="1" i="1" dirty="0" smtClean="0">
                <a:latin typeface="+mn-lt"/>
              </a:rPr>
            </a:br>
            <a:r>
              <a:rPr lang="ru-RU" sz="4800" b="1" i="1" dirty="0" smtClean="0">
                <a:latin typeface="+mn-lt"/>
              </a:rPr>
              <a:t>    И что делать укажу:</a:t>
            </a:r>
            <a:br>
              <a:rPr lang="ru-RU" sz="4800" b="1" i="1" dirty="0" smtClean="0">
                <a:latin typeface="+mn-lt"/>
              </a:rPr>
            </a:br>
            <a:r>
              <a:rPr lang="ru-RU" sz="4800" b="1" i="1" dirty="0" smtClean="0">
                <a:latin typeface="+mn-lt"/>
              </a:rPr>
              <a:t>    Или разрешу гулять,</a:t>
            </a:r>
            <a:br>
              <a:rPr lang="ru-RU" sz="4800" b="1" i="1" dirty="0" smtClean="0">
                <a:latin typeface="+mn-lt"/>
              </a:rPr>
            </a:br>
            <a:r>
              <a:rPr lang="ru-RU" sz="4800" b="1" i="1" dirty="0" smtClean="0">
                <a:latin typeface="+mn-lt"/>
              </a:rPr>
              <a:t>    Или уложу в кровать.</a:t>
            </a:r>
            <a:endParaRPr lang="ru-RU" sz="4800" b="1" i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4725144"/>
            <a:ext cx="51845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термометр</a:t>
            </a:r>
            <a:endParaRPr lang="ru-RU" sz="4800" b="1" i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2" name="Picture 2" descr="C:\Users\Ольга\Desktop\картинки\ФИЗИКА\шшззххъхъъ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21088"/>
            <a:ext cx="2088232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621</TotalTime>
  <Words>683</Words>
  <Application>Microsoft Office PowerPoint</Application>
  <PresentationFormat>Экран (4:3)</PresentationFormat>
  <Paragraphs>165</Paragraphs>
  <Slides>28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Игра « Первые шаги по дороге в мир физики»</vt:lpstr>
      <vt:lpstr>Маршрутный лист</vt:lpstr>
      <vt:lpstr>Конкурс № 1</vt:lpstr>
      <vt:lpstr>Конкурс № 2</vt:lpstr>
      <vt:lpstr>1  Вокруг носа вьётся,     А в руки не даётся.</vt:lpstr>
      <vt:lpstr>2   Поднялись врата,       Всему миру красота.</vt:lpstr>
      <vt:lpstr>3  Я и туча, и туман, я ручей,      И океан,     И летаю, и бегу,      И стеклянной быть могу.   </vt:lpstr>
      <vt:lpstr>4 В белом бархате деревни,    И заборы, и деревья.    А как ветер нападёт,    Этот бархат опадёт.  </vt:lpstr>
      <vt:lpstr>5  Я под мышкой посижу     И что делать укажу:     Или разрешу гулять,     Или уложу в кровать.</vt:lpstr>
      <vt:lpstr>6  Стучат, стучат,       Не велят скучать.      Идут, идут,      А всё тут и тут.        </vt:lpstr>
      <vt:lpstr>7  Качается стрелка     Туда и сюда.     Укажет нам север и юг     Без труда.</vt:lpstr>
      <vt:lpstr>8 На стене висит тарелка,    По тарелке ходит стрелка.    Эта стрелка наперёд    Нам погоду узнаёт.   </vt:lpstr>
      <vt:lpstr>9 На дворе переполох:    С неба сыплется горох.    Съела шесть горошин     Нина,    У неё теперь ангина.</vt:lpstr>
      <vt:lpstr>10 У избы побывал –      Всё окно разрисовал,      У реки погостил –      Во всю реку мост мостил.          </vt:lpstr>
      <vt:lpstr>11  Пушистая вата      Плывёт куда-то      Чем вата ниже,      Тем  дождик  ближе.  </vt:lpstr>
      <vt:lpstr>12 Чист и ясен, как алмаз,      Дорог не бывает.      Он от матери рождён,      И сам её рождает. </vt:lpstr>
      <vt:lpstr>Конкурс № 3</vt:lpstr>
      <vt:lpstr>Подумай и дай  полный ответ на                                  вопрос</vt:lpstr>
      <vt:lpstr>Конкурс № 4</vt:lpstr>
      <vt:lpstr>Определите цену деления и показания приборов</vt:lpstr>
      <vt:lpstr>Конкурс № 5</vt:lpstr>
      <vt:lpstr>С помощью линейки и карандаша определите диаметр проволоки</vt:lpstr>
      <vt:lpstr>Конкурс № 6</vt:lpstr>
      <vt:lpstr>Прочитай пословицу и ответь на вопросы:  1   О каком физическом явлении(понятии, законе) говорится в пословице? 2  Каков её физический смысл? 3  Верна ли пословица с точки зрения физики? 4  В чём её житейский смысл? </vt:lpstr>
      <vt:lpstr>Конкурс № 7</vt:lpstr>
      <vt:lpstr>Какие из перечисленных ниже слов означают:              тело             явление             вещество             физическую величину             единицу  измерения физической величины </vt:lpstr>
      <vt:lpstr> А теперь проверим</vt:lpstr>
      <vt:lpstr>Счастливого пути  по дороге в мир физики!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76</cp:revision>
  <dcterms:created xsi:type="dcterms:W3CDTF">2011-11-04T20:40:13Z</dcterms:created>
  <dcterms:modified xsi:type="dcterms:W3CDTF">2011-11-27T13:40:54Z</dcterms:modified>
</cp:coreProperties>
</file>