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1" r:id="rId3"/>
    <p:sldId id="262" r:id="rId4"/>
    <p:sldId id="258" r:id="rId5"/>
    <p:sldId id="263" r:id="rId6"/>
    <p:sldId id="264" r:id="rId7"/>
    <p:sldId id="272" r:id="rId8"/>
    <p:sldId id="266" r:id="rId9"/>
    <p:sldId id="265" r:id="rId10"/>
    <p:sldId id="270" r:id="rId11"/>
    <p:sldId id="269" r:id="rId12"/>
    <p:sldId id="268" r:id="rId13"/>
    <p:sldId id="271" r:id="rId14"/>
    <p:sldId id="267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84175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706A60-B0CE-44F5-81A4-A8FF78173AFD}" type="datetimeFigureOut">
              <a:rPr lang="ru-RU" smtClean="0"/>
              <a:t>19.11.2011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87FA4-3ED9-447F-BDB8-A30CA302DB1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87FA4-3ED9-447F-BDB8-A30CA302DB12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39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45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12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7100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090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657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763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95194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72022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0244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54;&#1083;&#1100;&#1075;&#1072;\Desktop\&#1051;&#1086;&#1084;&#1086;&#1085;&#1086;&#1089;&#1086;&#1074;.mp3" TargetMode="External"/><Relationship Id="rId1" Type="http://schemas.openxmlformats.org/officeDocument/2006/relationships/audio" Target="file:///C:\Users\&#1054;&#1083;&#1100;&#1075;&#1072;\Desktop\e7cc788124b9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16632"/>
            <a:ext cx="4748064" cy="187220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Михаил Васильевич Ломоносов</a:t>
            </a:r>
            <a:endParaRPr lang="ru-RU" sz="3600" dirty="0">
              <a:solidFill>
                <a:schemeClr val="bg2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8208912" cy="278316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rmAutofit/>
          </a:bodyPr>
          <a:lstStyle/>
          <a:p>
            <a:pPr algn="r"/>
            <a:r>
              <a:rPr lang="ru-RU" sz="2400" dirty="0">
                <a:latin typeface="Segoe Script" pitchFamily="34" charset="0"/>
              </a:rPr>
              <a:t>Скоро сам узнаешь в школе,</a:t>
            </a:r>
          </a:p>
          <a:p>
            <a:pPr algn="r"/>
            <a:r>
              <a:rPr lang="ru-RU" sz="2400" dirty="0">
                <a:latin typeface="Segoe Script" pitchFamily="34" charset="0"/>
              </a:rPr>
              <a:t>Как архангельский мужик</a:t>
            </a:r>
          </a:p>
          <a:p>
            <a:pPr algn="r"/>
            <a:r>
              <a:rPr lang="ru-RU" sz="2400" dirty="0">
                <a:latin typeface="Segoe Script" pitchFamily="34" charset="0"/>
              </a:rPr>
              <a:t>По своей и божьей воле</a:t>
            </a:r>
          </a:p>
          <a:p>
            <a:pPr algn="r"/>
            <a:r>
              <a:rPr lang="ru-RU" sz="2400" dirty="0">
                <a:latin typeface="Segoe Script" pitchFamily="34" charset="0"/>
              </a:rPr>
              <a:t>Стал разумен </a:t>
            </a:r>
            <a:r>
              <a:rPr lang="ru-RU" sz="2400" dirty="0" smtClean="0">
                <a:latin typeface="Segoe Script" pitchFamily="34" charset="0"/>
              </a:rPr>
              <a:t>и велик.</a:t>
            </a:r>
          </a:p>
          <a:p>
            <a:pPr algn="r"/>
            <a:endParaRPr lang="ru-RU" sz="2400" dirty="0" smtClean="0">
              <a:latin typeface="Segoe Script" pitchFamily="34" charset="0"/>
            </a:endParaRPr>
          </a:p>
          <a:p>
            <a:pPr algn="r"/>
            <a:r>
              <a:rPr lang="ru-RU" sz="2400" dirty="0" smtClean="0">
                <a:latin typeface="Segoe Script" pitchFamily="34" charset="0"/>
              </a:rPr>
              <a:t>Н</a:t>
            </a:r>
            <a:r>
              <a:rPr lang="ru-RU" sz="2400" dirty="0">
                <a:latin typeface="Segoe Script" pitchFamily="34" charset="0"/>
              </a:rPr>
              <a:t>. А. Некрасов, «Школьник»                      </a:t>
            </a:r>
          </a:p>
        </p:txBody>
      </p:sp>
      <p:pic>
        <p:nvPicPr>
          <p:cNvPr id="4" name="e7cc788124b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Ломоносов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5764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numSld="999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553200" cy="508000"/>
          </a:xfrm>
        </p:spPr>
        <p:txBody>
          <a:bodyPr/>
          <a:lstStyle/>
          <a:p>
            <a:pPr algn="r"/>
            <a:r>
              <a:rPr lang="ru-RU" dirty="0" smtClean="0"/>
              <a:t>Ломоносов и география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5"/>
            <a:ext cx="5184576" cy="49668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Ломоносов был выдающимся географом в то время еще не были исследованы большие области Земли. Были неизвестны значительная часть Азии, Северная Америка севернее 40°, большая часть Африки, внутренние области Австралии. Не хватало данных для составления точных карт. Одним из первых ученых Ломоносов обратил внимание, что очертания западных и восточных берегов Атлантического океана похожи на части одного материка, разорванного по береговым линиям так, как если бы они являлись дополнением друг к другу.</a:t>
            </a:r>
          </a:p>
          <a:p>
            <a:endParaRPr lang="ru-RU" dirty="0"/>
          </a:p>
        </p:txBody>
      </p:sp>
      <p:pic>
        <p:nvPicPr>
          <p:cNvPr id="288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326753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68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211960" y="260648"/>
            <a:ext cx="4283968" cy="720080"/>
          </a:xfrm>
        </p:spPr>
        <p:txBody>
          <a:bodyPr/>
          <a:lstStyle/>
          <a:p>
            <a:pPr algn="r"/>
            <a:r>
              <a:rPr lang="ru-RU" sz="4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Геология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124744"/>
            <a:ext cx="3096344" cy="5544616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Monotype Corsiva" pitchFamily="66" charset="0"/>
              </a:rPr>
              <a:t>Замечательная работа Ломоносова «О слоях земных» положила начало геологической науке в нашей стране. Ученый изложил в ней свои взгляды на строение земной коры, происхождение горных пород и встречающихся в них окаменелостей и полезных ископаемых, на образование гор, причины перемещения суши и моря и </a:t>
            </a:r>
            <a:r>
              <a:rPr lang="ru-RU" sz="2400" dirty="0" err="1" smtClean="0">
                <a:latin typeface="Monotype Corsiva" pitchFamily="66" charset="0"/>
              </a:rPr>
              <a:t>т.д</a:t>
            </a:r>
            <a:endParaRPr lang="ru-RU" sz="24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71612"/>
            <a:ext cx="3484632" cy="4500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292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77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34780"/>
            <a:ext cx="6049144" cy="873940"/>
          </a:xfrm>
        </p:spPr>
        <p:txBody>
          <a:bodyPr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Ломоносов как литератор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12567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Занимаясь лингвистикой, он разработал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первую научную грамматику русского языка-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«Российскую грамматику».</a:t>
            </a:r>
          </a:p>
          <a:p>
            <a:endParaRPr lang="ru-RU" dirty="0" smtClean="0"/>
          </a:p>
          <a:p>
            <a:pPr marL="0" indent="0" algn="r">
              <a:buNone/>
            </a:pPr>
            <a:endParaRPr lang="ru-RU" dirty="0" smtClean="0">
              <a:latin typeface="Monotype Corsiva" pitchFamily="66" charset="0"/>
            </a:endParaRPr>
          </a:p>
          <a:p>
            <a:pPr marL="0" indent="0" algn="r">
              <a:buNone/>
            </a:pPr>
            <a:endParaRPr lang="ru-RU" dirty="0">
              <a:latin typeface="Monotype Corsiva" pitchFamily="66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Monotype Corsiva" pitchFamily="66" charset="0"/>
              </a:rPr>
              <a:t>Поэтическое творчество занимало</a:t>
            </a:r>
          </a:p>
          <a:p>
            <a:pPr marL="0" indent="0" algn="r">
              <a:buNone/>
            </a:pPr>
            <a:r>
              <a:rPr lang="ru-RU" dirty="0" smtClean="0">
                <a:latin typeface="Monotype Corsiva" pitchFamily="66" charset="0"/>
              </a:rPr>
              <a:t>большое место в духовном мире</a:t>
            </a:r>
          </a:p>
          <a:p>
            <a:pPr marL="0" indent="0" algn="r">
              <a:buNone/>
            </a:pPr>
            <a:r>
              <a:rPr lang="ru-RU" dirty="0" smtClean="0">
                <a:latin typeface="Monotype Corsiva" pitchFamily="66" charset="0"/>
              </a:rPr>
              <a:t>Ломоносова. « Стихотворство - моя утеха...»,-</a:t>
            </a:r>
          </a:p>
          <a:p>
            <a:pPr marL="0" indent="0" algn="r">
              <a:buNone/>
            </a:pPr>
            <a:r>
              <a:rPr lang="ru-RU" dirty="0" smtClean="0">
                <a:latin typeface="Monotype Corsiva" pitchFamily="66" charset="0"/>
              </a:rPr>
              <a:t> писал он в «Российской грамматике». </a:t>
            </a:r>
          </a:p>
          <a:p>
            <a:pPr marL="0" indent="0">
              <a:buNone/>
            </a:pPr>
            <a:endParaRPr lang="ru-RU" dirty="0">
              <a:latin typeface="Monotype Corsiva" pitchFamily="66" charset="0"/>
            </a:endParaRPr>
          </a:p>
        </p:txBody>
      </p:sp>
      <p:pic>
        <p:nvPicPr>
          <p:cNvPr id="286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77732"/>
            <a:ext cx="3240360" cy="277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2524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86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5329064" cy="508000"/>
          </a:xfrm>
        </p:spPr>
        <p:txBody>
          <a:bodyPr/>
          <a:lstStyle/>
          <a:p>
            <a:pPr algn="ct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История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764704"/>
            <a:ext cx="5544616" cy="5760640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latin typeface="Monotype Corsiva" pitchFamily="66" charset="0"/>
              </a:rPr>
              <a:t>М. В. Ломоносов как историк является представителем либерально-дворянского направления в российской историографии XVIII в. Он был сторонником сарматской теории. Считал, что русы, </a:t>
            </a:r>
            <a:r>
              <a:rPr lang="ru-RU" sz="2200" dirty="0" err="1" smtClean="0">
                <a:latin typeface="Monotype Corsiva" pitchFamily="66" charset="0"/>
              </a:rPr>
              <a:t>роксоланы</a:t>
            </a:r>
            <a:r>
              <a:rPr lang="ru-RU" sz="2200" dirty="0" smtClean="0">
                <a:latin typeface="Monotype Corsiva" pitchFamily="66" charset="0"/>
              </a:rPr>
              <a:t> происходят с побережья Чёрного моря. Используя «Окружное послание патриарха </a:t>
            </a:r>
            <a:r>
              <a:rPr lang="ru-RU" sz="2200" dirty="0" err="1" smtClean="0">
                <a:latin typeface="Monotype Corsiva" pitchFamily="66" charset="0"/>
              </a:rPr>
              <a:t>Фотия</a:t>
            </a:r>
            <a:r>
              <a:rPr lang="ru-RU" sz="2200" dirty="0" smtClean="0">
                <a:latin typeface="Monotype Corsiva" pitchFamily="66" charset="0"/>
              </a:rPr>
              <a:t>», опровергал норманнскую теорию (европейское мнение о том, что русская государственность пришла извне).</a:t>
            </a:r>
          </a:p>
          <a:p>
            <a:pPr marL="0" indent="0">
              <a:buNone/>
            </a:pPr>
            <a:r>
              <a:rPr lang="ru-RU" sz="2200" dirty="0" smtClean="0">
                <a:latin typeface="Monotype Corsiva" pitchFamily="66" charset="0"/>
              </a:rPr>
              <a:t>Основной труд по истории — «Древняя Российская история». М. В. Ломоносов сравнивает российскую историю с историей Римской Империи. Сравнительный анализ античных верований и верований восточных славян обнаруживает множество сходных элементов. По его мнению, корни формирования языческого пантеона одни и те же.</a:t>
            </a:r>
          </a:p>
          <a:p>
            <a:pPr marL="0" indent="0"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89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95232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19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84776" cy="936104"/>
          </a:xfrm>
        </p:spPr>
        <p:txBody>
          <a:bodyPr/>
          <a:lstStyle/>
          <a:p>
            <a:pPr algn="r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Философские мировоззрения </a:t>
            </a:r>
            <a:b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124744"/>
            <a:ext cx="3096344" cy="54006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Ломоносов развивал идеи «корпускулярной философии», говорил, что тела состоят из мельчайших частиц − атомов, образующих корпускулы (молекулы). В этом он усматривал детерминизм процессов в природе.</a:t>
            </a:r>
          </a:p>
          <a:p>
            <a:pPr marL="0" indent="0">
              <a:buNone/>
            </a:pP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2856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89040"/>
            <a:ext cx="3470303" cy="2709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92876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7345288" cy="508000"/>
          </a:xfrm>
        </p:spPr>
        <p:txBody>
          <a:bodyPr/>
          <a:lstStyle/>
          <a:p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Основание Московского университета в 1755 году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3888432" cy="554461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Создание университета было предложено И. И. Шуваловым и М. В. Ломоносовым. Декрет о создании университета был подписан императрицей Елизаветой Петровной 12 (25) января 1755 года. В память о дне подписания указа ежегодно в университете отмечается Татьянин день 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612010" cy="302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73311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1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6553200" cy="50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184576" cy="50405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Monotype Corsiva" pitchFamily="66" charset="0"/>
              </a:rPr>
              <a:t>”Науки юношей питают,                                       Отраду старцам подают,                                                                                                   В счастливой жизни украшают,                                                                                                        В несчастный случай берегут”.</a:t>
            </a:r>
          </a:p>
          <a:p>
            <a:pPr marL="0" indent="0" algn="ctr">
              <a:buNone/>
            </a:pPr>
            <a:r>
              <a:rPr lang="ru-RU" sz="4000" dirty="0" smtClean="0">
                <a:latin typeface="Monotype Corsiva" pitchFamily="66" charset="0"/>
              </a:rPr>
              <a:t>					М.В. Ломоносов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42582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6425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2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12160" y="0"/>
            <a:ext cx="2952750" cy="649288"/>
          </a:xfrm>
        </p:spPr>
        <p:txBody>
          <a:bodyPr/>
          <a:lstStyle/>
          <a:p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640960" cy="5112122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endParaRPr lang="ru-RU" altLang="ko-KR" sz="2400" dirty="0" smtClean="0">
              <a:latin typeface="Monotype Corsiva" pitchFamily="66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ko-KR" sz="2400" dirty="0">
              <a:latin typeface="Monotype Corsiva" pitchFamily="66" charset="0"/>
              <a:ea typeface="굴림" charset="-127"/>
            </a:endParaRPr>
          </a:p>
          <a:p>
            <a:pPr marL="0" indent="0">
              <a:lnSpc>
                <a:spcPct val="90000"/>
              </a:lnSpc>
              <a:buNone/>
            </a:pPr>
            <a:endParaRPr lang="ru-RU" altLang="ko-KR" sz="2400" dirty="0" smtClean="0">
              <a:latin typeface="Monotype Corsiva" pitchFamily="66" charset="0"/>
              <a:ea typeface="굴림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2400" dirty="0" smtClean="0">
                <a:latin typeface="Monotype Corsiva" pitchFamily="66" charset="0"/>
                <a:ea typeface="굴림" charset="-127"/>
              </a:rPr>
              <a:t>«В </a:t>
            </a:r>
            <a:r>
              <a:rPr lang="ru-RU" altLang="ko-KR" sz="2400" dirty="0">
                <a:latin typeface="Monotype Corsiva" pitchFamily="66" charset="0"/>
                <a:ea typeface="굴림" charset="-127"/>
              </a:rPr>
              <a:t>1711 году, в эпоху когда Пётр I совершал свои великие преобразования и когда плод этих преобразований, Полтавская победа, — „наше русское воскресение“, по выражению Петра, — уже решила вопрос о будущности России, как могущественного европейского государства</a:t>
            </a:r>
            <a:r>
              <a:rPr lang="ru-RU" altLang="ko-KR" sz="2400" dirty="0" smtClean="0">
                <a:latin typeface="Monotype Corsiva" pitchFamily="66" charset="0"/>
                <a:ea typeface="굴림" charset="-127"/>
              </a:rPr>
              <a:t>» родился </a:t>
            </a:r>
            <a:r>
              <a:rPr lang="ru-RU" altLang="ko-KR" sz="2400" dirty="0">
                <a:latin typeface="Monotype Corsiva" pitchFamily="66" charset="0"/>
                <a:ea typeface="굴림" charset="-127"/>
              </a:rPr>
              <a:t>человек, который окончательно разделил науку и искусство, чудесным образом сочетая и объединив их в своём творчестве, - </a:t>
            </a:r>
            <a:r>
              <a:rPr lang="ru-RU" altLang="ko-KR" sz="2400" dirty="0" smtClean="0">
                <a:latin typeface="Monotype Corsiva" pitchFamily="66" charset="0"/>
                <a:ea typeface="굴림" charset="-127"/>
              </a:rPr>
              <a:t>Михаил Васильевич Ломоносов - </a:t>
            </a:r>
            <a:r>
              <a:rPr lang="ru-RU" altLang="ko-KR" sz="2400" dirty="0">
                <a:latin typeface="Monotype Corsiva" pitchFamily="66" charset="0"/>
                <a:ea typeface="굴림" charset="-127"/>
              </a:rPr>
              <a:t>первый русский учёный-естествоиспытатель </a:t>
            </a:r>
            <a:endParaRPr lang="ru-RU" altLang="ko-KR" sz="2400" dirty="0" smtClean="0">
              <a:latin typeface="Monotype Corsiva" pitchFamily="66" charset="0"/>
              <a:ea typeface="굴림" charset="-12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2400" dirty="0" smtClean="0">
                <a:latin typeface="Monotype Corsiva" pitchFamily="66" charset="0"/>
                <a:ea typeface="굴림" charset="-127"/>
              </a:rPr>
              <a:t>мирового </a:t>
            </a:r>
            <a:r>
              <a:rPr lang="ru-RU" altLang="ko-KR" sz="2400" dirty="0">
                <a:latin typeface="Monotype Corsiva" pitchFamily="66" charset="0"/>
                <a:ea typeface="굴림" charset="-127"/>
              </a:rPr>
              <a:t>значения, энциклопедист</a:t>
            </a:r>
            <a:r>
              <a:rPr lang="ru-RU" altLang="ko-KR" sz="2400" dirty="0" smtClean="0">
                <a:latin typeface="Monotype Corsiva" pitchFamily="66" charset="0"/>
                <a:ea typeface="굴림" charset="-127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altLang="ko-KR" sz="2400" dirty="0" smtClean="0">
                <a:latin typeface="Monotype Corsiva" pitchFamily="66" charset="0"/>
                <a:ea typeface="굴림" charset="-127"/>
              </a:rPr>
              <a:t>химик </a:t>
            </a:r>
            <a:r>
              <a:rPr lang="ru-RU" altLang="ko-KR" sz="2400" dirty="0">
                <a:latin typeface="Monotype Corsiva" pitchFamily="66" charset="0"/>
                <a:ea typeface="굴림" charset="-127"/>
              </a:rPr>
              <a:t>и </a:t>
            </a:r>
            <a:r>
              <a:rPr lang="ru-RU" altLang="ko-KR" sz="2400" dirty="0" smtClean="0">
                <a:latin typeface="Monotype Corsiva" pitchFamily="66" charset="0"/>
                <a:ea typeface="굴림" charset="-127"/>
              </a:rPr>
              <a:t>физик.</a:t>
            </a:r>
            <a:endParaRPr lang="en-US" altLang="ko-KR" sz="2400" dirty="0">
              <a:latin typeface="Monotype Corsiva" pitchFamily="66" charset="0"/>
              <a:ea typeface="굴림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13175"/>
            <a:ext cx="2520280" cy="181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2656"/>
            <a:ext cx="4228404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3304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15888"/>
            <a:ext cx="6553200" cy="1080864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Краткая биография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3768" y="1700808"/>
            <a:ext cx="6480720" cy="5029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Monotype Corsiva" pitchFamily="66" charset="0"/>
              </a:rPr>
              <a:t>Родился в 1711 г. в  семье крестьянина – помора в деревне близ Холмогор.</a:t>
            </a:r>
          </a:p>
          <a:p>
            <a:pPr marL="0" indent="0"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Monotype Corsiva" pitchFamily="66" charset="0"/>
              </a:rPr>
              <a:t>В 1730 г. покинул отчий дом и был принят в Славяно – греко – латинскую академию в Москве</a:t>
            </a:r>
          </a:p>
          <a:p>
            <a:pPr marL="0" indent="0">
              <a:buNone/>
            </a:pPr>
            <a:endParaRPr lang="ru-RU" sz="32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3200" dirty="0" smtClean="0">
                <a:latin typeface="Monotype Corsiva" pitchFamily="66" charset="0"/>
              </a:rPr>
              <a:t>1746 г. -  стал профессором по кафедре химии  Российской Академии наук</a:t>
            </a:r>
          </a:p>
        </p:txBody>
      </p:sp>
      <p:pic>
        <p:nvPicPr>
          <p:cNvPr id="282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68" y="3429000"/>
            <a:ext cx="1872209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39832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2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675456"/>
            <a:ext cx="6553200" cy="5040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8064" y="265113"/>
            <a:ext cx="3672086" cy="6186487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Monotype Corsiva" pitchFamily="66" charset="0"/>
              </a:rPr>
              <a:t>Неиссякаемая энергия Ломоносова, его необычайная активность, непримиримость в принципиальном, высокое сознание своего долга и ответственность перед Родиной и сейчас служат нам образцом. </a:t>
            </a: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Monotype Corsiva" pitchFamily="66" charset="0"/>
              </a:rPr>
              <a:t>Страсть к знаниям, тяжёлая обстановка в семье заставили Ломоносова принять решение — оставить родной дом и отправиться в Москву. </a:t>
            </a: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Monotype Corsiva" pitchFamily="66" charset="0"/>
              </a:rPr>
              <a:t>Годы, проведённые Ломоносовым в Поморье, сыграли большую роль в формировании его мировоззрения, наложили свой отпечаток на интересы и стремления юноши.</a:t>
            </a:r>
          </a:p>
          <a:p>
            <a:endParaRPr lang="ru-RU" dirty="0"/>
          </a:p>
        </p:txBody>
      </p:sp>
      <p:pic>
        <p:nvPicPr>
          <p:cNvPr id="267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5113"/>
            <a:ext cx="3048000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-531440"/>
            <a:ext cx="7901014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288032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Путь Ломоносова в Москву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620092" cy="8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254433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62428E-7 C -0.00105 0.00509 -0.00382 0.02081 -0.00556 0.02405 C -0.00799 0.02891 -0.01285 0.03862 -0.01285 0.03862 C -0.01407 0.04417 -0.01615 0.04763 -0.01285 0.05318 C -0.0092 0.05919 -0.00139 0.06058 0.00364 0.06289 C 0.00972 0.06544 0.01944 0.06821 0.02534 0.0726 C 0.03489 0.07977 0.0375 0.08255 0.04722 0.08717 C 0.05295 0.11075 0.04409 0.0763 0.0526 0.10174 C 0.05416 0.10636 0.05625 0.11607 0.05625 0.11607 C 0.05573 0.12671 0.05555 0.13734 0.05451 0.14775 C 0.05382 0.15492 0.04739 0.16555 0.04548 0.16948 C 0.0401 0.18012 0.0368 0.18937 0.02725 0.19376 C 0.01649 0.2148 0.03107 0.1896 0.01805 0.20324 C 0.00607 0.21596 0.02274 0.20717 0.00902 0.21295 C 0.00781 0.21549 0.00694 0.21827 0.00538 0.22035 C 0.00382 0.22243 0.00139 0.22289 1.11111E-6 0.22521 C -0.00712 0.237 0.00451 0.22937 -0.0073 0.23492 C -0.01164 0.2511 -0.00573 0.23469 -0.01459 0.2444 C -0.01632 0.24625 -0.0165 0.24995 -0.01823 0.2518 C -0.02032 0.25411 -0.02327 0.25457 -0.02552 0.25665 C -0.03455 0.26521 -0.04011 0.27376 -0.05105 0.27838 C -0.05903 0.28671 -0.06424 0.29734 -0.07275 0.30497 C -0.07848 0.31654 -0.07917 0.31168 -0.08733 0.31723 C -0.09375 0.32162 -0.0967 0.32856 -0.10365 0.3318 C -0.10313 0.33503 -0.10278 0.33827 -0.10191 0.34128 C -0.10105 0.34405 -0.09896 0.3459 -0.09827 0.34867 C -0.09705 0.3533 -0.09723 0.35838 -0.09636 0.36324 C -0.09445 0.37341 -0.09167 0.38474 -0.08907 0.39469 C -0.09167 0.40786 -0.09236 0.40763 -0.10191 0.41156 C -0.10625 0.43029 -0.09983 0.4081 -0.1092 0.42359 C -0.11042 0.42567 -0.11007 0.42867 -0.11094 0.43099 C -0.11355 0.43815 -0.11615 0.44694 -0.12188 0.45041 C -0.12535 0.45249 -0.12917 0.45365 -0.13282 0.45526 C -0.13455 0.45596 -0.1382 0.45758 -0.1382 0.45758 C -0.1507 0.46867 -0.14497 0.46544 -0.15452 0.4696 C -0.15643 0.47122 -0.15816 0.47307 -0.16007 0.47445 C -0.16181 0.47561 -0.16372 0.47584 -0.16545 0.477 C -0.18264 0.48995 -0.1698 0.48463 -0.18368 0.48902 C -0.19427 0.51052 -0.18021 0.48532 -0.19271 0.49873 C -0.19445 0.50058 -0.1948 0.50405 -0.19636 0.50613 C -0.19792 0.50821 -0.2 0.50914 -0.20191 0.51075 C -0.21129 0.52971 -0.19931 0.50752 -0.21094 0.52301 C -0.2125 0.52509 -0.21285 0.52833 -0.21459 0.53018 C -0.21771 0.53365 -0.22205 0.53457 -0.22552 0.53758 C -0.22795 0.54775 -0.23195 0.54775 -0.23646 0.55677 C -0.23837 0.56509 -0.24011 0.57133 -0.24375 0.57873 C -0.24601 0.58775 -0.24775 0.59908 -0.25105 0.60763 L -0.25105 0.62474 L -0.25278 0.67792 " pathEditMode="relative" ptsTypes="ffffffffffffffffffffffffffffffffffffffffffffffAAA">
                                      <p:cBhvr>
                                        <p:cTn id="6" dur="5000" fill="hold"/>
                                        <p:tgtEl>
                                          <p:spTgt spid="293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6984776" cy="936104"/>
          </a:xfrm>
        </p:spPr>
        <p:txBody>
          <a:bodyPr/>
          <a:lstStyle/>
          <a:p>
            <a:pPr algn="r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Список деятельности Ломоносова: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712" y="1723737"/>
            <a:ext cx="5976664" cy="494562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>
                <a:latin typeface="Monotype Corsiva" pitchFamily="66" charset="0"/>
              </a:rPr>
              <a:t>п</a:t>
            </a:r>
            <a:r>
              <a:rPr lang="ru-RU" sz="2000" dirty="0" smtClean="0">
                <a:latin typeface="Monotype Corsiva" pitchFamily="66" charset="0"/>
              </a:rPr>
              <a:t>ервый русский учёный-естествоиспытатель мирового значения;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Monotype Corsiva" pitchFamily="66" charset="0"/>
              </a:rPr>
              <a:t>химик и физик; его молекулярно-кинетическая теория тепла во многом предвосхитила современное представление о строении материи;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latin typeface="Monotype Corsiva" pitchFamily="66" charset="0"/>
              </a:rPr>
              <a:t>а</a:t>
            </a:r>
            <a:r>
              <a:rPr lang="ru-RU" sz="2000" dirty="0" smtClean="0">
                <a:latin typeface="Monotype Corsiva" pitchFamily="66" charset="0"/>
              </a:rPr>
              <a:t>строном: открыл наличие атмосферы у планеты Венера;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Monotype Corsiva" pitchFamily="66" charset="0"/>
              </a:rPr>
              <a:t>приборостроитель;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Monotype Corsiva" pitchFamily="66" charset="0"/>
              </a:rPr>
              <a:t>географ;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Monotype Corsiva" pitchFamily="66" charset="0"/>
              </a:rPr>
              <a:t>геолог;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Monotype Corsiva" pitchFamily="66" charset="0"/>
              </a:rPr>
              <a:t>поэт;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Monotype Corsiva" pitchFamily="66" charset="0"/>
              </a:rPr>
              <a:t>историк и философ; 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latin typeface="Monotype Corsiva" pitchFamily="66" charset="0"/>
              </a:rPr>
              <a:t>разработал проект Московского университета, впоследствии названного в его честь.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457664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824" y="260648"/>
            <a:ext cx="5652120" cy="576064"/>
          </a:xfrm>
        </p:spPr>
        <p:txBody>
          <a:bodyPr/>
          <a:lstStyle/>
          <a:p>
            <a:pPr algn="r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Работы в области химии</a:t>
            </a:r>
            <a:b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47206" y="881336"/>
            <a:ext cx="4680520" cy="5976664"/>
          </a:xfrm>
        </p:spPr>
        <p:txBody>
          <a:bodyPr/>
          <a:lstStyle/>
          <a:p>
            <a:pPr marL="0" indent="0">
              <a:buNone/>
            </a:pPr>
            <a:r>
              <a:rPr lang="ru-RU" sz="1900" dirty="0" smtClean="0">
                <a:latin typeface="Monotype Corsiva" pitchFamily="66" charset="0"/>
              </a:rPr>
              <a:t>Михаил Васильевич Ломоносов считал химию одной из главных областей своего научного творчества. Не зря в течение двух веков химию называли </a:t>
            </a:r>
            <a:r>
              <a:rPr lang="ru-RU" sz="1900" dirty="0" err="1" smtClean="0">
                <a:latin typeface="Monotype Corsiva" pitchFamily="66" charset="0"/>
              </a:rPr>
              <a:t>спагирической</a:t>
            </a:r>
            <a:r>
              <a:rPr lang="ru-RU" sz="1900" dirty="0" smtClean="0">
                <a:latin typeface="Monotype Corsiva" pitchFamily="66" charset="0"/>
              </a:rPr>
              <a:t> наукой от греческого </a:t>
            </a:r>
            <a:r>
              <a:rPr lang="ru-RU" sz="1900" dirty="0" err="1" smtClean="0">
                <a:latin typeface="Monotype Corsiva" pitchFamily="66" charset="0"/>
              </a:rPr>
              <a:t>спао</a:t>
            </a:r>
            <a:r>
              <a:rPr lang="ru-RU" sz="1900" dirty="0" smtClean="0">
                <a:latin typeface="Monotype Corsiva" pitchFamily="66" charset="0"/>
              </a:rPr>
              <a:t> - отделять и </a:t>
            </a:r>
            <a:r>
              <a:rPr lang="ru-RU" sz="1900" dirty="0" err="1" smtClean="0">
                <a:latin typeface="Monotype Corsiva" pitchFamily="66" charset="0"/>
              </a:rPr>
              <a:t>агейро</a:t>
            </a:r>
            <a:r>
              <a:rPr lang="ru-RU" sz="1900" dirty="0" smtClean="0">
                <a:latin typeface="Monotype Corsiva" pitchFamily="66" charset="0"/>
              </a:rPr>
              <a:t> - соединять. Он начал заниматься химическими исследованиями уже в ранний период своей деятельности, будучи студентом </a:t>
            </a:r>
            <a:r>
              <a:rPr lang="ru-RU" sz="1900" dirty="0" err="1" smtClean="0">
                <a:latin typeface="Monotype Corsiva" pitchFamily="66" charset="0"/>
              </a:rPr>
              <a:t>Марбургского</a:t>
            </a:r>
            <a:r>
              <a:rPr lang="ru-RU" sz="1900" dirty="0" smtClean="0">
                <a:latin typeface="Monotype Corsiva" pitchFamily="66" charset="0"/>
              </a:rPr>
              <a:t> университета. Первый научный труд Ломоносова «О превращении твердого тела в жидкое, в зависи­мости от движения предсуществующей жидкости» написан в 1738 г. Вторая работа «О различии смешанных тел, состоящем в сцеплении корпускул» была завершена год спустя. Эти работы будущего ученого явились началом изучения мельчайших частичек материи, из которых состоит вся природа. Через два десятилетия они оформились в стройную атомно-молекулярную концепцию, обессмертившую имя ее автора. </a:t>
            </a:r>
            <a:endParaRPr lang="ru-RU" sz="1900" dirty="0">
              <a:latin typeface="Monotype Corsiva" pitchFamily="66" charset="0"/>
            </a:endParaRPr>
          </a:p>
        </p:txBody>
      </p:sp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25202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048731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0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39752" y="188640"/>
            <a:ext cx="6553200" cy="508000"/>
          </a:xfrm>
        </p:spPr>
        <p:txBody>
          <a:bodyPr/>
          <a:lstStyle/>
          <a:p>
            <a:pPr algn="r"/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Физические исследования</a:t>
            </a:r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131840" y="980728"/>
            <a:ext cx="5688310" cy="561662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Многие работы Ломоносова посвящены исследованию оптических и электрических явлений, а также его можно считать предшественником Максвелла, разработавшего электромагнитную теорию света.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933057"/>
            <a:ext cx="5074350" cy="25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46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6638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99646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4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4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4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4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53200" cy="508000"/>
          </a:xfrm>
        </p:spPr>
        <p:txBody>
          <a:bodyPr/>
          <a:lstStyle/>
          <a:p>
            <a:pPr algn="r"/>
            <a:r>
              <a:rPr lang="ru-RU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Астрономия и космос</a:t>
            </a:r>
            <a:endParaRPr lang="ru-RU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3744912" cy="2807097"/>
          </a:xfrm>
        </p:spPr>
        <p:txBody>
          <a:bodyPr numCol="1"/>
          <a:lstStyle/>
          <a:p>
            <a:pPr marL="0" indent="0">
              <a:buNone/>
            </a:pPr>
            <a:r>
              <a:rPr lang="ru-RU" sz="1800" dirty="0" smtClean="0">
                <a:latin typeface="Monotype Corsiva" pitchFamily="66" charset="0"/>
              </a:rPr>
              <a:t>Прохождение Венеры по диску Солнца 1761 года было одним из первых событий, объединивших разные страны на основе научных интересов. </a:t>
            </a:r>
          </a:p>
          <a:p>
            <a:pPr marL="0" indent="0">
              <a:buNone/>
            </a:pPr>
            <a:r>
              <a:rPr lang="ru-RU" sz="1800" dirty="0" smtClean="0">
                <a:latin typeface="Monotype Corsiva" pitchFamily="66" charset="0"/>
              </a:rPr>
              <a:t>В Петербурге наблюдения проводились в обсерватории академии наук. Ломоносов не участвовал в наблюдениях по измерению параллакса, а наблюдал Венеру в зрительную трубу  с крыши своего дома на Мойке.</a:t>
            </a:r>
          </a:p>
          <a:p>
            <a:pPr marL="0" indent="0">
              <a:buNone/>
            </a:pPr>
            <a:endParaRPr lang="ru-RU" sz="20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marL="0" indent="0">
              <a:buNone/>
            </a:pPr>
            <a:endParaRPr lang="ru-RU" sz="2000" dirty="0">
              <a:latin typeface="Monotype Corsiva" pitchFamily="66" charset="0"/>
            </a:endParaRPr>
          </a:p>
          <a:p>
            <a:pPr marL="0" indent="0" algn="r">
              <a:buNone/>
            </a:pPr>
            <a:r>
              <a:rPr lang="ru-RU" sz="2000" dirty="0" smtClean="0">
                <a:latin typeface="Monotype Corsiva" pitchFamily="66" charset="0"/>
              </a:rPr>
              <a:t>  </a:t>
            </a:r>
          </a:p>
          <a:p>
            <a:pPr marL="0" indent="0" algn="r">
              <a:buNone/>
            </a:pPr>
            <a:endParaRPr lang="ru-RU" sz="1800" dirty="0">
              <a:latin typeface="Monotype Corsiva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923928" y="3429000"/>
            <a:ext cx="4933057" cy="309634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latin typeface="Monotype Corsiva" pitchFamily="66" charset="0"/>
              </a:rPr>
              <a:t>Из статьи Ломоносова "Явление Венеры на Солнце, наблюденное в Санкт-Петербургской императорской Академии наук мая 26 дня 1761 года":</a:t>
            </a:r>
          </a:p>
          <a:p>
            <a:pPr marL="0" indent="0">
              <a:buNone/>
            </a:pP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i="1" dirty="0" smtClean="0">
                <a:latin typeface="Monotype Corsiva" pitchFamily="66" charset="0"/>
              </a:rPr>
              <a:t>"Ожидая вступления Венерина на солнце около сорока минут после предписанного в </a:t>
            </a:r>
            <a:r>
              <a:rPr lang="ru-RU" sz="2000" i="1" dirty="0" err="1" smtClean="0">
                <a:latin typeface="Monotype Corsiva" pitchFamily="66" charset="0"/>
              </a:rPr>
              <a:t>ефемеридах</a:t>
            </a:r>
            <a:r>
              <a:rPr lang="ru-RU" sz="2000" i="1" dirty="0" smtClean="0">
                <a:latin typeface="Monotype Corsiva" pitchFamily="66" charset="0"/>
              </a:rPr>
              <a:t> времени, увидел наконец, что солнечной край чаемого вступления стал неявственен и несколько будто </a:t>
            </a:r>
            <a:r>
              <a:rPr lang="ru-RU" sz="2000" i="1" dirty="0" err="1" smtClean="0">
                <a:latin typeface="Monotype Corsiva" pitchFamily="66" charset="0"/>
              </a:rPr>
              <a:t>стушован</a:t>
            </a:r>
            <a:r>
              <a:rPr lang="ru-RU" sz="2000" i="1" dirty="0" smtClean="0">
                <a:latin typeface="Monotype Corsiva" pitchFamily="66" charset="0"/>
              </a:rPr>
              <a:t>, а прежде был весьма чист и везде равен"</a:t>
            </a:r>
          </a:p>
          <a:p>
            <a:pPr marL="0" indent="0">
              <a:buNone/>
            </a:pPr>
            <a:endParaRPr lang="ru-RU" sz="2000" dirty="0" smtClean="0">
              <a:latin typeface="Monotype Corsiva" pitchFamily="66" charset="0"/>
            </a:endParaRPr>
          </a:p>
        </p:txBody>
      </p:sp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2880320" cy="2803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3999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138</TotalTime>
  <Words>936</Words>
  <Application>Microsoft Office PowerPoint</Application>
  <PresentationFormat>Экран (4:3)</PresentationFormat>
  <Paragraphs>90</Paragraphs>
  <Slides>16</Slides>
  <Notes>16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krasivo</vt:lpstr>
      <vt:lpstr>Михаил Васильевич Ломоносов</vt:lpstr>
      <vt:lpstr>Слайд 2</vt:lpstr>
      <vt:lpstr>Краткая биография</vt:lpstr>
      <vt:lpstr>Слайд 4</vt:lpstr>
      <vt:lpstr>Слайд 5</vt:lpstr>
      <vt:lpstr>Список деятельности Ломоносова:</vt:lpstr>
      <vt:lpstr>Работы в области химии </vt:lpstr>
      <vt:lpstr>Физические исследования</vt:lpstr>
      <vt:lpstr>Астрономия и космос</vt:lpstr>
      <vt:lpstr>Ломоносов и география</vt:lpstr>
      <vt:lpstr>Геология </vt:lpstr>
      <vt:lpstr>Ломоносов как литератор</vt:lpstr>
      <vt:lpstr>История</vt:lpstr>
      <vt:lpstr>Философские мировоззрения  </vt:lpstr>
      <vt:lpstr>Основание Московского университета в 1755 году</vt:lpstr>
      <vt:lpstr>Слайд 16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Михаил Васильевич Ломоносов</dc:title>
  <dc:creator>admln</dc:creator>
  <cp:lastModifiedBy>Ольга</cp:lastModifiedBy>
  <cp:revision>17</cp:revision>
  <dcterms:created xsi:type="dcterms:W3CDTF">2011-11-13T18:54:43Z</dcterms:created>
  <dcterms:modified xsi:type="dcterms:W3CDTF">2011-11-19T18:41:03Z</dcterms:modified>
</cp:coreProperties>
</file>