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8E85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0DAD-DBAF-41D3-BA95-A4E24344C5AF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9C1D-5D56-4A46-B1F4-C83337C401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0DAD-DBAF-41D3-BA95-A4E24344C5AF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9C1D-5D56-4A46-B1F4-C83337C401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0DAD-DBAF-41D3-BA95-A4E24344C5AF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9C1D-5D56-4A46-B1F4-C83337C401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0DAD-DBAF-41D3-BA95-A4E24344C5AF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9C1D-5D56-4A46-B1F4-C83337C401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0DAD-DBAF-41D3-BA95-A4E24344C5AF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9C1D-5D56-4A46-B1F4-C83337C401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0DAD-DBAF-41D3-BA95-A4E24344C5AF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9C1D-5D56-4A46-B1F4-C83337C401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0DAD-DBAF-41D3-BA95-A4E24344C5AF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9C1D-5D56-4A46-B1F4-C83337C401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0DAD-DBAF-41D3-BA95-A4E24344C5AF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9C1D-5D56-4A46-B1F4-C83337C401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0DAD-DBAF-41D3-BA95-A4E24344C5AF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9C1D-5D56-4A46-B1F4-C83337C401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0DAD-DBAF-41D3-BA95-A4E24344C5AF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9C1D-5D56-4A46-B1F4-C83337C401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0DAD-DBAF-41D3-BA95-A4E24344C5AF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8889C1D-5D56-4A46-B1F4-C83337C401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3910DAD-DBAF-41D3-BA95-A4E24344C5AF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8889C1D-5D56-4A46-B1F4-C83337C4014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412776"/>
            <a:ext cx="8496944" cy="1440160"/>
          </a:xfrm>
        </p:spPr>
        <p:txBody>
          <a:bodyPr>
            <a:noAutofit/>
          </a:bodyPr>
          <a:lstStyle/>
          <a:p>
            <a:pPr algn="ctr"/>
            <a:r>
              <a:rPr lang="en-US" sz="9600" dirty="0" smtClean="0">
                <a:solidFill>
                  <a:schemeClr val="tx1"/>
                </a:solidFill>
              </a:rPr>
              <a:t>Listening</a:t>
            </a:r>
            <a:endParaRPr lang="ru-RU" sz="96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4149080"/>
            <a:ext cx="8458200" cy="9144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учитель МОУ гимназии №13</a:t>
            </a:r>
          </a:p>
          <a:p>
            <a:r>
              <a:rPr lang="ru-RU" dirty="0" smtClean="0"/>
              <a:t>Комарова Инна Викторовна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Pre-Listening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   Simulating learners’ interest or curiosity, helping them to anticipate the text and encouraging them to voice their own experience, views, feelings on the theme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While-Listening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endParaRPr lang="en-US" dirty="0" smtClean="0"/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   Guarding and checking understanding and fostering a range of appropriate comprehension strategies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Post-Listening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    Allowing learners to respond to the text, evaluating the content and relating it to their own experience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What Makes Listening Difficult?</a:t>
            </a:r>
            <a:endParaRPr lang="ru-RU" sz="4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dirty="0" smtClean="0"/>
              <a:t>Factors relating to the speakers</a:t>
            </a:r>
          </a:p>
          <a:p>
            <a:pPr marL="514350" indent="-514350">
              <a:buClr>
                <a:schemeClr val="tx1"/>
              </a:buClr>
              <a:buNone/>
            </a:pPr>
            <a:endParaRPr lang="en-US" dirty="0" smtClean="0"/>
          </a:p>
          <a:p>
            <a:pPr marL="1428750" lvl="3" indent="-514350"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en-US" sz="2600" dirty="0" smtClean="0"/>
              <a:t>how many there are</a:t>
            </a:r>
          </a:p>
          <a:p>
            <a:pPr marL="1428750" lvl="3" indent="-514350">
              <a:buClr>
                <a:schemeClr val="tx1"/>
              </a:buClr>
              <a:buSzPct val="95000"/>
              <a:buNone/>
            </a:pPr>
            <a:endParaRPr lang="en-US" sz="2600" dirty="0" smtClean="0"/>
          </a:p>
          <a:p>
            <a:pPr marL="1428750" lvl="3" indent="-514350"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en-US" sz="2600" dirty="0" smtClean="0"/>
              <a:t>how quickly they speak</a:t>
            </a:r>
          </a:p>
          <a:p>
            <a:pPr marL="1428750" lvl="3" indent="-514350">
              <a:buClr>
                <a:schemeClr val="tx1"/>
              </a:buClr>
              <a:buSzPct val="95000"/>
              <a:buNone/>
            </a:pPr>
            <a:endParaRPr lang="en-US" sz="2600" dirty="0" smtClean="0"/>
          </a:p>
          <a:p>
            <a:pPr marL="1428750" lvl="3" indent="-514350"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en-US" sz="2600" dirty="0" smtClean="0"/>
              <a:t>what types of accent they have        </a:t>
            </a: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1844824"/>
            <a:ext cx="698477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Clr>
                <a:schemeClr val="tx1"/>
              </a:buClr>
            </a:pPr>
            <a:r>
              <a:rPr lang="en-US" sz="2600" dirty="0" smtClean="0"/>
              <a:t>2.  Factors relating to the listener </a:t>
            </a:r>
          </a:p>
          <a:p>
            <a:pPr marL="514350" indent="-514350">
              <a:buClr>
                <a:schemeClr val="tx1"/>
              </a:buClr>
              <a:buNone/>
            </a:pPr>
            <a:endParaRPr lang="en-US" dirty="0" smtClean="0"/>
          </a:p>
          <a:p>
            <a:pPr marL="1428750" lvl="3" indent="-514350"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en-US" sz="2600" dirty="0"/>
              <a:t>t</a:t>
            </a:r>
            <a:r>
              <a:rPr lang="en-US" sz="2600" dirty="0" smtClean="0"/>
              <a:t>he role of the listener (participant or eavesdropper)</a:t>
            </a:r>
          </a:p>
          <a:p>
            <a:pPr marL="1428750" lvl="3" indent="-514350">
              <a:buClr>
                <a:schemeClr val="tx1"/>
              </a:buClr>
              <a:buSzPct val="95000"/>
              <a:buNone/>
            </a:pPr>
            <a:endParaRPr lang="en-US" sz="2600" dirty="0" smtClean="0"/>
          </a:p>
          <a:p>
            <a:pPr marL="1428750" lvl="3" indent="-514350"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en-US" sz="2600" dirty="0"/>
              <a:t>t</a:t>
            </a:r>
            <a:r>
              <a:rPr lang="en-US" sz="2600" dirty="0" smtClean="0"/>
              <a:t>he level of response required</a:t>
            </a:r>
          </a:p>
          <a:p>
            <a:pPr marL="1428750" lvl="3" indent="-514350">
              <a:buClr>
                <a:schemeClr val="tx1"/>
              </a:buClr>
              <a:buSzPct val="95000"/>
              <a:buNone/>
            </a:pPr>
            <a:endParaRPr lang="en-US" sz="2600" dirty="0" smtClean="0"/>
          </a:p>
          <a:p>
            <a:pPr marL="1428750" lvl="3" indent="-514350"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en-US" sz="2600" dirty="0"/>
              <a:t>t</a:t>
            </a:r>
            <a:r>
              <a:rPr lang="en-US" sz="2600" dirty="0" smtClean="0"/>
              <a:t>he individual interest in the subject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1628800"/>
            <a:ext cx="7056784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Clr>
                <a:schemeClr val="tx1"/>
              </a:buClr>
            </a:pPr>
            <a:r>
              <a:rPr lang="en-US" sz="2600" dirty="0"/>
              <a:t>3</a:t>
            </a:r>
            <a:r>
              <a:rPr lang="en-US" sz="2600" dirty="0" smtClean="0"/>
              <a:t>.  Factors relating to the content </a:t>
            </a:r>
          </a:p>
          <a:p>
            <a:pPr marL="514350" indent="-514350">
              <a:buClr>
                <a:schemeClr val="tx1"/>
              </a:buClr>
              <a:buNone/>
            </a:pPr>
            <a:endParaRPr lang="en-US" dirty="0" smtClean="0"/>
          </a:p>
          <a:p>
            <a:pPr marL="1428750" lvl="3" indent="-514350"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en-US" sz="2600" dirty="0" smtClean="0"/>
              <a:t>grammar</a:t>
            </a:r>
          </a:p>
          <a:p>
            <a:pPr marL="1428750" lvl="3" indent="-514350">
              <a:buClr>
                <a:schemeClr val="tx1"/>
              </a:buClr>
              <a:buSzPct val="95000"/>
              <a:buNone/>
            </a:pPr>
            <a:endParaRPr lang="en-US" sz="2600" dirty="0" smtClean="0"/>
          </a:p>
          <a:p>
            <a:pPr marL="1428750" lvl="3" indent="-514350"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en-US" sz="2600" dirty="0" smtClean="0"/>
              <a:t>vocabulary</a:t>
            </a:r>
          </a:p>
          <a:p>
            <a:pPr marL="1428750" lvl="3" indent="-514350">
              <a:buClr>
                <a:schemeClr val="tx1"/>
              </a:buClr>
              <a:buSzPct val="95000"/>
              <a:buNone/>
            </a:pPr>
            <a:endParaRPr lang="en-US" sz="2600" dirty="0" smtClean="0"/>
          </a:p>
          <a:p>
            <a:pPr marL="1428750" lvl="3" indent="-514350"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en-US" sz="2600" dirty="0"/>
              <a:t>i</a:t>
            </a:r>
            <a:r>
              <a:rPr lang="en-US" sz="2600" dirty="0" smtClean="0"/>
              <a:t>nformation structure</a:t>
            </a:r>
          </a:p>
          <a:p>
            <a:pPr marL="1428750" lvl="3" indent="-514350">
              <a:buClr>
                <a:schemeClr val="tx1"/>
              </a:buClr>
              <a:buSzPct val="95000"/>
              <a:buFont typeface="Wingdings" pitchFamily="2" charset="2"/>
              <a:buChar char="§"/>
            </a:pPr>
            <a:endParaRPr lang="en-US" sz="2600" dirty="0"/>
          </a:p>
          <a:p>
            <a:pPr marL="1428750" lvl="3" indent="-514350"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en-US" sz="2600" dirty="0"/>
              <a:t>b</a:t>
            </a:r>
            <a:r>
              <a:rPr lang="en-US" sz="2600" dirty="0" smtClean="0"/>
              <a:t>ackground knowledge assumed</a:t>
            </a: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1412776"/>
            <a:ext cx="6912768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Clr>
                <a:schemeClr val="tx1"/>
              </a:buClr>
            </a:pPr>
            <a:r>
              <a:rPr lang="en-US" sz="2600" dirty="0"/>
              <a:t>4</a:t>
            </a:r>
            <a:r>
              <a:rPr lang="en-US" sz="2600" dirty="0" smtClean="0"/>
              <a:t>.  Support </a:t>
            </a:r>
          </a:p>
          <a:p>
            <a:pPr marL="1428750" lvl="3" indent="-514350">
              <a:buClr>
                <a:schemeClr val="tx1"/>
              </a:buClr>
              <a:buSzPct val="95000"/>
            </a:pPr>
            <a:endParaRPr lang="en-US" dirty="0"/>
          </a:p>
          <a:p>
            <a:pPr marL="1428750" lvl="3" indent="-514350">
              <a:buClr>
                <a:schemeClr val="tx1"/>
              </a:buClr>
              <a:buSzPct val="95000"/>
            </a:pPr>
            <a:endParaRPr lang="en-US" sz="2600" dirty="0" smtClean="0"/>
          </a:p>
          <a:p>
            <a:pPr marL="1428750" lvl="3" indent="-514350">
              <a:lnSpc>
                <a:spcPct val="200000"/>
              </a:lnSpc>
              <a:buClr>
                <a:schemeClr val="tx1"/>
              </a:buClr>
              <a:buSzPct val="95000"/>
            </a:pPr>
            <a:r>
              <a:rPr lang="en-US" sz="2600" dirty="0" smtClean="0"/>
              <a:t>Pictures, diagrams, other visual aids </a:t>
            </a:r>
          </a:p>
          <a:p>
            <a:pPr marL="1428750" lvl="3" indent="-514350">
              <a:lnSpc>
                <a:spcPct val="200000"/>
              </a:lnSpc>
              <a:buClr>
                <a:schemeClr val="tx1"/>
              </a:buClr>
              <a:buSzPct val="95000"/>
            </a:pPr>
            <a:r>
              <a:rPr lang="en-US" sz="2600" dirty="0" smtClean="0"/>
              <a:t>to support the text</a:t>
            </a: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extrusionClr>
                <a:schemeClr val="tx1"/>
              </a:extrusionClr>
              <a:contourClr>
                <a:schemeClr val="tx1"/>
              </a:contourClr>
            </a:sp3d>
          </a:bodyPr>
          <a:lstStyle/>
          <a:p>
            <a:pPr algn="ctr"/>
            <a:r>
              <a:rPr lang="en-US" b="1" dirty="0" smtClean="0">
                <a:ln w="1143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Characteristics of Real Life </a:t>
            </a:r>
            <a:r>
              <a:rPr lang="en-US" b="1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Listening</a:t>
            </a:r>
            <a:r>
              <a:rPr lang="en-US" b="1" dirty="0" smtClean="0">
                <a:ln w="1143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Situations</a:t>
            </a:r>
            <a:endParaRPr lang="ru-RU" b="1" dirty="0">
              <a:ln w="11430">
                <a:solidFill>
                  <a:schemeClr val="tx1"/>
                </a:solidFill>
              </a:ln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589864"/>
          </a:xfrm>
        </p:spPr>
        <p:txBody>
          <a:bodyPr>
            <a:normAutofit lnSpcReduction="10000"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 smtClean="0"/>
              <a:t>listener purpose and expectation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 smtClean="0"/>
              <a:t>response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 smtClean="0"/>
              <a:t>visibility of the speaker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 smtClean="0"/>
              <a:t>environmental clues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 smtClean="0"/>
              <a:t>shortness of chunks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 smtClean="0"/>
              <a:t>informal speech</a:t>
            </a:r>
          </a:p>
          <a:p>
            <a:pPr lvl="4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redundancy</a:t>
            </a:r>
          </a:p>
          <a:p>
            <a:pPr lvl="4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noise</a:t>
            </a:r>
          </a:p>
          <a:p>
            <a:pPr lvl="4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colloquial language</a:t>
            </a:r>
          </a:p>
          <a:p>
            <a:pPr lvl="4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auditory character</a:t>
            </a:r>
            <a:r>
              <a:rPr lang="en-US" dirty="0" smtClean="0"/>
              <a:t> 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Features of spoken English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389120"/>
          </a:xfrm>
        </p:spPr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  It comes at natural speed (average 150 words per        minute or 2.5 per second)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  It makes full use of contracted forms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  It makes full use of weak forms of vowels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  Word boundaries change through elision, assimilation, etc.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  Lots of uncompleted and reformulated sentences</a:t>
            </a:r>
          </a:p>
          <a:p>
            <a:pPr>
              <a:buClr>
                <a:schemeClr val="tx1"/>
              </a:buCl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827584" y="1628800"/>
            <a:ext cx="756084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sz="2600" dirty="0" smtClean="0"/>
              <a:t>  </a:t>
            </a:r>
            <a:r>
              <a:rPr lang="en-US" sz="2800" dirty="0" smtClean="0"/>
              <a:t>Lots of fillers and interactive markers (you know, well, like)</a:t>
            </a:r>
            <a:endParaRPr lang="en-US" sz="2600" dirty="0" smtClean="0"/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sz="2600" dirty="0" smtClean="0"/>
              <a:t>  Lots of ‘exophoric’ references (this, that, over there, etc.)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sz="2600" dirty="0" smtClean="0"/>
              <a:t>  Topic of most sentences not stated (‘He’s already done it’)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sz="2600" dirty="0" smtClean="0"/>
              <a:t>  Units of speech not bound by syntax (‘Ready?’, ‘Just a minute’)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sz="2600" dirty="0" smtClean="0"/>
              <a:t>  Lots of additive ordering (and, then, so, but) rather than new sentences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BUT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708920"/>
            <a:ext cx="8229600" cy="4389120"/>
          </a:xfrm>
        </p:spPr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  The most frequent words in the language are used most of the time</a:t>
            </a:r>
          </a:p>
          <a:p>
            <a:pPr>
              <a:lnSpc>
                <a:spcPct val="20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  The information is less densely packed</a:t>
            </a:r>
          </a:p>
          <a:p>
            <a:pPr>
              <a:lnSpc>
                <a:spcPct val="20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  There is lots of repetition of main ideas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Categories of Listening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None/>
            </a:pPr>
            <a:r>
              <a:rPr lang="en-US" dirty="0" smtClean="0"/>
              <a:t> 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endParaRPr lang="en-US" dirty="0" smtClean="0"/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smtClean="0"/>
              <a:t>Listening for perception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endParaRPr lang="en-US" dirty="0" smtClean="0"/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endParaRPr lang="en-US" dirty="0" smtClean="0"/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smtClean="0"/>
              <a:t>Listening for comprehension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endParaRPr lang="en-US" dirty="0" smtClean="0"/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endParaRPr lang="en-US" dirty="0" smtClean="0"/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Listening Strategies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smtClean="0"/>
              <a:t>  Listening for general understanding, for gist, skimming</a:t>
            </a:r>
          </a:p>
          <a:p>
            <a:pPr>
              <a:buClr>
                <a:schemeClr val="tx1"/>
              </a:buClr>
              <a:buNone/>
            </a:pPr>
            <a:endParaRPr lang="en-US" dirty="0" smtClean="0"/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smtClean="0"/>
              <a:t>  Listening for specific information, scanning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endParaRPr lang="en-US" dirty="0" smtClean="0"/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smtClean="0"/>
              <a:t>  Listening for detailed information, intensive listening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endParaRPr lang="en-US" dirty="0" smtClean="0"/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smtClean="0"/>
              <a:t>  Extensive listening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Listening Skills Specified by the Russian Standard for Foreign Languages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924944"/>
            <a:ext cx="8229600" cy="361568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The Russian Standard for foreign language teaching</a:t>
            </a:r>
          </a:p>
          <a:p>
            <a:pPr>
              <a:buNone/>
            </a:pPr>
            <a:r>
              <a:rPr lang="en-US" dirty="0" smtClean="0"/>
              <a:t>specifies four main listening </a:t>
            </a:r>
            <a:r>
              <a:rPr lang="en-US" dirty="0" smtClean="0"/>
              <a:t>skills</a:t>
            </a:r>
            <a:r>
              <a:rPr lang="ru-RU" dirty="0" smtClean="0"/>
              <a:t>:</a:t>
            </a:r>
            <a:endParaRPr lang="en-US" dirty="0" smtClean="0"/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 smtClean="0"/>
              <a:t> to identify and note main points and personal responses such as likes, dislikes and </a:t>
            </a:r>
            <a:r>
              <a:rPr lang="en-US" dirty="0" smtClean="0"/>
              <a:t>feelings</a:t>
            </a:r>
            <a:endParaRPr lang="ru-RU" dirty="0" smtClean="0"/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 smtClean="0"/>
              <a:t>to identify and note main points </a:t>
            </a:r>
            <a:r>
              <a:rPr lang="en-US" dirty="0" smtClean="0"/>
              <a:t>and</a:t>
            </a:r>
            <a:r>
              <a:rPr lang="ru-RU" dirty="0" smtClean="0"/>
              <a:t> </a:t>
            </a:r>
            <a:r>
              <a:rPr lang="en-US" dirty="0" smtClean="0"/>
              <a:t>specific details including opinions</a:t>
            </a:r>
            <a:endParaRPr lang="en-US" dirty="0" smtClean="0"/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 smtClean="0"/>
              <a:t> to identify and note main points and some details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 smtClean="0"/>
              <a:t> to recognise words and understand how they are being used in a sentence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3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Typology of Listening activities</a:t>
            </a:r>
            <a:endParaRPr lang="ru-RU" sz="43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None/>
            </a:pPr>
            <a:endParaRPr lang="en-US" dirty="0" smtClean="0"/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en-US" sz="2800" dirty="0" smtClean="0"/>
              <a:t>Pre-Listening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endParaRPr lang="en-US" sz="2800" dirty="0" smtClean="0"/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endParaRPr lang="en-US" sz="2800" dirty="0" smtClean="0"/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/>
              <a:t>  While-Listening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endParaRPr lang="en-US" sz="2800" dirty="0" smtClean="0"/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endParaRPr lang="en-US" sz="2800" dirty="0" smtClean="0"/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/>
              <a:t>  Post-Listening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193</TotalTime>
  <Words>475</Words>
  <Application>Microsoft Office PowerPoint</Application>
  <PresentationFormat>Экран (4:3)</PresentationFormat>
  <Paragraphs>101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Listening</vt:lpstr>
      <vt:lpstr>Characteristics of Real Life Listening Situations</vt:lpstr>
      <vt:lpstr>Features of spoken English</vt:lpstr>
      <vt:lpstr>Слайд 4</vt:lpstr>
      <vt:lpstr>BUT</vt:lpstr>
      <vt:lpstr>Categories of Listening</vt:lpstr>
      <vt:lpstr>Listening Strategies</vt:lpstr>
      <vt:lpstr>Listening Skills Specified by the Russian Standard for Foreign Languages</vt:lpstr>
      <vt:lpstr>Typology of Listening activities</vt:lpstr>
      <vt:lpstr>Pre-Listening</vt:lpstr>
      <vt:lpstr>While-Listening</vt:lpstr>
      <vt:lpstr>Post-Listening</vt:lpstr>
      <vt:lpstr>What Makes Listening Difficult?</vt:lpstr>
      <vt:lpstr>Слайд 14</vt:lpstr>
      <vt:lpstr>Слайд 15</vt:lpstr>
      <vt:lpstr>Слайд 16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Макарона</dc:creator>
  <cp:lastModifiedBy>Макарона</cp:lastModifiedBy>
  <cp:revision>20</cp:revision>
  <dcterms:created xsi:type="dcterms:W3CDTF">2011-12-09T09:04:58Z</dcterms:created>
  <dcterms:modified xsi:type="dcterms:W3CDTF">2011-12-09T12:21:26Z</dcterms:modified>
</cp:coreProperties>
</file>