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256" r:id="rId3"/>
    <p:sldId id="257" r:id="rId4"/>
    <p:sldId id="258" r:id="rId5"/>
    <p:sldId id="261" r:id="rId6"/>
    <p:sldId id="260" r:id="rId7"/>
    <p:sldId id="263" r:id="rId8"/>
    <p:sldId id="262" r:id="rId9"/>
    <p:sldId id="264" r:id="rId10"/>
    <p:sldId id="266" r:id="rId11"/>
    <p:sldId id="267" r:id="rId12"/>
    <p:sldId id="270" r:id="rId13"/>
    <p:sldId id="271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DA1A1-6E5F-4DB8-AD24-47DBBF1763D5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1CB0A-2CF9-41C6-9DC4-E772D9F8D26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1CB0A-2CF9-41C6-9DC4-E772D9F8D26A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a typeface="SimSun" pitchFamily="2" charset="-122"/>
                <a:cs typeface="DaunPenh" pitchFamily="2" charset="0"/>
              </a:rPr>
              <a:t>"Права ребенка – обязанности родителей"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49694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i="1" dirty="0" smtClean="0"/>
              <a:t>“Сначала выполнять обязанности надо, а уж после предъявлять права”. </a:t>
            </a:r>
          </a:p>
          <a:p>
            <a:pPr>
              <a:buNone/>
            </a:pPr>
            <a:r>
              <a:rPr lang="ru-RU" sz="2000" b="1" i="1" dirty="0" smtClean="0"/>
              <a:t>                                                                                      </a:t>
            </a:r>
            <a:r>
              <a:rPr lang="ru-RU" sz="2000" dirty="0" smtClean="0"/>
              <a:t>Андрей Дементьев </a:t>
            </a:r>
            <a:endParaRPr lang="ru-RU" sz="2000" b="1" i="1" dirty="0" smtClean="0"/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b="1" dirty="0" smtClean="0"/>
              <a:t>                      </a:t>
            </a:r>
            <a:r>
              <a:rPr lang="ru-RU" b="1" dirty="0" smtClean="0">
                <a:solidFill>
                  <a:srgbClr val="FFFF00"/>
                </a:solidFill>
              </a:rPr>
              <a:t>XXI век</a:t>
            </a:r>
            <a:r>
              <a:rPr lang="ru-RU" dirty="0" smtClean="0">
                <a:solidFill>
                  <a:srgbClr val="FFFF00"/>
                </a:solidFill>
              </a:rPr>
              <a:t> — Век ребенка. 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20 ноября </a:t>
            </a:r>
            <a:r>
              <a:rPr lang="ru-RU" dirty="0" smtClean="0">
                <a:solidFill>
                  <a:srgbClr val="FFFF00"/>
                </a:solidFill>
              </a:rPr>
              <a:t>— Всемирный день прав ребенка.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10 декабря</a:t>
            </a:r>
            <a:r>
              <a:rPr lang="ru-RU" dirty="0" smtClean="0">
                <a:solidFill>
                  <a:srgbClr val="FFFF00"/>
                </a:solidFill>
              </a:rPr>
              <a:t> — День прав человека. </a:t>
            </a:r>
          </a:p>
          <a:p>
            <a:endParaRPr lang="ru-RU" dirty="0"/>
          </a:p>
        </p:txBody>
      </p:sp>
      <p:pic>
        <p:nvPicPr>
          <p:cNvPr id="23554" name="Picture 2" descr="http://t0.gstatic.com/images?q=tbn:ANd9GcRtoNNOcyHQ93gsEXafr_Vr_Gb7Z7ktQfOkzXaVKoTGmrpgBIV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229200"/>
            <a:ext cx="1298504" cy="864096"/>
          </a:xfrm>
          <a:prstGeom prst="rect">
            <a:avLst/>
          </a:prstGeom>
          <a:noFill/>
        </p:spPr>
      </p:pic>
      <p:pic>
        <p:nvPicPr>
          <p:cNvPr id="23556" name="Picture 4" descr="http://www.belfamily.ru/wp-content/uploads/2011/09/knig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5085184"/>
            <a:ext cx="2232248" cy="1446245"/>
          </a:xfrm>
          <a:prstGeom prst="rect">
            <a:avLst/>
          </a:prstGeom>
          <a:noFill/>
        </p:spPr>
      </p:pic>
      <p:pic>
        <p:nvPicPr>
          <p:cNvPr id="23558" name="Picture 6" descr="http://t2.gstatic.com/images?q=tbn:ANd9GcS8jYHEG25rs-_M7HdGxLJgTKFKWH39nc6N8tQK05OglCzSB-zBk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64778" y="4941168"/>
            <a:ext cx="2699710" cy="17965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6206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</a:t>
            </a:r>
            <a:r>
              <a:rPr lang="ru-RU" dirty="0" smtClean="0">
                <a:solidFill>
                  <a:srgbClr val="FF0000"/>
                </a:solidFill>
              </a:rPr>
              <a:t>Дети говорят: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579296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Семья</a:t>
            </a:r>
            <a:r>
              <a:rPr lang="ru-RU" b="1" dirty="0" smtClean="0"/>
              <a:t> – это ячейка общества, </a:t>
            </a:r>
          </a:p>
          <a:p>
            <a:pPr>
              <a:buNone/>
            </a:pPr>
            <a:r>
              <a:rPr lang="ru-RU" b="1" dirty="0" smtClean="0"/>
              <a:t>            – все мои родственники,</a:t>
            </a:r>
          </a:p>
          <a:p>
            <a:pPr>
              <a:buNone/>
            </a:pPr>
            <a:r>
              <a:rPr lang="ru-RU" b="1" dirty="0" smtClean="0"/>
              <a:t>            – совместно проживающие дети с родителями.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780928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Вдали от родного дома я буду вспоминать </a:t>
            </a:r>
            <a:r>
              <a:rPr lang="ru-RU" sz="3200" b="1" dirty="0" smtClean="0"/>
              <a:t>родителей, только счастливые моменты, своих родных, семью, радость в семье, дом.</a:t>
            </a: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FFFF00"/>
                </a:solidFill>
              </a:rPr>
              <a:t>Радость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FF00"/>
                </a:solidFill>
              </a:rPr>
              <a:t>в моей семье</a:t>
            </a:r>
            <a:r>
              <a:rPr lang="ru-RU" sz="2800" b="1" dirty="0" smtClean="0"/>
              <a:t> – это праздники вместе,</a:t>
            </a:r>
          </a:p>
          <a:p>
            <a:pPr>
              <a:buNone/>
            </a:pPr>
            <a:r>
              <a:rPr lang="ru-RU" sz="2800" b="1" dirty="0" smtClean="0"/>
              <a:t>                         – это </a:t>
            </a:r>
            <a:r>
              <a:rPr lang="ru-RU" sz="2800" b="1" dirty="0" smtClean="0"/>
              <a:t>здоровье и </a:t>
            </a:r>
            <a:r>
              <a:rPr lang="ru-RU" sz="2800" b="1" dirty="0" smtClean="0"/>
              <a:t>благополучие,</a:t>
            </a:r>
          </a:p>
          <a:p>
            <a:pPr>
              <a:buNone/>
            </a:pPr>
            <a:r>
              <a:rPr lang="ru-RU" sz="2800" b="1" dirty="0" smtClean="0"/>
              <a:t>                         – когда у нас все хорошо,</a:t>
            </a: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                         – это счастье  на всех,</a:t>
            </a:r>
          </a:p>
          <a:p>
            <a:pPr>
              <a:buNone/>
            </a:pPr>
            <a:r>
              <a:rPr lang="ru-RU" sz="2800" b="1" dirty="0" smtClean="0"/>
              <a:t> </a:t>
            </a:r>
            <a:r>
              <a:rPr lang="ru-RU" sz="2800" b="1" dirty="0" smtClean="0"/>
              <a:t>                        – улыбки всех членов,</a:t>
            </a:r>
          </a:p>
          <a:p>
            <a:pPr>
              <a:buNone/>
            </a:pPr>
            <a:r>
              <a:rPr lang="ru-RU" sz="2800" b="1" dirty="0" smtClean="0"/>
              <a:t>                        </a:t>
            </a:r>
            <a:r>
              <a:rPr lang="ru-RU" sz="2800" b="1" dirty="0" smtClean="0"/>
              <a:t> – удача каждого  в семье.</a:t>
            </a:r>
            <a:r>
              <a:rPr lang="ru-RU" sz="2800" b="1" dirty="0" smtClean="0"/>
              <a:t> </a:t>
            </a:r>
          </a:p>
          <a:p>
            <a:pPr>
              <a:buNone/>
            </a:pP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FF00"/>
                </a:solidFill>
              </a:rPr>
              <a:t>Горе </a:t>
            </a:r>
            <a:r>
              <a:rPr lang="ru-RU" sz="2800" b="1" dirty="0" smtClean="0">
                <a:solidFill>
                  <a:srgbClr val="FFFF00"/>
                </a:solidFill>
              </a:rPr>
              <a:t>моей семьи </a:t>
            </a:r>
            <a:r>
              <a:rPr lang="ru-RU" sz="2800" b="1" dirty="0" smtClean="0"/>
              <a:t>– это неприятности, </a:t>
            </a:r>
          </a:p>
          <a:p>
            <a:pPr>
              <a:buNone/>
            </a:pPr>
            <a:r>
              <a:rPr lang="ru-RU" sz="2800" b="1" dirty="0" smtClean="0"/>
              <a:t>                              </a:t>
            </a:r>
            <a:r>
              <a:rPr lang="ru-RU" sz="2800" b="1" dirty="0" smtClean="0"/>
              <a:t>  </a:t>
            </a:r>
            <a:r>
              <a:rPr lang="ru-RU" sz="2800" b="1" dirty="0" smtClean="0"/>
              <a:t>–  это слезы, </a:t>
            </a:r>
          </a:p>
          <a:p>
            <a:pPr>
              <a:buNone/>
            </a:pPr>
            <a:r>
              <a:rPr lang="ru-RU" sz="2800" b="1" dirty="0" smtClean="0"/>
              <a:t>                            </a:t>
            </a:r>
            <a:r>
              <a:rPr lang="ru-RU" sz="2800" b="1" dirty="0" smtClean="0"/>
              <a:t>    </a:t>
            </a:r>
            <a:r>
              <a:rPr lang="ru-RU" sz="2800" b="1" dirty="0" smtClean="0"/>
              <a:t>–  когда кто-нибудь болеет,</a:t>
            </a:r>
          </a:p>
          <a:p>
            <a:pPr>
              <a:buNone/>
            </a:pPr>
            <a:r>
              <a:rPr lang="ru-RU" sz="2800" b="1" dirty="0" smtClean="0"/>
              <a:t>                      </a:t>
            </a:r>
            <a:r>
              <a:rPr lang="ru-RU" sz="2800" b="1" dirty="0" smtClean="0"/>
              <a:t>          –  </a:t>
            </a:r>
            <a:r>
              <a:rPr lang="ru-RU" sz="2800" b="1" dirty="0" smtClean="0"/>
              <a:t>когда мама и папа ругаются,</a:t>
            </a:r>
          </a:p>
          <a:p>
            <a:pPr>
              <a:buNone/>
            </a:pPr>
            <a:r>
              <a:rPr lang="ru-RU" sz="2800" b="1" dirty="0" smtClean="0"/>
              <a:t>                      </a:t>
            </a:r>
            <a:r>
              <a:rPr lang="ru-RU" sz="2800" b="1" dirty="0" smtClean="0"/>
              <a:t>          </a:t>
            </a:r>
            <a:r>
              <a:rPr lang="ru-RU" sz="2800" b="1" dirty="0" smtClean="0"/>
              <a:t>–  антоним радости.              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6632"/>
            <a:ext cx="9036496" cy="58326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500" b="1" dirty="0" smtClean="0">
                <a:solidFill>
                  <a:srgbClr val="FFFF00"/>
                </a:solidFill>
              </a:rPr>
              <a:t>Из традиций моей семьи мне хотелось бы взять в мою будущую семью</a:t>
            </a:r>
            <a:endParaRPr lang="ru-RU" sz="3500" b="1" dirty="0" smtClean="0"/>
          </a:p>
          <a:p>
            <a:pPr>
              <a:buNone/>
            </a:pPr>
            <a:r>
              <a:rPr lang="ru-RU" sz="3500" b="1" dirty="0" smtClean="0"/>
              <a:t>    всё</a:t>
            </a:r>
            <a:r>
              <a:rPr lang="ru-RU" sz="3500" b="1" dirty="0" smtClean="0"/>
              <a:t>, </a:t>
            </a:r>
            <a:r>
              <a:rPr lang="ru-RU" sz="3500" b="1" dirty="0" smtClean="0"/>
              <a:t>Новый год,  дружелюбие и счастье, </a:t>
            </a:r>
          </a:p>
          <a:p>
            <a:pPr>
              <a:buNone/>
            </a:pPr>
            <a:r>
              <a:rPr lang="ru-RU" sz="3500" b="1" dirty="0" smtClean="0"/>
              <a:t>    взаимопонимание, блины по утрам, </a:t>
            </a:r>
          </a:p>
          <a:p>
            <a:pPr>
              <a:buNone/>
            </a:pPr>
            <a:r>
              <a:rPr lang="ru-RU" sz="3500" b="1" dirty="0" smtClean="0"/>
              <a:t>    часто собираться всем вместе,  доброту моих родителей,  такое же отношение к моим будущим детям, </a:t>
            </a:r>
            <a:r>
              <a:rPr lang="ru-RU" sz="3500" b="1" dirty="0" smtClean="0">
                <a:solidFill>
                  <a:srgbClr val="FF0000"/>
                </a:solidFill>
              </a:rPr>
              <a:t>..!</a:t>
            </a:r>
          </a:p>
          <a:p>
            <a:pPr>
              <a:buNone/>
            </a:pPr>
            <a:endParaRPr lang="ru-RU" sz="35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500" b="1" dirty="0" smtClean="0">
                <a:solidFill>
                  <a:srgbClr val="FFFF00"/>
                </a:solidFill>
              </a:rPr>
              <a:t>       Я х</a:t>
            </a:r>
            <a:r>
              <a:rPr lang="ru-RU" sz="3500" b="1" dirty="0" smtClean="0">
                <a:solidFill>
                  <a:srgbClr val="FFFF00"/>
                </a:solidFill>
              </a:rPr>
              <a:t>о</a:t>
            </a:r>
            <a:r>
              <a:rPr lang="ru-RU" sz="3500" b="1" dirty="0" smtClean="0">
                <a:solidFill>
                  <a:srgbClr val="FFFF00"/>
                </a:solidFill>
              </a:rPr>
              <a:t>чу, чтобы в моей бу</a:t>
            </a:r>
            <a:r>
              <a:rPr lang="ru-RU" sz="3200" b="1" dirty="0" smtClean="0">
                <a:solidFill>
                  <a:srgbClr val="FFFF00"/>
                </a:solidFill>
              </a:rPr>
              <a:t>дущей семье  </a:t>
            </a:r>
            <a:r>
              <a:rPr lang="ru-RU" sz="3200" b="1" dirty="0" smtClean="0"/>
              <a:t>было всё хорошо, было тепло и счастье,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</a:rPr>
              <a:t>   </a:t>
            </a:r>
            <a:r>
              <a:rPr lang="ru-RU" sz="3200" b="1" dirty="0" smtClean="0"/>
              <a:t>любовь и понимание.</a:t>
            </a:r>
            <a:endParaRPr lang="ru-RU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6693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    Я считаю, что самое сокровенное желание моих родителей </a:t>
            </a:r>
            <a:r>
              <a:rPr lang="ru-RU" b="1" dirty="0" smtClean="0"/>
              <a:t>– </a:t>
            </a:r>
            <a:r>
              <a:rPr lang="ru-RU" b="1" dirty="0" smtClean="0"/>
              <a:t>это </a:t>
            </a:r>
            <a:r>
              <a:rPr lang="ru-RU" b="1" dirty="0" smtClean="0"/>
              <a:t> чтобы я жил долго и счастливо, чтобы я был здоров, вырастить меня хорошим человеком, это ещё один ребенок, моё крепкое здоровье, чтобы мои планы сбылись, чтобы я хорошо учился.</a:t>
            </a:r>
          </a:p>
          <a:p>
            <a:pPr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       Больше всего мои родители боятся, что </a:t>
            </a:r>
            <a:r>
              <a:rPr lang="ru-RU" b="1" dirty="0" smtClean="0"/>
              <a:t>я попаду в плохую компанию , ситуацию;</a:t>
            </a:r>
          </a:p>
          <a:p>
            <a:pPr>
              <a:buNone/>
            </a:pPr>
            <a:r>
              <a:rPr lang="ru-RU" b="1" dirty="0" smtClean="0"/>
              <a:t>я заболею, не найду себя в жизни, не будет здоровья, я стану плохим человеком, поддамся вредным привычкам, </a:t>
            </a:r>
            <a:r>
              <a:rPr lang="ru-RU" b="1" dirty="0" smtClean="0">
                <a:solidFill>
                  <a:srgbClr val="FF0000"/>
                </a:solidFill>
              </a:rPr>
              <a:t>..!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260648"/>
            <a:ext cx="5616624" cy="237626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800" b="1" i="1" dirty="0" smtClean="0">
                <a:solidFill>
                  <a:srgbClr val="FFC000"/>
                </a:solidFill>
              </a:rPr>
              <a:t>Семейного мира вам 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rgbClr val="FFC000"/>
                </a:solidFill>
              </a:rPr>
              <a:t>и 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rgbClr val="FFC000"/>
                </a:solidFill>
              </a:rPr>
              <a:t>родительского счастья</a:t>
            </a:r>
            <a:endParaRPr lang="ru-RU" sz="4800" b="1" i="1" dirty="0">
              <a:solidFill>
                <a:srgbClr val="FFC000"/>
              </a:solidFill>
            </a:endParaRPr>
          </a:p>
        </p:txBody>
      </p:sp>
      <p:pic>
        <p:nvPicPr>
          <p:cNvPr id="4" name="Picture 6" descr="http://mir-semyi-rostov.ru/wp-content/uploads/2010/11/sem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564904"/>
            <a:ext cx="4536504" cy="3026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828600" y="548680"/>
            <a:ext cx="7772400" cy="1470025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Семейный кодекс РФ      ст. 63 и 64</a:t>
            </a:r>
            <a:endParaRPr lang="ru-RU" sz="2000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6552728" cy="9605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Конвенция ООН о правах  ребенка</a:t>
            </a:r>
            <a:endParaRPr lang="ru-RU" sz="2800" b="1" dirty="0">
              <a:solidFill>
                <a:schemeClr val="tx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124744"/>
            <a:ext cx="66967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/>
          </a:p>
          <a:p>
            <a:r>
              <a:rPr lang="ru-RU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38 статья Конституции гласит: </a:t>
            </a:r>
          </a:p>
          <a:p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"Забота о детях, их воспитание - равно право и обязанность родителей.” </a:t>
            </a:r>
            <a:endParaRPr lang="ru-RU" sz="2800" b="1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2" name="Picture 4" descr="http://t2.gstatic.com/images?q=tbn:ANd9GcQMBKhq_vNd8LPE-vkafNQNwrbwmCD13qfsonrrJyKviprW6mRbo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445224"/>
            <a:ext cx="1440160" cy="1095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1960" y="1600200"/>
            <a:ext cx="3712840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ru-RU" b="1" dirty="0" smtClean="0">
                <a:solidFill>
                  <a:srgbClr val="FFC000"/>
                </a:solidFill>
              </a:rPr>
              <a:t>Решение педагогических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C000"/>
                </a:solidFill>
              </a:rPr>
              <a:t>    ситуаций.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21508" name="Picture 4" descr="Векторные силуэты родителей с детьми, иллюстрации Фото со стока - 5286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3433342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Да - 2 очка</a:t>
            </a:r>
            <a:r>
              <a:rPr lang="ru-RU" sz="2700" b="1" dirty="0" smtClean="0"/>
              <a:t>,</a:t>
            </a:r>
            <a:r>
              <a:rPr lang="ru-RU" sz="2700" b="1" dirty="0" smtClean="0">
                <a:solidFill>
                  <a:srgbClr val="FF0000"/>
                </a:solidFill>
              </a:rPr>
              <a:t>   </a:t>
            </a:r>
            <a:r>
              <a:rPr lang="ru-RU" sz="2700" b="1" dirty="0" smtClean="0"/>
              <a:t>           </a:t>
            </a:r>
            <a:r>
              <a:rPr lang="ru-RU" sz="27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"иногда" – 1</a:t>
            </a:r>
            <a:r>
              <a:rPr lang="ru-RU" sz="2700" b="1" dirty="0" smtClean="0"/>
              <a:t>,                 </a:t>
            </a:r>
            <a:r>
              <a:rPr lang="ru-RU" sz="2700" b="1" dirty="0" smtClean="0">
                <a:solidFill>
                  <a:srgbClr val="92D050"/>
                </a:solidFill>
              </a:rPr>
              <a:t>нет - 0</a:t>
            </a:r>
            <a:r>
              <a:rPr lang="ru-RU" sz="2700" b="1" dirty="0" smtClean="0"/>
              <a:t>.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Менее 6 очков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b="1" dirty="0" smtClean="0"/>
              <a:t>О настоящем воспитании вы имеет довольно смутное представление. И хотя говорят, что начать никогда не поздно, советуем вам не уповать на эту поговорку, а, не мешкая, заняться улучшением своих знаний в этой области.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От 7 до 14 очков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b="1" dirty="0" smtClean="0"/>
              <a:t>Вы не делаете крупных ошибок в воспитании, но все же вам есть, над чем задуматься. А начать можно с того, что ближайший выходной полностью посвятить детям, забыв на время приятелей и производственные проблемы. И будьте уверены, дети вас полностью за это вознаградят.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Более 15 очков.</a:t>
            </a:r>
            <a:r>
              <a:rPr lang="ru-RU" dirty="0" smtClean="0"/>
              <a:t> </a:t>
            </a:r>
            <a:r>
              <a:rPr lang="ru-RU" b="1" dirty="0" smtClean="0"/>
              <a:t>Вы вполне справляетесь со своими родительскими обязанностями. И тем не менее подумайте, можно ли еще кое-что улучшить?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420888"/>
            <a:ext cx="2314600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В.Г.Белинский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260648"/>
            <a:ext cx="684076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b="1" dirty="0" smtClean="0"/>
              <a:t>“</a:t>
            </a:r>
            <a:r>
              <a:rPr lang="ru-RU" b="1" i="1" dirty="0" smtClean="0"/>
              <a:t>На родителях, только на родителях лежит священнейшая обязанность сделать своих детей человеками, обязанность же учебных заведений – сделать их учеными, гражданами, членами государства на всех ступенях. Но кто не сделался прежде всего человеком, тот плохой гражданин. Так давайте же вместе будем делать наших детей человеками…”.</a:t>
            </a:r>
          </a:p>
          <a:p>
            <a:endParaRPr lang="ru-RU" dirty="0"/>
          </a:p>
        </p:txBody>
      </p:sp>
      <p:pic>
        <p:nvPicPr>
          <p:cNvPr id="19458" name="Picture 2" descr="http://t0.gstatic.com/images?q=tbn:ANd9GcRSf4nJJxB9x9ZTr8ycECTyZa1-i-_efuC6tZR8kSWMBrQ5nPr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771650" cy="2581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Факты: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7467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 smtClean="0"/>
              <a:t>Появление бездетных молодежных семей. </a:t>
            </a:r>
          </a:p>
          <a:p>
            <a:pPr lvl="0"/>
            <a:r>
              <a:rPr lang="ru-RU" b="1" dirty="0" smtClean="0"/>
              <a:t>Рост количества неполных семей.</a:t>
            </a:r>
          </a:p>
          <a:p>
            <a:pPr lvl="0"/>
            <a:r>
              <a:rPr lang="ru-RU" b="1" dirty="0" smtClean="0"/>
              <a:t>Появление нетрадиционных видов семей.</a:t>
            </a:r>
          </a:p>
          <a:p>
            <a:pPr lvl="0"/>
            <a:r>
              <a:rPr lang="ru-RU" b="1" dirty="0" smtClean="0"/>
              <a:t>Ухудшение здоровья членов семьи  не только пожилых, но и молодых.</a:t>
            </a:r>
          </a:p>
          <a:p>
            <a:pPr lvl="0"/>
            <a:r>
              <a:rPr lang="ru-RU" b="1" dirty="0" smtClean="0"/>
              <a:t>Изменение традиционных ролей членов семьи, особенно женщины.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/>
                </a:solidFill>
              </a:rPr>
              <a:t>Функции: 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а) Экономическая.</a:t>
            </a:r>
          </a:p>
          <a:p>
            <a:r>
              <a:rPr lang="ru-RU" b="1" dirty="0" smtClean="0"/>
              <a:t>б) Хозяйственно-бытовая.</a:t>
            </a:r>
          </a:p>
          <a:p>
            <a:r>
              <a:rPr lang="ru-RU" b="1" dirty="0" smtClean="0"/>
              <a:t>в) Психологическая.</a:t>
            </a:r>
          </a:p>
          <a:p>
            <a:r>
              <a:rPr lang="ru-RU" b="1" dirty="0" smtClean="0"/>
              <a:t>г) Репродуктивная. </a:t>
            </a:r>
          </a:p>
          <a:p>
            <a:r>
              <a:rPr lang="ru-RU" b="1" dirty="0" smtClean="0"/>
              <a:t>д) Воспитательная.</a:t>
            </a:r>
          </a:p>
          <a:p>
            <a:endParaRPr lang="ru-RU" dirty="0"/>
          </a:p>
        </p:txBody>
      </p:sp>
      <p:pic>
        <p:nvPicPr>
          <p:cNvPr id="17412" name="Picture 4" descr="stock vector : collection of family silhouett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140968"/>
            <a:ext cx="2308435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Условия  успешного  воспитания: 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32859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Единство требований в семье, в школе.</a:t>
            </a:r>
          </a:p>
          <a:p>
            <a:pPr lvl="0"/>
            <a:r>
              <a:rPr lang="ru-RU" dirty="0" smtClean="0"/>
              <a:t>Наличие авторитета родителей. </a:t>
            </a:r>
          </a:p>
          <a:p>
            <a:pPr lvl="0"/>
            <a:r>
              <a:rPr lang="ru-RU" dirty="0" smtClean="0"/>
              <a:t>Разумность любви.</a:t>
            </a:r>
          </a:p>
          <a:p>
            <a:pPr lvl="0"/>
            <a:r>
              <a:rPr lang="ru-RU" dirty="0" smtClean="0"/>
              <a:t>Традиции в семье.</a:t>
            </a:r>
          </a:p>
          <a:p>
            <a:pPr lvl="0"/>
            <a:r>
              <a:rPr lang="ru-RU" dirty="0" smtClean="0"/>
              <a:t>Учет особенностей пола ребенка.</a:t>
            </a:r>
          </a:p>
          <a:p>
            <a:pPr lvl="0"/>
            <a:r>
              <a:rPr lang="ru-RU" dirty="0" smtClean="0"/>
              <a:t>Правильное наказание и поощрение. </a:t>
            </a:r>
          </a:p>
          <a:p>
            <a:pPr lvl="0"/>
            <a:r>
              <a:rPr lang="ru-RU" dirty="0" smtClean="0"/>
              <a:t>Наличие благоприятного психологического климата.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4288" y="1988840"/>
            <a:ext cx="2160240" cy="72008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А.С. Макаренко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507288" cy="2232247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smtClean="0">
                <a:solidFill>
                  <a:srgbClr val="FFFF00"/>
                </a:solidFill>
              </a:rPr>
              <a:t>«</a:t>
            </a:r>
            <a:r>
              <a:rPr lang="ru-RU" b="1" i="1" dirty="0" smtClean="0">
                <a:solidFill>
                  <a:srgbClr val="FFFF00"/>
                </a:solidFill>
              </a:rPr>
              <a:t>Хорошее воспитание детей –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 это Ваша счастливая старость. 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Плохое – это Ваше горе, ваши слезы</a:t>
            </a:r>
            <a:r>
              <a:rPr lang="ru-RU" b="1" dirty="0" smtClean="0">
                <a:solidFill>
                  <a:srgbClr val="FFFF00"/>
                </a:solidFill>
              </a:rPr>
              <a:t>».</a:t>
            </a:r>
          </a:p>
          <a:p>
            <a:endParaRPr lang="ru-RU" dirty="0"/>
          </a:p>
        </p:txBody>
      </p:sp>
      <p:sp>
        <p:nvSpPr>
          <p:cNvPr id="15362" name="AutoShape 2" descr="data:image/jpg;base64,/9j/4AAQSkZJRgABAQAAAQABAAD/2wCEAAkGBhQQDxUPDxAPDw8PDw8PDw8PDw8NDw8NFBAVFBQQFBQXHCYeFxkjGRQUHy8gIycpLCwsFR4xNTAqOCYrLCkBCQoKDgwOFw8PFyklHCQqLDMqLCwpLCwsLTUqKTIqKSopLCksKSwpLDIsLCkpKiwqKSkpLCksKSksLCwpLCwsKf/AABEIALcBEwMBIgACEQEDEQH/xAAbAAACAgMBAAAAAAAAAAAAAAAAAwIEAQYHBf/EAEMQAAICAQEFBAcFBgQEBwAAAAECAAMRBAUGEiExE0FRkQciUmFxgaEUMkKxwSNTcoKSskNiotEVM+HwFiQ0Y4OTwv/EABoBAAIDAQEAAAAAAAAAAAAAAAADAgQFBgH/xAAyEQACAgIABQICCQQDAAAAAAAAAQIDBBEFEiExURNBYaEVIkJScYGx0fAUkcHhJDIz/9oADAMBAAIRAxEAPwDSAJMLMgSYWYbkaKRgLJhZkLGBYtsmkQCyYWTCyYSQchiiQCSYSMVIxUi3ImoigkmEjlrkxXIOQxQECuTFceK5MVyHMTUCv2cz2csiuZFcjzk1WVuzmOzlvsodlDnPfTKnZzHBLfZzBrhznnplTs5jgls1yJrnvMRcCoUkSktGuRNckpEHAqlJApLRSQKSakQcSsUkCsslJApJqRBxK5EiVj2WQKyakQcRBWQKx5WRKyakQaEFZAiPKyBWTUiDQkiQIjisgRGqRBoXiYjMQjOYjoshZMCAEYolJsspABJqsyqxqrFtjEjCrGKkyqxypFOQ1RIqkYtcYtcatcU5D4wFrXGCuOWqNWqKcx8ayuK5JVGccsju7/KZ2k5qossUAslbMAemQJym3VMzlyzFmOS2Tkn4y5iYryU3vWitk5Cx2lrezrIpkxTPP3N1rX6UNZksjNWWPVgMEHyOPlPe4Jn3brm4P2L1XLZBSXuU+wgaJc4ZnhiucbyIoGmYNEv8Eia576h56aKDUxbUz0jVFmmSVhF1HnNXINXPQamKamMUxUqyga5BklxqospGqQlwKjJFFD7pcZItkjFIU4FQrIMssskWyxikKcSsyxZWWWWLZYxMU0VysgRHlZAiTTINCCJEiNIkCIxMW0KxCTxMSeyOi4qxirBVjUWVWy0kCLHIkEWPRImUh0YmESOSuSRJYrriZSLMYEEqj0qja6pYVJWlMtRrEpTHLXJgTztu7aXSVcbesx5VpnHE36ASEVKySjHuycnGuLk+xc1FHHWye2jL5qR+s4q64Yg9QSD8RNh2hvzqbAVDipTyxUvCf6jkzXSeeZ1HDsSzHUudrqc5n5ML3Hk9jr+7Wzew0tdZxxcPG+Pabn/sPlPU4ZzvY+/9qYW4Lco5Z+44HxHI/MToGzNcuoqFteeFu49VYdVPvmBm411UnOxd33NnFyKpxUYey7DeGHDHBIcEz9lrmEcMOGattLf5KrjWlfaIp4TZxYyR1KjHT85sei2gl1YsqbiVuniD3gjuMs2Y1tUVKcdJi674WNxi+qG8MxwxmJjERsdsUVkGrjysiRPUz0qvTK71T0CsW9cZGZCUEzzGri2SX3qld65YjIrSgU2SKZJbZIpkjVIRKJUZYpllp0iWWOTESiV2WLYR7LFssamKaEESDCOIi2EmmLaFQksQk9kNF5VjkWQUR6CVZMuxRNFlhFi61lqtZXkyzCJKuuW6q5CpJZUStORchAyqyYEwJIRDGmQJz30i63ivWodKkyf4n5/lwzoZYAZJAABJJ6ADqZyPa1zarU2OgLF2dgB7Cjl5KJrcJr3a5vskZXErNVqC7tnkGAEziTVZ1ZzhlBOi+jTU57WonuSwD/S3/wCZpOy9n9tbXUOXaWImfDiYDP1mzbjuaNetb8i3aUMD3P3D+pRMziCU6Zx90tl3FbhOMjpQqlbaVR7Czg+92VnD/FwHE9Tsppu3PSBVVxV0p27DKlyeGrPTl3sPL4zk8eud09VrZrzujFdWcru6z2t09tNTaEz6jsoIOcZJxnE8a0c56u6VFbausXOqIGDEt0YjonuyeXOdrkKLplzLpoxKZONqcWdbROQ5YmGWXGSJZZwh06nsrlZAiPZYthPUMTFESJjCJAiSJoWySu9UtGRZZNPQNbKD1xDJPQsSV3SPjIrzgUXSJdZcdIh1liLKsolRliWWW3WIdY6LESiVmEWwlhhFMI1MS0KxMSeISeyGi8gj0EUglisSrJl6KG1rLdSxNSy5UsqzZdriNrWNkVkhKzLJISYE0jejea/TalkrZeAohUFQ2MjmfjnPWJ3f32ua5a7sWK7BQQoVgxPLp1l5cOulX6i1rWyhLOqVnpve96Pf322l2Wl4B9689n8Exlj+Q+c8DY+g7DZuo1ZJV7k7KsjkQnGAcfE8vlPS3q0/2nWafSr7JZz7Ksck/wBKGP3+/ZaOumv1ULhOEewiZA88H5S1jtRrqpXeb2/wT/0U7+s52PtFaX4nNSsZWkwFlipJ0jZipHq7u2dnqaX9m6s/LiGfpNl302d9l163pyFhW4Y7rEYcfmQD/NNY0S4YHwIP1nV/SDsjtdILQPWpcN/8b+q314T8pzubf6eTXvtJNMvVr6uiG++0Oz0JKddSVRT/AO2y8TH+kY/mnIrUm77VvbVdmqkmvT6apAOYHaCscZ+OeXymr36QjunnDUqIcvuPtok4ptHjukWBgy/bTKrpN6E1JGfOGjq25G3PtWm4XObqOFG8WTHqP9CD8PfPedZyXc/bX2XVK7H9m/7O33Ix+98jg/KdfYZ5jmDzBHMEeM5LiNHoXdP+r6r/ACauLdzR690U3WKYS1YsrsJQNKLEkRZEawiyJ6hyIGRM5rtbeu86hmS1lRXYIq8l4QeWR3/Obpu1tv7VRxsALFPC4HTPUEfETRvwLKa1ZLt+hVoza7puC7nqNEWLHmLcSoi41sqWLK7iW7BK1ksRZVnEqsIhxLDxLyxEqyRXYRTCOaJeORXkhcJmEmLPQQSzUsQhlqqVJM0YIs1LLdYleqWVlSbL0F0JiTEgsmsUybNI9IWjrytosUXcIVqifWZM8mAnj7m6Jn1dLDHCLCckr+FckY65/wC+6eftu8vqLGY5Jtf+44EpUuQQVJBByCDgg/GdhTRKON6fN7fqjkbbovI9Tl9zdqtqM+2A9ZyO2FPIZBqHqN9ATPQ9JtY4KWyc5sGM+rjCnOPGW9w931qqXUt61tq5XwrQ9w957z8pW9JemsYV2Bf2KKVL5H/Mc9MdeiiZMbIPMrjDtFa350X5RkqJOX2upz9RLdImNBoWtsWpBl7GVFH+YnAluzRNU5rsUq6nBDAg/Hn3TbssS6b6mbCO+pd2bTllB6FgDjnyzOxbwXkVdkF4hblCTjAHfy8ZzLdjQmy5AqswDpxYUkAcXU+HQzr1mlV8cQzg5B8Jx/E7F6sPhs0NxrcJSNd2buyzjkOEH3fpPF2/sJQ7YXhwSF+A5TrehpC1Fh1Kt5DOBNJ3krGAe/nJWwnjenJvrLr+A/FzZX2uMl0ORa7TYJHhPLsSbNt1MOZrzjnOgxbNpMTmVqMmhd2jZApYYFidoh9pOIrnzUj5Tovo52y1tTaew5NAU1k9eyJxw/I4+R90t6HdVNZsihWAW5a3NNpz6vFaxw2Oqkd0pbqaD/h+ts0twy9yDsLR9yxFyxAHUE481x4TOysuvKpshr68W/k+6/IrUxcJprsbbYsoDUozFVdWKnDBSGwfA4hvVqWr0dzocMKzgjqMkAnyJnItl7Tei5bK8khhlfbHep8ZSwsJ5Ncpp9uxfllKqSTXc644iyJHRawW1rYBgMoP/QzT/SBt4oF01bFWI47SpweH8Kfr5RWPjyutVa7/AKF625VQc2azvbs5adWyIwIfD9fuFiSVPhj8iJvu7WzxTpUXKliCzMpDAsSTyYdQMzktlhJyTknvPMz0tgbdfTWhlJKZAdM+qy9/Lx8DOnysSy2hQUuq+ZhYuVCu5zcej+R1oyJExVcHUOhDKwDKR0KkZBkpyutdDqV1QixZVsWXXlWyNgxVkSlYIhxLNsrvLcWUporuIlhHvEtHxK0kJmYTMmK0X0Ms1GVUlmqVZGjWX6ZZUyrRLQlOXcvR7ExJgxYjBFM9Zyze3Z/Y6pxkEOTYuDkhWJOCO49Z4qdZ7u+n/rbfiv8AYs8JZ2+M26YN+EcZkJK2SXlnXtxdb2miQHrUWq+QwV+hA+Uub36btNDaO9Atg/lYE/TM1/0ZseytUg8PGjKccskEEA/ITbNtj/yl2eY7C3+wzk8hellvX3l+5uVvnoW/Bz/cCrO0Kv8AL2jeVTc57XpKpA1Vb970DP8AK7AfQzxtwdSE2hXn8fHWP4mQ4+uB85svpO0/Oi3PdZWfkQw/My7kya4hDfvH9zPq/wDM9D0Z6f8AZXWeLIg/lBY/3Cbuhmp+jQ50Te7UPn+hJtXSc1nSbyJ/iKtf1j1NDtAKOFvu+7uml7z6sBymeS9/x5zYgZo/pDY1lHBx2ispHflcc/Jh5S1TkzyXXVP23osYLhXbzS8GlbY1HE5M8layzBVGSSAAOpJOAI7U25M3r0abtI4+22ZLJYy0r+EEAZc+J58vDE6Cy6OLS5y/IlkWc8mzedBoBTRXSOlVSJ81UAnzzNe3v0JUV6ypA92ksDlcZL0HIZflnPu5zarWlSxpyFNso2c/9/jvuRgmzme1fSRxZWvTKayCGFzcRYeGF5D6zTtja9KrxZYpIDAjhAJHPngE+E3r0n6BBVXcqKthtKMyqAWUoTzI69JzFus7jh8KbMfcI6T79RF1k4WLb3rsdv07q6K6EMjqGVhyBBHIzkO32a7VXsoLcL2sfdWhxn4AYmy7t75pRpOysDmyviNeBycE5C5/DgkynZoew2ZZqSc26wqmfYrLkkfE8PP5StiVSxbJcy7tKPx6/sXMixZEI6fZNs0tplB9Jhp6+62mFl5rIyLKb1P/ANZIPmAZv2T5IuXgxq4c8lHybtuUlq6bFq4TPFSSfWKNzPLuHePjPfJnmbs6nj0dR71TgPxT1f0npzjMluV0m1rqdljRSqik/YW8q2mW3MqWvIQGTRUtMruY+1pXcy3EpTFOYlzGs0Q5j4lWRHMJHMIzQkvIZZqMpo0dW8ryRfrZ6dJl1TPLpsl+myU5xL8GPEmsXMgxLRNo0j0hbM4XXUDpZ6jD/Oo5H5j8pqFfWb/6QrB9nRe83ZHwCHP5iaLTVxFVQMbGJBHXiYnChROr4dNvHjzexynEIJZDSOzbCq4NNUo4eVSHKrwA5UHOPnPQdA6MjdHVkPwIwZQ0FZSpEPVK0U/EKAfylxXnI2Pc2/ib3J9VI5Xo9O9WsSsf8yvUIg/iFgE3D0narnRX4C1/Mqo/Izz9tUCra1Nnda9Ln+Li4D+QMt+kevK02d4NiE+7AIH5zblNW5FE34Zj+nyRmvDPa9Fdp7C4Hp2yY+PBz/SbzjM07cXT9lok8bS1rfzcl/0gTZV1E5nO+tkTa8njpbSZa4JoPpUuKihe49q3zHCP1m8DUzSPSonFRVZ7Fjofg6gj+yT4av8Akw3/ADoLVbj1ObO/Odk3BXg2bTywW7R/jmxsHyAnFOLnO2bvU9jo6aj1WpS38TesR5sR8pv8bSVMI/H/AAeUp2Nns2XStZbFPfK73TmoVGjCnRpXpS1J4aU7ibXPxAUD8zObd83z0nWgtSO8JYce4kY/IzVdjbM7TWJQ/NS+H4T+EDJwfhO34c41Yib8N/MzMmDlfyr4I6NsPRVNo6v2VZD1Iz5RTxPw82Piczz96dkquznrr5LU3agH+Ikj/UfKe/RUtaLWgwqKFUe4Sptek2ae2sdXqdR/Fw8vrOfrul6ylvpzb+ZvyoXpOOuutHGXE2n0faMtqGs/DXWwPxfkP1mv16F7OMohYVrx2Y/CniZuPo5+5dy/FXz+Tcv+/GdRn2cuPPX82c/gV82RDf8ANG26fTrWoStQiL0UdBGTBMTbdOT6yZ13RLSC15TteFt8qWWyxCAiczFjRDGZeyIeyWoxKM5A7RTNBnimeOSK0mZLQiuKEnoVsvK0chmnDeWzwXyMkN57PBY54Nj8BHOrXk3ippdpec8G9Vvu8pIb23eI8omXDrX4LEOJ1LydOQyYM5iN8dR3PiS/8Z6j2/pE/RN3lDfpenwzYvSFWTTW3ctpB/mXl+U8jcPZ4s1PaMwHYjjVcjLMeXkP9p5O094btQoSx8qDxYHLngjP1lfZ203ofjrOGwRn3HrNSvFshiurfXr8zKtyq55Kt106HZ1aL120UorNtjYVfMnuA8TOZDfTUe39JU2ht+28AWuWVTkDoM+PKZcOD2cy52tGhZxSvlfKns9Hau3X1eoFiKRw4FSKOJlAOR06nPObNvzqi1OnVhwu5LsDy4TwKCPNppGg29ZQCKSK+LHEyj1jjpzMNZtmy8qbnL8Iwue4ZzNKWI3ZDSSjHevJnLIXJLbblL+x23S4RFQdFVVHwAAEsLbONafeu5ECLacKMDPM48OcaN79R++b4YGPymNPg1rb6ou/1lLXudj7aan6SNQPsirx4JuUhPbAVs+WR5iaYd8L/wB6fKUdobwWXY7Uizhzw8QzjPX8hJ4vCbKrYzeugu3JqcGkJqrC3Ip9YE1MRgjIbhOPridra2cIv2gzMGJwyBVUqOHAX7uPh+k9NN79R33PNDOwbMnkaa6CcbIrq5k9nX2simeclbey/wDet5mQO9V/75/MzPXB7fKLv0hUvZmzby6D7RtGqri4gUUuv7usElvMfnKdFATbRVVCrxswA6AGknljp1msf8asFhtDt2jDBbPMjl/sIptq2G3tuM9p7ff0x1+E1oYlkY8m+nK1+b9yjLKrcubXXm3+SOxEyBnJzvHf+9fzMS227j/jWf1tM9cHn7yRf+l6/us97YuorV9bWSOF6ruA+KKX5fUeU9H0fWqKXXPrmzJH+UKAD9ZoiallzwkjiBVsd6+BhTqWQ5Vip9xxNW7D9SMo776+Rm05vpzjLXbfzOwWWe+UrbJy6zWu3NnY/FjMLq2HR2HwYiUo8Ka+38i8+Lp/Y+Z0ix5Xd5oY2nYP8RvmcyJ2hYf8R/MiNXDmvtCZcST+ybw7xTNNKOsc/jf+owOsf23/AKjJrBf3hLzk/sm4s0UzTU/tr+23nA6x/bbzk1hPyLeWvBtHFMzVvtb+23mYSX9I/JH+qXgTCEJfKQQhCABmZzMQgAZgDCEAJgwzIgwzACYMlxxWZnMD0cHkxZK4MkDPNHqZYNvvi2f3yHFIkw0etmS0OKQJhmekSfFDikczGYBsyTI5gTMQPDOZgmEIAEIQgAQhCABCEIAEIQnoBCEIHgQhCAGZiEIAEIQnh6EIQgAQhCABCEIAEIQgBkGSzITMAJ5kSYZkSYAGYZhCAGcwzMQgAQhCABCEIAEIQMACEIQAIQhAAhCE9PAhCEACEIQAIQhAAhCEACEITw9CEIT08CEITw9CEIQAIQhAAzCEIAEIQgAQhCABCEIAEIQgAQhCengQEIQAIQhAAhCEACEIQAIQhP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data:image/jpg;base64,/9j/4AAQSkZJRgABAQAAAQABAAD/2wCEAAkGBhQQDxUPDxAPDw8PDw8PDw8PDw8NDw8NFBAVFBQQFBQXHCYeFxkjGRQUHy8gIycpLCwsFR4xNTAqOCYrLCkBCQoKDgwOFw8PFyklHCQqLDMqLCwpLCwsLTUqKTIqKSopLCksKSwpLDIsLCkpKiwqKSkpLCksKSksLCwpLCwsKf/AABEIALcBEwMBIgACEQEDEQH/xAAbAAACAgMBAAAAAAAAAAAAAAAAAwIEAQYHBf/EAEMQAAICAQEFBAcFBgQEBwAAAAECAAMRBAUGEiExE0FRkQciUmFxgaEUMkKxwSNTcoKSskNiotEVM+HwFiQ0Y4OTwv/EABoBAAIDAQEAAAAAAAAAAAAAAAADAgQFBgH/xAAyEQACAgIABQICCQQDAAAAAAAAAQIDBBEFEiExURNBYaEVIkJScYGx0fAUkcHhJDIz/9oADAMBAAIRAxEAPwDSAJMLMgSYWYbkaKRgLJhZkLGBYtsmkQCyYWTCyYSQchiiQCSYSMVIxUi3ImoigkmEjlrkxXIOQxQECuTFceK5MVyHMTUCv2cz2csiuZFcjzk1WVuzmOzlvsodlDnPfTKnZzHBLfZzBrhznnplTs5jgls1yJrnvMRcCoUkSktGuRNckpEHAqlJApLRSQKSakQcSsUkCsslJApJqRBxK5EiVj2WQKyakQcRBWQKx5WRKyakQaEFZAiPKyBWTUiDQkiQIjisgRGqRBoXiYjMQjOYjoshZMCAEYolJsspABJqsyqxqrFtjEjCrGKkyqxypFOQ1RIqkYtcYtcatcU5D4wFrXGCuOWqNWqKcx8ayuK5JVGccsju7/KZ2k5qossUAslbMAemQJym3VMzlyzFmOS2Tkn4y5iYryU3vWitk5Cx2lrezrIpkxTPP3N1rX6UNZksjNWWPVgMEHyOPlPe4Jn3brm4P2L1XLZBSXuU+wgaJc4ZnhiucbyIoGmYNEv8Eia576h56aKDUxbUz0jVFmmSVhF1HnNXINXPQamKamMUxUqyga5BklxqospGqQlwKjJFFD7pcZItkjFIU4FQrIMssskWyxikKcSsyxZWWWWLZYxMU0VysgRHlZAiTTINCCJEiNIkCIxMW0KxCTxMSeyOi4qxirBVjUWVWy0kCLHIkEWPRImUh0YmESOSuSRJYrriZSLMYEEqj0qja6pYVJWlMtRrEpTHLXJgTztu7aXSVcbesx5VpnHE36ASEVKySjHuycnGuLk+xc1FHHWye2jL5qR+s4q64Yg9QSD8RNh2hvzqbAVDipTyxUvCf6jkzXSeeZ1HDsSzHUudrqc5n5ML3Hk9jr+7Wzew0tdZxxcPG+Pabn/sPlPU4ZzvY+/9qYW4Lco5Z+44HxHI/MToGzNcuoqFteeFu49VYdVPvmBm411UnOxd33NnFyKpxUYey7DeGHDHBIcEz9lrmEcMOGattLf5KrjWlfaIp4TZxYyR1KjHT85sei2gl1YsqbiVuniD3gjuMs2Y1tUVKcdJi674WNxi+qG8MxwxmJjERsdsUVkGrjysiRPUz0qvTK71T0CsW9cZGZCUEzzGri2SX3qld65YjIrSgU2SKZJbZIpkjVIRKJUZYpllp0iWWOTESiV2WLYR7LFssamKaEESDCOIi2EmmLaFQksQk9kNF5VjkWQUR6CVZMuxRNFlhFi61lqtZXkyzCJKuuW6q5CpJZUStORchAyqyYEwJIRDGmQJz30i63ivWodKkyf4n5/lwzoZYAZJAABJJ6ADqZyPa1zarU2OgLF2dgB7Cjl5KJrcJr3a5vskZXErNVqC7tnkGAEziTVZ1ZzhlBOi+jTU57WonuSwD/S3/wCZpOy9n9tbXUOXaWImfDiYDP1mzbjuaNetb8i3aUMD3P3D+pRMziCU6Zx90tl3FbhOMjpQqlbaVR7Czg+92VnD/FwHE9Tsppu3PSBVVxV0p27DKlyeGrPTl3sPL4zk8eud09VrZrzujFdWcru6z2t09tNTaEz6jsoIOcZJxnE8a0c56u6VFbausXOqIGDEt0YjonuyeXOdrkKLplzLpoxKZONqcWdbROQ5YmGWXGSJZZwh06nsrlZAiPZYthPUMTFESJjCJAiSJoWySu9UtGRZZNPQNbKD1xDJPQsSV3SPjIrzgUXSJdZcdIh1liLKsolRliWWW3WIdY6LESiVmEWwlhhFMI1MS0KxMSeISeyGi8gj0EUglisSrJl6KG1rLdSxNSy5UsqzZdriNrWNkVkhKzLJISYE0jejea/TalkrZeAohUFQ2MjmfjnPWJ3f32ua5a7sWK7BQQoVgxPLp1l5cOulX6i1rWyhLOqVnpve96Pf322l2Wl4B9689n8Exlj+Q+c8DY+g7DZuo1ZJV7k7KsjkQnGAcfE8vlPS3q0/2nWafSr7JZz7Ksck/wBKGP3+/ZaOumv1ULhOEewiZA88H5S1jtRrqpXeb2/wT/0U7+s52PtFaX4nNSsZWkwFlipJ0jZipHq7u2dnqaX9m6s/LiGfpNl302d9l163pyFhW4Y7rEYcfmQD/NNY0S4YHwIP1nV/SDsjtdILQPWpcN/8b+q314T8pzubf6eTXvtJNMvVr6uiG++0Oz0JKddSVRT/AO2y8TH+kY/mnIrUm77VvbVdmqkmvT6apAOYHaCscZ+OeXymr36QjunnDUqIcvuPtok4ptHjukWBgy/bTKrpN6E1JGfOGjq25G3PtWm4XObqOFG8WTHqP9CD8PfPedZyXc/bX2XVK7H9m/7O33Ix+98jg/KdfYZ5jmDzBHMEeM5LiNHoXdP+r6r/ACauLdzR690U3WKYS1YsrsJQNKLEkRZEawiyJ6hyIGRM5rtbeu86hmS1lRXYIq8l4QeWR3/Obpu1tv7VRxsALFPC4HTPUEfETRvwLKa1ZLt+hVoza7puC7nqNEWLHmLcSoi41sqWLK7iW7BK1ksRZVnEqsIhxLDxLyxEqyRXYRTCOaJeORXkhcJmEmLPQQSzUsQhlqqVJM0YIs1LLdYleqWVlSbL0F0JiTEgsmsUybNI9IWjrytosUXcIVqifWZM8mAnj7m6Jn1dLDHCLCckr+FckY65/wC+6eftu8vqLGY5Jtf+44EpUuQQVJBByCDgg/GdhTRKON6fN7fqjkbbovI9Tl9zdqtqM+2A9ZyO2FPIZBqHqN9ATPQ9JtY4KWyc5sGM+rjCnOPGW9w931qqXUt61tq5XwrQ9w957z8pW9JemsYV2Bf2KKVL5H/Mc9MdeiiZMbIPMrjDtFa350X5RkqJOX2upz9RLdImNBoWtsWpBl7GVFH+YnAluzRNU5rsUq6nBDAg/Hn3TbssS6b6mbCO+pd2bTllB6FgDjnyzOxbwXkVdkF4hblCTjAHfy8ZzLdjQmy5AqswDpxYUkAcXU+HQzr1mlV8cQzg5B8Jx/E7F6sPhs0NxrcJSNd2buyzjkOEH3fpPF2/sJQ7YXhwSF+A5TrehpC1Fh1Kt5DOBNJ3krGAe/nJWwnjenJvrLr+A/FzZX2uMl0ORa7TYJHhPLsSbNt1MOZrzjnOgxbNpMTmVqMmhd2jZApYYFidoh9pOIrnzUj5Tovo52y1tTaew5NAU1k9eyJxw/I4+R90t6HdVNZsihWAW5a3NNpz6vFaxw2Oqkd0pbqaD/h+ts0twy9yDsLR9yxFyxAHUE481x4TOysuvKpshr68W/k+6/IrUxcJprsbbYsoDUozFVdWKnDBSGwfA4hvVqWr0dzocMKzgjqMkAnyJnItl7Tei5bK8khhlfbHep8ZSwsJ5Ncpp9uxfllKqSTXc644iyJHRawW1rYBgMoP/QzT/SBt4oF01bFWI47SpweH8Kfr5RWPjyutVa7/AKF625VQc2azvbs5adWyIwIfD9fuFiSVPhj8iJvu7WzxTpUXKliCzMpDAsSTyYdQMzktlhJyTknvPMz0tgbdfTWhlJKZAdM+qy9/Lx8DOnysSy2hQUuq+ZhYuVCu5zcej+R1oyJExVcHUOhDKwDKR0KkZBkpyutdDqV1QixZVsWXXlWyNgxVkSlYIhxLNsrvLcWUporuIlhHvEtHxK0kJmYTMmK0X0Ms1GVUlmqVZGjWX6ZZUyrRLQlOXcvR7ExJgxYjBFM9Zyze3Z/Y6pxkEOTYuDkhWJOCO49Z4qdZ7u+n/rbfiv8AYs8JZ2+M26YN+EcZkJK2SXlnXtxdb2miQHrUWq+QwV+hA+Uub36btNDaO9Atg/lYE/TM1/0ZseytUg8PGjKccskEEA/ITbNtj/yl2eY7C3+wzk8hellvX3l+5uVvnoW/Bz/cCrO0Kv8AL2jeVTc57XpKpA1Vb970DP8AK7AfQzxtwdSE2hXn8fHWP4mQ4+uB85svpO0/Oi3PdZWfkQw/My7kya4hDfvH9zPq/wDM9D0Z6f8AZXWeLIg/lBY/3Cbuhmp+jQ50Te7UPn+hJtXSc1nSbyJ/iKtf1j1NDtAKOFvu+7uml7z6sBymeS9/x5zYgZo/pDY1lHBx2ispHflcc/Jh5S1TkzyXXVP23osYLhXbzS8GlbY1HE5M8layzBVGSSAAOpJOAI7U25M3r0abtI4+22ZLJYy0r+EEAZc+J58vDE6Cy6OLS5y/IlkWc8mzedBoBTRXSOlVSJ81UAnzzNe3v0JUV6ypA92ksDlcZL0HIZflnPu5zarWlSxpyFNso2c/9/jvuRgmzme1fSRxZWvTKayCGFzcRYeGF5D6zTtja9KrxZYpIDAjhAJHPngE+E3r0n6BBVXcqKthtKMyqAWUoTzI69JzFus7jh8KbMfcI6T79RF1k4WLb3rsdv07q6K6EMjqGVhyBBHIzkO32a7VXsoLcL2sfdWhxn4AYmy7t75pRpOysDmyviNeBycE5C5/DgkynZoew2ZZqSc26wqmfYrLkkfE8PP5StiVSxbJcy7tKPx6/sXMixZEI6fZNs0tplB9Jhp6+62mFl5rIyLKb1P/ANZIPmAZv2T5IuXgxq4c8lHybtuUlq6bFq4TPFSSfWKNzPLuHePjPfJnmbs6nj0dR71TgPxT1f0npzjMluV0m1rqdljRSqik/YW8q2mW3MqWvIQGTRUtMruY+1pXcy3EpTFOYlzGs0Q5j4lWRHMJHMIzQkvIZZqMpo0dW8ryRfrZ6dJl1TPLpsl+myU5xL8GPEmsXMgxLRNo0j0hbM4XXUDpZ6jD/Oo5H5j8pqFfWb/6QrB9nRe83ZHwCHP5iaLTVxFVQMbGJBHXiYnChROr4dNvHjzexynEIJZDSOzbCq4NNUo4eVSHKrwA5UHOPnPQdA6MjdHVkPwIwZQ0FZSpEPVK0U/EKAfylxXnI2Pc2/ib3J9VI5Xo9O9WsSsf8yvUIg/iFgE3D0narnRX4C1/Mqo/Izz9tUCra1Nnda9Ln+Li4D+QMt+kevK02d4NiE+7AIH5zblNW5FE34Zj+nyRmvDPa9Fdp7C4Hp2yY+PBz/SbzjM07cXT9lok8bS1rfzcl/0gTZV1E5nO+tkTa8njpbSZa4JoPpUuKihe49q3zHCP1m8DUzSPSonFRVZ7Fjofg6gj+yT4av8Akw3/ADoLVbj1ObO/Odk3BXg2bTywW7R/jmxsHyAnFOLnO2bvU9jo6aj1WpS38TesR5sR8pv8bSVMI/H/AAeUp2Nns2XStZbFPfK73TmoVGjCnRpXpS1J4aU7ibXPxAUD8zObd83z0nWgtSO8JYce4kY/IzVdjbM7TWJQ/NS+H4T+EDJwfhO34c41Yib8N/MzMmDlfyr4I6NsPRVNo6v2VZD1Iz5RTxPw82Piczz96dkquznrr5LU3agH+Ikj/UfKe/RUtaLWgwqKFUe4Sptek2ae2sdXqdR/Fw8vrOfrul6ylvpzb+ZvyoXpOOuutHGXE2n0faMtqGs/DXWwPxfkP1mv16F7OMohYVrx2Y/CniZuPo5+5dy/FXz+Tcv+/GdRn2cuPPX82c/gV82RDf8ANG26fTrWoStQiL0UdBGTBMTbdOT6yZ13RLSC15TteFt8qWWyxCAiczFjRDGZeyIeyWoxKM5A7RTNBnimeOSK0mZLQiuKEnoVsvK0chmnDeWzwXyMkN57PBY54Nj8BHOrXk3ippdpec8G9Vvu8pIb23eI8omXDrX4LEOJ1LydOQyYM5iN8dR3PiS/8Z6j2/pE/RN3lDfpenwzYvSFWTTW3ctpB/mXl+U8jcPZ4s1PaMwHYjjVcjLMeXkP9p5O094btQoSx8qDxYHLngjP1lfZ203ofjrOGwRn3HrNSvFshiurfXr8zKtyq55Kt106HZ1aL120UorNtjYVfMnuA8TOZDfTUe39JU2ht+28AWuWVTkDoM+PKZcOD2cy52tGhZxSvlfKns9Hau3X1eoFiKRw4FSKOJlAOR06nPObNvzqi1OnVhwu5LsDy4TwKCPNppGg29ZQCKSK+LHEyj1jjpzMNZtmy8qbnL8Iwue4ZzNKWI3ZDSSjHevJnLIXJLbblL+x23S4RFQdFVVHwAAEsLbONafeu5ECLacKMDPM48OcaN79R++b4YGPymNPg1rb6ou/1lLXudj7aan6SNQPsirx4JuUhPbAVs+WR5iaYd8L/wB6fKUdobwWXY7Uizhzw8QzjPX8hJ4vCbKrYzeugu3JqcGkJqrC3Ip9YE1MRgjIbhOPridra2cIv2gzMGJwyBVUqOHAX7uPh+k9NN79R33PNDOwbMnkaa6CcbIrq5k9nX2simeclbey/wDet5mQO9V/75/MzPXB7fKLv0hUvZmzby6D7RtGqri4gUUuv7usElvMfnKdFATbRVVCrxswA6AGknljp1msf8asFhtDt2jDBbPMjl/sIptq2G3tuM9p7ff0x1+E1oYlkY8m+nK1+b9yjLKrcubXXm3+SOxEyBnJzvHf+9fzMS227j/jWf1tM9cHn7yRf+l6/us97YuorV9bWSOF6ruA+KKX5fUeU9H0fWqKXXPrmzJH+UKAD9ZoiallzwkjiBVsd6+BhTqWQ5Vip9xxNW7D9SMo776+Rm05vpzjLXbfzOwWWe+UrbJy6zWu3NnY/FjMLq2HR2HwYiUo8Ka+38i8+Lp/Y+Z0ix5Xd5oY2nYP8RvmcyJ2hYf8R/MiNXDmvtCZcST+ybw7xTNNKOsc/jf+owOsf23/AKjJrBf3hLzk/sm4s0UzTU/tr+23nA6x/bbzk1hPyLeWvBtHFMzVvtb+23mYSX9I/JH+qXgTCEJfKQQhCABmZzMQgAZgDCEAJgwzIgwzACYMlxxWZnMD0cHkxZK4MkDPNHqZYNvvi2f3yHFIkw0etmS0OKQJhmekSfFDikczGYBsyTI5gTMQPDOZgmEIAEIQgAQhCABCEIAEIQnoBCEIHgQhCAGZiEIAEIQnh6EIQgAQhCABCEIAEIQgBkGSzITMAJ5kSYZkSYAGYZhCAGcwzMQgAQhCABCEIAEIQMACEIQAIQhAAhCE9PAhCEACEIQAIQhAAhCEACEITw9CEIT08CEITw9CEIQAIQhAAzCEIAEIQgAQhCABCEIAEIQgAQhCengQEIQAIQhAAhCEACEIQAIQhP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8" name="Picture 8" descr="http://www.psychologos.ru/images/8/89/Makaren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2656"/>
            <a:ext cx="142875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116</TotalTime>
  <Words>634</Words>
  <Application>Microsoft Office PowerPoint</Application>
  <PresentationFormat>Экран (4:3)</PresentationFormat>
  <Paragraphs>78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"Права ребенка – обязанности родителей" </vt:lpstr>
      <vt:lpstr>Семейный кодекс РФ      ст. 63 и 64</vt:lpstr>
      <vt:lpstr>Слайд 3</vt:lpstr>
      <vt:lpstr>  Да - 2 очка,              "иногда" – 1,                 нет - 0.  </vt:lpstr>
      <vt:lpstr>В.Г.Белинский</vt:lpstr>
      <vt:lpstr>Факты: </vt:lpstr>
      <vt:lpstr>Функции: </vt:lpstr>
      <vt:lpstr>Условия  успешного  воспитания:  </vt:lpstr>
      <vt:lpstr>А.С. Макаренко</vt:lpstr>
      <vt:lpstr>             Дети говорят: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"Права ребенка – обязанности родителей" </dc:title>
  <dc:creator>илья</dc:creator>
  <cp:lastModifiedBy>илья</cp:lastModifiedBy>
  <cp:revision>21</cp:revision>
  <dcterms:created xsi:type="dcterms:W3CDTF">2011-11-07T07:36:18Z</dcterms:created>
  <dcterms:modified xsi:type="dcterms:W3CDTF">2011-11-09T12:24:49Z</dcterms:modified>
</cp:coreProperties>
</file>