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3" r:id="rId3"/>
    <p:sldId id="266" r:id="rId4"/>
    <p:sldId id="271" r:id="rId5"/>
    <p:sldId id="272" r:id="rId6"/>
    <p:sldId id="273" r:id="rId7"/>
    <p:sldId id="274" r:id="rId8"/>
    <p:sldId id="276" r:id="rId9"/>
    <p:sldId id="277" r:id="rId10"/>
    <p:sldId id="278" r:id="rId11"/>
    <p:sldId id="279" r:id="rId12"/>
    <p:sldId id="256" r:id="rId13"/>
    <p:sldId id="280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3F"/>
    <a:srgbClr val="FF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8" name="Дата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12" name="Номер слайда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16" name="Текст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5" name="Текст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Нижний колонтитул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14.11.2011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оугольник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353" name="Picture 1" descr="C:\Users\илья\Desktop\фотоальбом\bergam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1556792"/>
            <a:ext cx="2448272" cy="3169284"/>
          </a:xfrm>
          <a:prstGeom prst="rect">
            <a:avLst/>
          </a:prstGeom>
          <a:noFill/>
        </p:spPr>
      </p:pic>
      <p:sp>
        <p:nvSpPr>
          <p:cNvPr id="3" name="Заголовок 1"/>
          <p:cNvSpPr txBox="1">
            <a:spLocks/>
          </p:cNvSpPr>
          <p:nvPr/>
        </p:nvSpPr>
        <p:spPr>
          <a:xfrm>
            <a:off x="827584" y="422108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4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3528" y="0"/>
            <a:ext cx="8712968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92D050"/>
                </a:solidFill>
              </a:rPr>
              <a:t>Ключ:</a:t>
            </a:r>
            <a:r>
              <a:rPr lang="ru-RU" b="1" dirty="0" smtClean="0"/>
              <a:t>                                                                                           </a:t>
            </a:r>
            <a:br>
              <a:rPr lang="ru-RU" b="1" dirty="0" smtClean="0"/>
            </a:br>
            <a:r>
              <a:rPr lang="ru-RU" sz="2400" b="1" dirty="0" smtClean="0"/>
              <a:t>                                                 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5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   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«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промолвил сурово»</a:t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/>
              <a:t>                                  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4</a:t>
            </a:r>
            <a:r>
              <a:rPr lang="ru-RU" sz="2400" b="1" dirty="0" smtClean="0"/>
              <a:t>                        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«угрюмо возразил»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400" b="1" dirty="0" smtClean="0"/>
              <a:t>                                 </a:t>
            </a:r>
            <a:r>
              <a:rPr lang="ru-RU" sz="2400" b="1" dirty="0" smtClean="0"/>
              <a:t> «</a:t>
            </a:r>
            <a:r>
              <a:rPr lang="ru-RU" sz="2400" b="1" dirty="0" smtClean="0"/>
              <a:t>пробормотал»      </a:t>
            </a: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«загремел», «крикнул»</a:t>
            </a:r>
            <a:r>
              <a:rPr lang="ru-RU" sz="2400" b="1" dirty="0" smtClean="0"/>
              <a:t>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/>
              <a:t>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3                      </a:t>
            </a:r>
            <a:r>
              <a:rPr lang="ru-RU" sz="2400" b="1" dirty="0" smtClean="0"/>
              <a:t>«твердил</a:t>
            </a:r>
            <a:r>
              <a:rPr lang="ru-RU" sz="2400" b="1" dirty="0" smtClean="0"/>
              <a:t>»    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«пробормотал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»</a:t>
            </a:r>
            <a:endParaRPr lang="ru-RU" sz="24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2400" b="1" dirty="0" smtClean="0"/>
              <a:t> </a:t>
            </a:r>
            <a:r>
              <a:rPr lang="ru-RU" sz="2000" b="1" dirty="0" smtClean="0">
                <a:solidFill>
                  <a:srgbClr val="FFFF00"/>
                </a:solidFill>
              </a:rPr>
              <a:t>«в лохмотьях</a:t>
            </a:r>
            <a:r>
              <a:rPr lang="ru-RU" sz="2000" b="1" dirty="0" smtClean="0">
                <a:solidFill>
                  <a:srgbClr val="FFFF00"/>
                </a:solidFill>
              </a:rPr>
              <a:t>,         </a:t>
            </a:r>
            <a:r>
              <a:rPr lang="ru-RU" sz="2400" b="1" dirty="0" smtClean="0"/>
              <a:t> </a:t>
            </a:r>
            <a:r>
              <a:rPr lang="ru-RU" sz="2400" b="1" dirty="0" smtClean="0"/>
              <a:t>«свирепым голосом» </a:t>
            </a:r>
            <a:endParaRPr lang="ru-RU" sz="24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2000" b="1" dirty="0" smtClean="0"/>
              <a:t>   </a:t>
            </a:r>
            <a:r>
              <a:rPr lang="ru-RU" sz="2000" b="1" dirty="0" smtClean="0">
                <a:solidFill>
                  <a:srgbClr val="FFFF00"/>
                </a:solidFill>
              </a:rPr>
              <a:t>с </a:t>
            </a:r>
            <a:r>
              <a:rPr lang="ru-RU" sz="2000" b="1" dirty="0" smtClean="0">
                <a:solidFill>
                  <a:srgbClr val="FFFF00"/>
                </a:solidFill>
              </a:rPr>
              <a:t>длинной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r>
              <a:rPr lang="ru-RU" sz="2000" b="1" dirty="0" smtClean="0">
                <a:solidFill>
                  <a:srgbClr val="FFFF00"/>
                </a:solidFill>
              </a:rPr>
              <a:t>растрепанной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r>
              <a:rPr lang="ru-RU" sz="2000" b="1" dirty="0" smtClean="0">
                <a:solidFill>
                  <a:srgbClr val="FFFF00"/>
                </a:solidFill>
              </a:rPr>
              <a:t>бородой»,             </a:t>
            </a:r>
            <a:endParaRPr lang="ru-RU" sz="2400" b="1" dirty="0" smtClean="0"/>
          </a:p>
          <a:p>
            <a:r>
              <a:rPr lang="ru-RU" sz="2000" b="1" dirty="0" smtClean="0">
                <a:solidFill>
                  <a:srgbClr val="FFFF00"/>
                </a:solidFill>
              </a:rPr>
              <a:t>«</a:t>
            </a:r>
            <a:r>
              <a:rPr lang="ru-RU" sz="2000" b="1" dirty="0" smtClean="0">
                <a:solidFill>
                  <a:srgbClr val="FFFF00"/>
                </a:solidFill>
              </a:rPr>
              <a:t>морщинистое</a:t>
            </a:r>
            <a:endParaRPr lang="ru-RU" sz="2400" b="1" dirty="0" smtClean="0">
              <a:solidFill>
                <a:srgbClr val="FFFF00"/>
              </a:solidFill>
            </a:endParaRPr>
          </a:p>
          <a:p>
            <a:r>
              <a:rPr lang="ru-RU" sz="2000" b="1" dirty="0" smtClean="0">
                <a:solidFill>
                  <a:srgbClr val="FFFF00"/>
                </a:solidFill>
              </a:rPr>
              <a:t>лицо, 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нависшие желтые брови, </a:t>
            </a:r>
            <a:r>
              <a:rPr lang="ru-RU" sz="2000" b="1" dirty="0" smtClean="0"/>
              <a:t>                     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бесконечные глаза, 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худые члены»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br>
              <a:rPr lang="ru-RU" sz="2400" b="1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5085184"/>
            <a:ext cx="8856984" cy="964704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     </a:t>
            </a:r>
            <a:r>
              <a:rPr lang="ru-RU" sz="2000" b="1" dirty="0" smtClean="0">
                <a:solidFill>
                  <a:schemeClr val="tx1"/>
                </a:solidFill>
              </a:rPr>
              <a:t>Идея рассказа: </a:t>
            </a:r>
            <a:r>
              <a:rPr lang="ru-RU" sz="2000" b="1" dirty="0" smtClean="0">
                <a:solidFill>
                  <a:srgbClr val="FFC000"/>
                </a:solidFill>
              </a:rPr>
              <a:t>  </a:t>
            </a:r>
            <a:r>
              <a:rPr lang="ru-RU" sz="2400" b="1" dirty="0" smtClean="0">
                <a:solidFill>
                  <a:srgbClr val="FFC000"/>
                </a:solidFill>
              </a:rPr>
              <a:t/>
            </a:r>
            <a:br>
              <a:rPr lang="ru-RU" sz="2400" b="1" dirty="0" smtClean="0">
                <a:solidFill>
                  <a:srgbClr val="FFC000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>    Прекрасен русский человек духовным величием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r>
              <a:rPr lang="ru-RU" sz="2400" b="1" dirty="0" smtClean="0">
                <a:solidFill>
                  <a:srgbClr val="FFC000"/>
                </a:solidFill>
              </a:rPr>
              <a:t>   </a:t>
            </a:r>
            <a:br>
              <a:rPr lang="ru-RU" sz="2400" b="1" dirty="0" smtClean="0">
                <a:solidFill>
                  <a:srgbClr val="FFC000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>    Крепостное право делает человека несчастным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ru-RU" sz="2400" b="1" dirty="0" smtClean="0">
                <a:solidFill>
                  <a:srgbClr val="FFC000"/>
                </a:solidFill>
              </a:rPr>
              <a:t> одиноким    – бирюком.</a:t>
            </a:r>
            <a:br>
              <a:rPr lang="ru-RU" sz="2400" b="1" dirty="0" smtClean="0">
                <a:solidFill>
                  <a:srgbClr val="FFC000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/>
            </a:r>
            <a:br>
              <a:rPr lang="ru-RU" sz="2400" b="1" dirty="0" smtClean="0">
                <a:solidFill>
                  <a:srgbClr val="FFC000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>    </a:t>
            </a:r>
            <a:r>
              <a:rPr lang="ru-RU" sz="2000" b="1" dirty="0" smtClean="0">
                <a:solidFill>
                  <a:schemeClr val="tx1"/>
                </a:solidFill>
              </a:rPr>
              <a:t>Средства создания </a:t>
            </a:r>
            <a:r>
              <a:rPr lang="ru-RU" sz="2000" b="1" dirty="0" smtClean="0">
                <a:solidFill>
                  <a:schemeClr val="tx1"/>
                </a:solidFill>
              </a:rPr>
              <a:t>образа героя </a:t>
            </a:r>
            <a:r>
              <a:rPr lang="ru-RU" sz="2400" b="1" dirty="0" smtClean="0">
                <a:solidFill>
                  <a:schemeClr val="tx1"/>
                </a:solidFill>
              </a:rPr>
              <a:t>-  </a:t>
            </a:r>
            <a:r>
              <a:rPr lang="ru-RU" sz="2400" b="1" dirty="0" smtClean="0">
                <a:solidFill>
                  <a:srgbClr val="00B0F0"/>
                </a:solidFill>
              </a:rPr>
              <a:t>речь</a:t>
            </a:r>
            <a:r>
              <a:rPr lang="ru-RU" sz="2400" b="1" dirty="0" smtClean="0">
                <a:solidFill>
                  <a:schemeClr val="tx1"/>
                </a:solidFill>
              </a:rPr>
              <a:t>, </a:t>
            </a:r>
            <a:r>
              <a:rPr lang="ru-RU" sz="2400" b="1" dirty="0" smtClean="0">
                <a:solidFill>
                  <a:srgbClr val="00B0F0"/>
                </a:solidFill>
              </a:rPr>
              <a:t>Портрет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ru-RU" sz="2400" b="1" dirty="0" smtClean="0">
                <a:solidFill>
                  <a:srgbClr val="00B0F0"/>
                </a:solidFill>
              </a:rPr>
              <a:t> пейзаж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ru-RU" sz="2400" b="1" dirty="0" smtClean="0">
                <a:solidFill>
                  <a:srgbClr val="00B0F0"/>
                </a:solidFill>
              </a:rPr>
              <a:t> интерьер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/>
            </a:r>
            <a:br>
              <a:rPr lang="ru-RU" sz="2400" b="1" dirty="0" smtClean="0">
                <a:solidFill>
                  <a:srgbClr val="FFC000"/>
                </a:solidFill>
              </a:rPr>
            </a:br>
            <a:r>
              <a:rPr lang="ru-RU" sz="2400" b="1" dirty="0" smtClean="0">
                <a:solidFill>
                  <a:srgbClr val="FFC000"/>
                </a:solidFill>
              </a:rPr>
              <a:t>    </a:t>
            </a:r>
            <a:r>
              <a:rPr lang="ru-RU" sz="2000" b="1" dirty="0" smtClean="0">
                <a:solidFill>
                  <a:schemeClr val="tx1"/>
                </a:solidFill>
              </a:rPr>
              <a:t>Новые понятия:              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rgbClr val="92D050"/>
                </a:solidFill>
              </a:rPr>
              <a:t>                   прототип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ru-RU" sz="2400" b="1" dirty="0" smtClean="0">
                <a:solidFill>
                  <a:srgbClr val="92D050"/>
                </a:solidFill>
              </a:rPr>
              <a:t>             </a:t>
            </a:r>
            <a:br>
              <a:rPr lang="ru-RU" sz="2400" b="1" dirty="0" smtClean="0">
                <a:solidFill>
                  <a:srgbClr val="92D050"/>
                </a:solidFill>
              </a:rPr>
            </a:br>
            <a:r>
              <a:rPr lang="ru-RU" sz="2400" b="1" dirty="0" smtClean="0">
                <a:solidFill>
                  <a:srgbClr val="92D050"/>
                </a:solidFill>
              </a:rPr>
              <a:t>                   социально-психологический портрет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ru-RU" sz="2400" b="1" dirty="0" smtClean="0">
                <a:solidFill>
                  <a:srgbClr val="92D050"/>
                </a:solidFill>
              </a:rPr>
              <a:t>              </a:t>
            </a: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                   </a:t>
            </a:r>
            <a:r>
              <a:rPr lang="ru-RU" sz="2400" b="1" dirty="0" smtClean="0">
                <a:solidFill>
                  <a:srgbClr val="92D050"/>
                </a:solidFill>
              </a:rPr>
              <a:t>образ-символ</a:t>
            </a:r>
            <a:r>
              <a:rPr lang="ru-RU" sz="2400" b="1" dirty="0" smtClean="0">
                <a:solidFill>
                  <a:schemeClr val="tx1"/>
                </a:solidFill>
              </a:rPr>
              <a:t>,</a:t>
            </a:r>
            <a:r>
              <a:rPr lang="ru-RU" sz="2400" b="1" dirty="0" smtClean="0">
                <a:solidFill>
                  <a:srgbClr val="92D050"/>
                </a:solidFill>
              </a:rPr>
              <a:t>  </a:t>
            </a:r>
            <a:br>
              <a:rPr lang="ru-RU" sz="2400" b="1" dirty="0" smtClean="0">
                <a:solidFill>
                  <a:srgbClr val="92D050"/>
                </a:solidFill>
              </a:rPr>
            </a:br>
            <a:r>
              <a:rPr lang="ru-RU" sz="2400" b="1" dirty="0" smtClean="0">
                <a:solidFill>
                  <a:srgbClr val="92D050"/>
                </a:solidFill>
              </a:rPr>
              <a:t>                   внешний и внутренний конфликт</a:t>
            </a:r>
            <a:r>
              <a:rPr lang="ru-RU" sz="2400" b="1" dirty="0" smtClean="0">
                <a:solidFill>
                  <a:schemeClr val="tx1"/>
                </a:solidFill>
              </a:rPr>
              <a:t>.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  </a:t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/>
            </a:r>
            <a:br>
              <a:rPr lang="ru-RU" sz="2400" b="1" dirty="0" smtClean="0">
                <a:solidFill>
                  <a:schemeClr val="tx1"/>
                </a:solidFill>
              </a:rPr>
            </a:br>
            <a:r>
              <a:rPr lang="ru-RU" sz="2400" b="1" dirty="0" smtClean="0">
                <a:solidFill>
                  <a:schemeClr val="tx1"/>
                </a:solidFill>
              </a:rPr>
              <a:t> 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Подзаголовок 2"/>
          <p:cNvSpPr txBox="1">
            <a:spLocks/>
          </p:cNvSpPr>
          <p:nvPr/>
        </p:nvSpPr>
        <p:spPr>
          <a:xfrm>
            <a:off x="179512" y="1484784"/>
            <a:ext cx="8659688" cy="460851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3200" b="0" i="1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endParaRPr kumimoji="0" lang="ru-RU" sz="3200" b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</a:t>
            </a:r>
            <a:endParaRPr kumimoji="0" lang="ru-RU" sz="24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600" b="0" i="1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                      </a:t>
            </a: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1"/>
          <p:cNvSpPr>
            <a:spLocks noChangeArrowheads="1"/>
          </p:cNvSpPr>
          <p:nvPr/>
        </p:nvSpPr>
        <p:spPr bwMode="auto">
          <a:xfrm>
            <a:off x="179512" y="188640"/>
            <a:ext cx="8964488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</a:t>
            </a:r>
            <a:r>
              <a:rPr kumimoji="0" lang="ru-RU" sz="2800" b="1" i="0" strike="noStrike" cap="none" normalizeH="0" baseline="0" dirty="0" smtClean="0">
                <a:ln>
                  <a:noFill/>
                </a:ln>
                <a:solidFill>
                  <a:srgbClr val="FFCC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         </a:t>
            </a: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CCFF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Дома</a:t>
            </a:r>
            <a:r>
              <a:rPr lang="ru-RU" sz="3600" dirty="0" smtClean="0"/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      Знать определения новых понятий.       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      Выразительно читать кульминационную сцену. 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FF00"/>
                </a:solidFill>
              </a:rPr>
              <a:t>    </a:t>
            </a:r>
            <a:r>
              <a:rPr lang="ru-RU" sz="3600" dirty="0" smtClean="0">
                <a:solidFill>
                  <a:srgbClr val="FFFF00"/>
                </a:solidFill>
              </a:rPr>
              <a:t>  Стр.223 </a:t>
            </a:r>
            <a:r>
              <a:rPr lang="ru-RU" sz="3600" dirty="0" smtClean="0">
                <a:solidFill>
                  <a:srgbClr val="FFFF00"/>
                </a:solidFill>
              </a:rPr>
              <a:t>задание 7.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 sz="3600" dirty="0" smtClean="0">
              <a:solidFill>
                <a:srgbClr val="FFFF00"/>
              </a:solidFill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sz="3600" dirty="0" smtClean="0">
                <a:solidFill>
                  <a:srgbClr val="FF0000"/>
                </a:solidFill>
              </a:rPr>
              <a:t>    *</a:t>
            </a:r>
            <a:r>
              <a:rPr lang="ru-RU" sz="3600" dirty="0" smtClean="0">
                <a:solidFill>
                  <a:srgbClr val="FFFF00"/>
                </a:solidFill>
              </a:rPr>
              <a:t>Написать стр. из дневника Улиты или Бирюка.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strike="noStrike" cap="none" normalizeH="0" baseline="0" dirty="0" smtClean="0">
              <a:ln>
                <a:noFill/>
              </a:ln>
              <a:solidFill>
                <a:srgbClr val="FFCCFF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600" b="1" i="0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600" b="1" i="0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2591272" y="1700808"/>
            <a:ext cx="6552728" cy="4495800"/>
          </a:xfrm>
        </p:spPr>
        <p:txBody>
          <a:bodyPr/>
          <a:lstStyle/>
          <a:p>
            <a:pPr>
              <a:buNone/>
            </a:pPr>
            <a:r>
              <a:rPr lang="ru-RU" dirty="0" smtClean="0"/>
              <a:t>     </a:t>
            </a:r>
            <a:r>
              <a:rPr lang="ru-RU" sz="2800" dirty="0" smtClean="0"/>
              <a:t>Жорж Санд писала о Тургеневе: </a:t>
            </a:r>
          </a:p>
          <a:p>
            <a:pPr>
              <a:buNone/>
            </a:pPr>
            <a:endParaRPr lang="ru-RU" sz="2800" b="1" dirty="0" smtClean="0"/>
          </a:p>
          <a:p>
            <a:pPr>
              <a:buNone/>
            </a:pPr>
            <a:r>
              <a:rPr lang="ru-RU" sz="3200" b="1" dirty="0" smtClean="0"/>
              <a:t>   «</a:t>
            </a:r>
            <a:r>
              <a:rPr lang="ru-RU" sz="3200" b="1" i="1" dirty="0" smtClean="0"/>
              <a:t>Какая мастерская кисть!.. и человек большего сердца…»</a:t>
            </a:r>
          </a:p>
          <a:p>
            <a:endParaRPr lang="ru-RU" dirty="0"/>
          </a:p>
        </p:txBody>
      </p:sp>
      <p:pic>
        <p:nvPicPr>
          <p:cNvPr id="4" name="Рисунок 3" descr="http://upload.wikimedia.org/wikipedia/commons/thumb/a/aa/Sand-Nadar.png/220px-Sand-Nadar.pn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556792"/>
            <a:ext cx="2095500" cy="2590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179512" y="-315416"/>
            <a:ext cx="8784976" cy="605259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    5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 отнеслись к книге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правительство?  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ru-RU" sz="2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</a:t>
            </a:r>
            <a:r>
              <a:rPr lang="ru-RU" sz="2600" b="1" dirty="0" smtClean="0">
                <a:solidFill>
                  <a:srgbClr val="FF0000"/>
                </a:solidFill>
              </a:rPr>
              <a:t>4                            </a:t>
            </a:r>
            <a:r>
              <a:rPr lang="ru-RU" sz="2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общественность</a:t>
            </a:r>
            <a:r>
              <a:rPr lang="ru-RU" sz="2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?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Какова тема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всех</a:t>
            </a: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600" b="1" dirty="0" smtClean="0">
                <a:solidFill>
                  <a:srgbClr val="FFFFFF"/>
                </a:solidFill>
              </a:rPr>
              <a:t> </a:t>
            </a:r>
            <a:r>
              <a:rPr lang="ru-RU" sz="2600" b="1" dirty="0" smtClean="0">
                <a:solidFill>
                  <a:srgbClr val="FFFFFF"/>
                </a:solidFill>
              </a:rPr>
              <a:t>                       рассказов   сборника?</a:t>
            </a:r>
            <a:endParaRPr lang="ru-RU" sz="2600" b="1" dirty="0" smtClean="0">
              <a:solidFill>
                <a:srgbClr val="FFFFFF"/>
              </a:solidFill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</a:t>
            </a:r>
            <a:r>
              <a:rPr lang="ru-RU" sz="2600" b="1" dirty="0" smtClean="0">
                <a:solidFill>
                  <a:srgbClr val="FF0000"/>
                </a:solidFill>
              </a:rPr>
              <a:t>3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Какова</a:t>
            </a:r>
            <a:r>
              <a:rPr kumimoji="0" lang="ru-RU" sz="2600" b="1" i="0" u="none" strike="noStrike" kern="1200" cap="none" spc="0" normalizeH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причина ареста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ru-RU" sz="2600" b="1" dirty="0" smtClean="0">
                <a:solidFill>
                  <a:srgbClr val="FFFF00"/>
                </a:solidFill>
              </a:rPr>
              <a:t>и</a:t>
            </a:r>
            <a:r>
              <a:rPr lang="ru-RU" sz="2600" b="1" dirty="0" smtClean="0">
                <a:solidFill>
                  <a:srgbClr val="FFFF00"/>
                </a:solidFill>
              </a:rPr>
              <a:t> ссылки писателя в 1852 г.?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907704" y="476672"/>
            <a:ext cx="2017155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900" b="1" dirty="0" smtClean="0">
                <a:solidFill>
                  <a:srgbClr val="FF0000"/>
                </a:solidFill>
              </a:rPr>
              <a:t>Цитируйте!</a:t>
            </a:r>
            <a:endParaRPr lang="ru-RU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2"/>
          <p:cNvSpPr txBox="1">
            <a:spLocks/>
          </p:cNvSpPr>
          <p:nvPr/>
        </p:nvSpPr>
        <p:spPr>
          <a:xfrm>
            <a:off x="251520" y="0"/>
            <a:ext cx="8784976" cy="605259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lang="ru-RU" sz="2600" b="1" dirty="0" smtClean="0">
                <a:solidFill>
                  <a:srgbClr val="FF0000"/>
                </a:solidFill>
              </a:rPr>
              <a:t>Ключ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                                                             5</a:t>
            </a:r>
            <a:endParaRPr kumimoji="0" lang="ru-RU" sz="2600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accent2">
                    <a:lumMod val="60000"/>
                    <a:lumOff val="40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</a:t>
            </a:r>
            <a:r>
              <a:rPr lang="ru-RU" sz="2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Осуждение.   Восторженно.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2">
                  <a:lumMod val="60000"/>
                  <a:lumOff val="4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lang="ru-RU" sz="2600" b="1" dirty="0" smtClean="0">
                <a:solidFill>
                  <a:srgbClr val="FFFFFF"/>
                </a:solidFill>
              </a:rPr>
              <a:t>                                             </a:t>
            </a:r>
            <a:r>
              <a:rPr lang="ru-RU" sz="2600" b="1" dirty="0" smtClean="0">
                <a:solidFill>
                  <a:srgbClr val="FF0000"/>
                </a:solidFill>
              </a:rPr>
              <a:t>4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</a:t>
            </a:r>
            <a:r>
              <a:rPr lang="ru-RU" sz="2800" b="1" dirty="0" smtClean="0"/>
              <a:t>Взаимоотношения  помещиков  </a:t>
            </a:r>
            <a:r>
              <a:rPr lang="ru-RU" sz="2800" b="1" dirty="0" smtClean="0"/>
              <a:t>и  крестьян</a:t>
            </a:r>
            <a:r>
              <a:rPr lang="ru-RU" sz="2800" b="1" dirty="0" smtClean="0"/>
              <a:t>, </a:t>
            </a:r>
            <a:endParaRPr lang="ru-RU" sz="2800" b="1" dirty="0" smtClean="0"/>
          </a:p>
          <a:p>
            <a:r>
              <a:rPr lang="ru-RU" sz="2800" b="1" dirty="0" smtClean="0"/>
              <a:t>       человеческое   </a:t>
            </a:r>
            <a:r>
              <a:rPr lang="ru-RU" sz="2800" b="1" dirty="0" smtClean="0"/>
              <a:t>достоинство </a:t>
            </a:r>
            <a:r>
              <a:rPr lang="ru-RU" sz="2800" b="1" dirty="0" smtClean="0"/>
              <a:t>  русского   мужика.</a:t>
            </a:r>
            <a:endParaRPr lang="ru-RU" sz="2800" b="1" dirty="0" smtClean="0"/>
          </a:p>
          <a:p>
            <a:r>
              <a:rPr lang="ru-RU" sz="2800" b="1" dirty="0" smtClean="0"/>
              <a:t>                      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</a:t>
            </a:r>
            <a:r>
              <a:rPr lang="ru-RU" sz="2600" b="1" dirty="0" smtClean="0">
                <a:solidFill>
                  <a:srgbClr val="FF0000"/>
                </a:solidFill>
              </a:rPr>
              <a:t>3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Книга «Записки охотника»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600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Содержимое 2"/>
          <p:cNvSpPr txBox="1">
            <a:spLocks/>
          </p:cNvSpPr>
          <p:nvPr/>
        </p:nvSpPr>
        <p:spPr>
          <a:xfrm>
            <a:off x="539552" y="260648"/>
            <a:ext cx="8153400" cy="4495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                            </a:t>
            </a: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Вывод: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C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Какой он?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FFC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                      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4</a:t>
            </a:r>
            <a:endParaRPr kumimoji="0" lang="ru-RU" sz="26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lvl="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6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</a:t>
            </a:r>
            <a:r>
              <a:rPr lang="ru-RU" sz="2800" b="1" dirty="0" smtClean="0"/>
              <a:t>Отношение к  должности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              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ru-RU" sz="2800" b="1" i="0" u="none" strike="noStrike" kern="1200" cap="none" spc="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взаимохарактеристика)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    </a:t>
            </a:r>
            <a:r>
              <a:rPr kumimoji="0" lang="ru-RU" sz="2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endParaRPr kumimoji="0" lang="ru-RU" sz="2000" b="1" i="0" u="none" strike="noStrike" kern="1200" cap="none" spc="0" normalizeH="0" baseline="0" noProof="0" dirty="0" smtClean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91680" y="908720"/>
            <a:ext cx="2017155" cy="53860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900" b="1" dirty="0" smtClean="0">
                <a:solidFill>
                  <a:srgbClr val="FF0000"/>
                </a:solidFill>
              </a:rPr>
              <a:t>Цитируйте!</a:t>
            </a:r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23528" y="3861048"/>
            <a:ext cx="445489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solidFill>
                  <a:srgbClr val="FFFF00"/>
                </a:solidFill>
              </a:rPr>
              <a:t>Отношение к должности. </a:t>
            </a:r>
            <a:r>
              <a:rPr lang="ru-RU" sz="2800" b="1" dirty="0" smtClean="0">
                <a:solidFill>
                  <a:srgbClr val="FFFF00"/>
                </a:solidFill>
              </a:rPr>
              <a:t>(</a:t>
            </a:r>
            <a:r>
              <a:rPr lang="ru-RU" sz="2800" b="1" dirty="0" smtClean="0">
                <a:solidFill>
                  <a:srgbClr val="FFFF00"/>
                </a:solidFill>
              </a:rPr>
              <a:t>самохарактеристика) </a:t>
            </a:r>
            <a:endParaRPr lang="ru-RU" sz="2800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1988840"/>
            <a:ext cx="8408168" cy="3662536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 </a:t>
            </a:r>
            <a:r>
              <a:rPr lang="ru-RU" sz="3100" b="1" dirty="0" smtClean="0">
                <a:solidFill>
                  <a:srgbClr val="FFC000"/>
                </a:solidFill>
              </a:rPr>
              <a:t>                                  </a:t>
            </a:r>
            <a:br>
              <a:rPr lang="ru-RU" sz="3100" b="1" dirty="0" smtClean="0">
                <a:solidFill>
                  <a:srgbClr val="FFC000"/>
                </a:solidFill>
              </a:rPr>
            </a:br>
            <a:r>
              <a:rPr lang="ru-RU" sz="3100" b="1" dirty="0" smtClean="0">
                <a:solidFill>
                  <a:srgbClr val="FFC000"/>
                </a:solidFill>
              </a:rPr>
              <a:t/>
            </a:r>
            <a:br>
              <a:rPr lang="ru-RU" sz="3100" b="1" dirty="0" smtClean="0">
                <a:solidFill>
                  <a:srgbClr val="FFC000"/>
                </a:solidFill>
              </a:rPr>
            </a:br>
            <a:r>
              <a:rPr lang="ru-RU" sz="3100" b="1" dirty="0" smtClean="0">
                <a:solidFill>
                  <a:srgbClr val="FFC000"/>
                </a:solidFill>
              </a:rPr>
              <a:t/>
            </a:r>
            <a:br>
              <a:rPr lang="ru-RU" sz="3100" b="1" dirty="0" smtClean="0">
                <a:solidFill>
                  <a:srgbClr val="FFC000"/>
                </a:solidFill>
              </a:rPr>
            </a:br>
            <a:r>
              <a:rPr lang="ru-RU" sz="3100" b="1" dirty="0" smtClean="0">
                <a:solidFill>
                  <a:srgbClr val="FFC000"/>
                </a:solidFill>
              </a:rPr>
              <a:t/>
            </a:r>
            <a:br>
              <a:rPr lang="ru-RU" sz="3100" b="1" dirty="0" smtClean="0">
                <a:solidFill>
                  <a:srgbClr val="FFC000"/>
                </a:solidFill>
              </a:rPr>
            </a:br>
            <a:r>
              <a:rPr lang="ru-RU" sz="3100" b="1" dirty="0" smtClean="0">
                <a:solidFill>
                  <a:srgbClr val="FFC000"/>
                </a:solidFill>
              </a:rPr>
              <a:t> 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                                                                                                                                                  </a:t>
            </a:r>
            <a:br>
              <a:rPr lang="ru-RU" sz="3100" dirty="0" smtClean="0"/>
            </a:br>
            <a:r>
              <a:rPr lang="ru-RU" sz="3100" dirty="0" smtClean="0"/>
              <a:t>                                </a:t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>
                <a:solidFill>
                  <a:srgbClr val="00B0F0"/>
                </a:solidFill>
              </a:rPr>
              <a:t>                          </a:t>
            </a:r>
            <a:r>
              <a:rPr lang="ru-RU" sz="3100" b="1" dirty="0" smtClean="0">
                <a:solidFill>
                  <a:srgbClr val="00B0F0"/>
                </a:solidFill>
              </a:rPr>
              <a:t>Портрет</a:t>
            </a:r>
            <a:r>
              <a:rPr lang="ru-RU" sz="3100" dirty="0" smtClean="0">
                <a:solidFill>
                  <a:srgbClr val="00B0F0"/>
                </a:solidFill>
              </a:rPr>
              <a:t>                                  </a:t>
            </a:r>
            <a:r>
              <a:rPr lang="ru-RU" sz="3100" dirty="0" smtClean="0">
                <a:solidFill>
                  <a:srgbClr val="FF0000"/>
                </a:solidFill>
              </a:rPr>
              <a:t>*</a:t>
            </a:r>
            <a:r>
              <a:rPr lang="ru-RU" sz="3100" b="1" dirty="0" smtClean="0">
                <a:solidFill>
                  <a:srgbClr val="92D050"/>
                </a:solidFill>
              </a:rPr>
              <a:t>Роль </a:t>
            </a:r>
            <a:br>
              <a:rPr lang="ru-RU" sz="3100" b="1" dirty="0" smtClean="0">
                <a:solidFill>
                  <a:srgbClr val="92D050"/>
                </a:solidFill>
              </a:rPr>
            </a:br>
            <a:r>
              <a:rPr lang="ru-RU" sz="3100" b="1" dirty="0" smtClean="0">
                <a:solidFill>
                  <a:srgbClr val="92D050"/>
                </a:solidFill>
              </a:rPr>
              <a:t> </a:t>
            </a:r>
            <a:r>
              <a:rPr lang="ru-RU" sz="3100" b="1" dirty="0" smtClean="0">
                <a:solidFill>
                  <a:srgbClr val="92D050"/>
                </a:solidFill>
              </a:rPr>
              <a:t>                                                                         портрета</a:t>
            </a:r>
            <a:br>
              <a:rPr lang="ru-RU" sz="3100" b="1" dirty="0" smtClean="0">
                <a:solidFill>
                  <a:srgbClr val="92D050"/>
                </a:solidFill>
              </a:rPr>
            </a:br>
            <a:r>
              <a:rPr lang="ru-RU" sz="3100" b="1" dirty="0" smtClean="0">
                <a:solidFill>
                  <a:srgbClr val="92D050"/>
                </a:solidFill>
              </a:rPr>
              <a:t> </a:t>
            </a:r>
            <a:r>
              <a:rPr lang="ru-RU" sz="3100" b="1" dirty="0" smtClean="0">
                <a:solidFill>
                  <a:srgbClr val="92D050"/>
                </a:solidFill>
              </a:rPr>
              <a:t>                                                                      в   рассказе                              </a:t>
            </a:r>
            <a:r>
              <a:rPr lang="ru-RU" sz="3100" dirty="0" smtClean="0">
                <a:solidFill>
                  <a:srgbClr val="92D050"/>
                </a:solidFill>
              </a:rPr>
              <a:t>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		                                          </a:t>
            </a:r>
            <a:r>
              <a:rPr lang="ru-RU" sz="3100" dirty="0" smtClean="0"/>
              <a:t> </a:t>
            </a:r>
            <a:r>
              <a:rPr lang="ru-RU" sz="3100" b="1" dirty="0" smtClean="0">
                <a:solidFill>
                  <a:srgbClr val="FF0000"/>
                </a:solidFill>
              </a:rPr>
              <a:t>5</a:t>
            </a:r>
            <a:r>
              <a:rPr lang="ru-RU" sz="3100" dirty="0" smtClean="0"/>
              <a:t>                           </a:t>
            </a:r>
            <a:br>
              <a:rPr lang="ru-RU" sz="3100" dirty="0" smtClean="0"/>
            </a:br>
            <a:r>
              <a:rPr lang="ru-RU" sz="3100" dirty="0" smtClean="0"/>
              <a:t>                                                           </a:t>
            </a:r>
            <a:r>
              <a:rPr lang="ru-RU" sz="3100" dirty="0" smtClean="0"/>
              <a:t>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каково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                       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отношение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                         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к Бирюку?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	                                     </a:t>
            </a:r>
            <a:r>
              <a:rPr lang="ru-RU" sz="3100" b="1" dirty="0" smtClean="0">
                <a:solidFill>
                  <a:srgbClr val="FF0000"/>
                </a:solidFill>
              </a:rPr>
              <a:t>4</a:t>
            </a:r>
            <a:r>
              <a:rPr lang="ru-RU" sz="3100" dirty="0" smtClean="0"/>
              <a:t>		</a:t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 smtClean="0"/>
              <a:t>                                 </a:t>
            </a:r>
            <a:r>
              <a:rPr lang="ru-RU" sz="2700" b="1" dirty="0" smtClean="0">
                <a:solidFill>
                  <a:schemeClr val="tx1"/>
                </a:solidFill>
              </a:rPr>
              <a:t>назва</a:t>
            </a:r>
            <a:r>
              <a:rPr lang="ru-RU" sz="2700" b="1" dirty="0" smtClean="0">
                <a:solidFill>
                  <a:schemeClr val="tx1"/>
                </a:solidFill>
              </a:rPr>
              <a:t>ть   эпитеты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             </a:t>
            </a:r>
            <a:r>
              <a:rPr lang="ru-RU" sz="3100" dirty="0" smtClean="0"/>
              <a:t>            </a:t>
            </a:r>
            <a:r>
              <a:rPr lang="ru-RU" sz="3100" b="1" dirty="0" smtClean="0">
                <a:solidFill>
                  <a:srgbClr val="FF0000"/>
                </a:solidFill>
              </a:rPr>
              <a:t>3 </a:t>
            </a:r>
            <a:r>
              <a:rPr lang="ru-RU" sz="3100" dirty="0" smtClean="0"/>
              <a:t>               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ru-RU" sz="3100" dirty="0" smtClean="0"/>
              <a:t> </a:t>
            </a:r>
            <a:r>
              <a:rPr lang="ru-RU" sz="3100" dirty="0" smtClean="0"/>
              <a:t>           </a:t>
            </a:r>
            <a:r>
              <a:rPr lang="ru-RU" sz="2700" b="1" dirty="0" smtClean="0">
                <a:solidFill>
                  <a:srgbClr val="FFFF00"/>
                </a:solidFill>
              </a:rPr>
              <a:t>Найти</a:t>
            </a:r>
            <a:r>
              <a:rPr lang="ru-RU" sz="2700" b="1" dirty="0" smtClean="0">
                <a:solidFill>
                  <a:srgbClr val="FFFF00"/>
                </a:solidFill>
              </a:rPr>
              <a:t>, </a:t>
            </a:r>
            <a:r>
              <a:rPr lang="ru-RU" sz="2700" b="1" dirty="0" smtClean="0">
                <a:solidFill>
                  <a:srgbClr val="FFFF00"/>
                </a:solidFill>
              </a:rPr>
              <a:t> зачитать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7661" name="Picture 13" descr="C:\Users\илья\Desktop\2011   2012\7\открытые уроки\бирюк Тургенева\12-26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188640"/>
            <a:ext cx="1772196" cy="21519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07504" y="3284984"/>
            <a:ext cx="8731696" cy="1828800"/>
          </a:xfrm>
        </p:spPr>
        <p:txBody>
          <a:bodyPr>
            <a:no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</a:rPr>
              <a:t>                                                                   *</a:t>
            </a:r>
            <a:r>
              <a:rPr lang="ru-RU" sz="2800" b="1" dirty="0" smtClean="0">
                <a:solidFill>
                  <a:srgbClr val="00B0F0"/>
                </a:solidFill>
              </a:rPr>
              <a:t> </a:t>
            </a:r>
            <a:r>
              <a:rPr lang="ru-RU" sz="2400" b="1" dirty="0" smtClean="0">
                <a:solidFill>
                  <a:schemeClr val="accent2"/>
                </a:solidFill>
              </a:rPr>
              <a:t>Роль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</a:t>
            </a:r>
            <a:r>
              <a:rPr lang="ru-RU" sz="2400" b="1" dirty="0" smtClean="0">
                <a:solidFill>
                  <a:schemeClr val="accent2"/>
                </a:solidFill>
              </a:rPr>
              <a:t>                                                                            интерьера</a:t>
            </a:r>
            <a:r>
              <a:rPr lang="ru-RU" sz="2800" b="1" dirty="0" smtClean="0">
                <a:solidFill>
                  <a:schemeClr val="accent2"/>
                </a:solidFill>
              </a:rPr>
              <a:t/>
            </a:r>
            <a:br>
              <a:rPr lang="ru-RU" sz="2800" b="1" dirty="0" smtClean="0">
                <a:solidFill>
                  <a:schemeClr val="accent2"/>
                </a:solidFill>
              </a:rPr>
            </a:br>
            <a:r>
              <a:rPr lang="ru-RU" sz="2800" b="1" dirty="0" smtClean="0">
                <a:solidFill>
                  <a:schemeClr val="accent2"/>
                </a:solidFill>
              </a:rPr>
              <a:t> </a:t>
            </a:r>
            <a:r>
              <a:rPr lang="ru-RU" sz="2800" b="1" dirty="0" smtClean="0">
                <a:solidFill>
                  <a:schemeClr val="accent2"/>
                </a:solidFill>
              </a:rPr>
              <a:t>             </a:t>
            </a:r>
            <a:r>
              <a:rPr lang="ru-RU" sz="2800" b="1" dirty="0" smtClean="0">
                <a:solidFill>
                  <a:srgbClr val="00B0F0"/>
                </a:solidFill>
              </a:rPr>
              <a:t>интерьер </a:t>
            </a:r>
            <a:r>
              <a:rPr lang="ru-RU" sz="2800" b="1" dirty="0" smtClean="0">
                <a:solidFill>
                  <a:schemeClr val="accent2"/>
                </a:solidFill>
              </a:rPr>
              <a:t>                              </a:t>
            </a:r>
            <a:r>
              <a:rPr lang="ru-RU" sz="2400" b="1" dirty="0" smtClean="0">
                <a:solidFill>
                  <a:schemeClr val="accent2"/>
                </a:solidFill>
              </a:rPr>
              <a:t>в рассказе</a:t>
            </a:r>
            <a:r>
              <a:rPr lang="ru-RU" sz="2800" b="1" dirty="0" smtClean="0">
                <a:solidFill>
                  <a:srgbClr val="00B0F0"/>
                </a:solidFill>
              </a:rPr>
              <a:t/>
            </a:r>
            <a:br>
              <a:rPr lang="ru-RU" sz="2800" b="1" dirty="0" smtClean="0">
                <a:solidFill>
                  <a:srgbClr val="00B0F0"/>
                </a:solidFill>
              </a:rPr>
            </a:br>
            <a:r>
              <a:rPr lang="ru-RU" sz="2800" b="1" dirty="0" smtClean="0">
                <a:solidFill>
                  <a:srgbClr val="00B0F0"/>
                </a:solidFill>
              </a:rPr>
              <a:t> </a:t>
            </a:r>
            <a:r>
              <a:rPr lang="ru-RU" sz="2800" b="1" dirty="0" smtClean="0">
                <a:solidFill>
                  <a:srgbClr val="00B0F0"/>
                </a:solidFill>
              </a:rPr>
              <a:t>                                                 </a:t>
            </a:r>
            <a:r>
              <a:rPr lang="ru-RU" sz="2800" b="1" dirty="0" smtClean="0">
                <a:solidFill>
                  <a:srgbClr val="00B0F0"/>
                </a:solidFill>
              </a:rPr>
              <a:t> </a:t>
            </a:r>
            <a:r>
              <a:rPr lang="ru-RU" sz="2800" b="1" dirty="0" smtClean="0">
                <a:solidFill>
                  <a:srgbClr val="FF0000"/>
                </a:solidFill>
              </a:rPr>
              <a:t>5</a:t>
            </a:r>
            <a:r>
              <a:rPr lang="ru-RU" sz="2800" dirty="0" smtClean="0"/>
              <a:t/>
            </a:r>
            <a:br>
              <a:rPr lang="ru-RU" sz="2800" dirty="0" smtClean="0"/>
            </a:br>
            <a:r>
              <a:rPr lang="ru-RU" sz="2800" dirty="0" smtClean="0"/>
              <a:t>                                              </a:t>
            </a:r>
            <a:r>
              <a:rPr lang="ru-RU" sz="2800" dirty="0" smtClean="0"/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Найти </a:t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художественную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деталь     и</a:t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другие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выразительные  средства</a:t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r>
              <a:rPr lang="ru-RU" sz="2400" b="1" dirty="0" smtClean="0">
                <a:solidFill>
                  <a:srgbClr val="FF0000"/>
                </a:solidFill>
              </a:rPr>
              <a:t>4  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             </a:t>
            </a:r>
            <a:r>
              <a:rPr lang="ru-RU" sz="2800" b="1" dirty="0" smtClean="0"/>
              <a:t> </a:t>
            </a:r>
            <a:r>
              <a:rPr lang="ru-RU" sz="2400" b="1" dirty="0" smtClean="0"/>
              <a:t>прочитать выразительно</a:t>
            </a:r>
            <a:br>
              <a:rPr lang="ru-RU" sz="2400" b="1" dirty="0" smtClean="0"/>
            </a:br>
            <a:r>
              <a:rPr lang="ru-RU" sz="2400" b="1" dirty="0" smtClean="0"/>
              <a:t> 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3</a:t>
            </a:r>
            <a:r>
              <a:rPr lang="ru-RU" sz="2400" b="1" dirty="0" smtClean="0"/>
              <a:t>                             </a:t>
            </a:r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         </a:t>
            </a:r>
            <a:r>
              <a:rPr lang="ru-RU" sz="2400" b="1" dirty="0" smtClean="0">
                <a:solidFill>
                  <a:srgbClr val="FFFF00"/>
                </a:solidFill>
              </a:rPr>
              <a:t>Найти</a:t>
            </a:r>
            <a:br>
              <a:rPr lang="ru-RU" sz="2400" b="1" dirty="0" smtClean="0">
                <a:solidFill>
                  <a:srgbClr val="FFFF00"/>
                </a:solidFill>
              </a:rPr>
            </a:br>
            <a:r>
              <a:rPr lang="ru-RU" sz="2400" b="1" dirty="0" smtClean="0">
                <a:solidFill>
                  <a:srgbClr val="FFFF00"/>
                </a:solidFill>
              </a:rPr>
              <a:t>описание  </a:t>
            </a:r>
            <a:r>
              <a:rPr lang="ru-RU" sz="2400" b="1" dirty="0" smtClean="0">
                <a:solidFill>
                  <a:srgbClr val="FFFF00"/>
                </a:solidFill>
              </a:rPr>
              <a:t>избы</a:t>
            </a:r>
            <a:endParaRPr lang="ru-RU" sz="2400" b="1" dirty="0">
              <a:solidFill>
                <a:srgbClr val="FFFF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1" descr="C:\Users\илья\Desktop\2011   2012\7\открытые уроки\бирюк Тургенева\[LI7RK_7-02]_[IL_01]-k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404664"/>
            <a:ext cx="5893988" cy="4680520"/>
          </a:xfrm>
          <a:prstGeom prst="rect">
            <a:avLst/>
          </a:prstGeom>
          <a:noFill/>
        </p:spPr>
      </p:pic>
      <p:pic>
        <p:nvPicPr>
          <p:cNvPr id="25602" name="Picture 2" descr="C:\Users\илья\Desktop\2011   2012\7\открытые уроки\бирюк Тургенева\[LI7RK_7-02]_[IL_06]-k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8104" y="3212976"/>
            <a:ext cx="2952328" cy="262213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916832"/>
            <a:ext cx="8839200" cy="3950568"/>
          </a:xfrm>
        </p:spPr>
        <p:txBody>
          <a:bodyPr>
            <a:normAutofit fontScale="90000"/>
          </a:bodyPr>
          <a:lstStyle/>
          <a:p>
            <a:r>
              <a:rPr lang="ru-RU" sz="2700" b="1" dirty="0" smtClean="0">
                <a:solidFill>
                  <a:srgbClr val="FF0000"/>
                </a:solidFill>
              </a:rPr>
              <a:t>                                                                                             5</a:t>
            </a:r>
            <a:r>
              <a:rPr lang="ru-RU" sz="2700" b="1" dirty="0" smtClean="0"/>
              <a:t/>
            </a:r>
            <a:br>
              <a:rPr lang="ru-RU" sz="2700" b="1" dirty="0" smtClean="0"/>
            </a:br>
            <a:r>
              <a:rPr lang="ru-RU" sz="2700" b="1" dirty="0" smtClean="0"/>
              <a:t>                                                                                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Роль пейзажа </a:t>
            </a:r>
            <a:b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                          в создании образа  героя. </a:t>
            </a:r>
            <a:b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700" b="1" dirty="0" smtClean="0">
                <a:solidFill>
                  <a:schemeClr val="accent4"/>
                </a:solidFill>
              </a:rPr>
              <a:t> </a:t>
            </a:r>
            <a: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7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700" b="1" dirty="0" smtClean="0"/>
              <a:t>                                                  Обнаружить</a:t>
            </a:r>
            <a:br>
              <a:rPr lang="ru-RU" sz="2700" b="1" dirty="0" smtClean="0"/>
            </a:br>
            <a:r>
              <a:rPr lang="ru-RU" sz="2700" b="1" dirty="0" smtClean="0"/>
              <a:t>                                         глаголы   и   другие  </a:t>
            </a:r>
            <a:br>
              <a:rPr lang="ru-RU" sz="2700" b="1" dirty="0" smtClean="0"/>
            </a:br>
            <a:r>
              <a:rPr lang="ru-RU" sz="2700" b="1" dirty="0" smtClean="0"/>
              <a:t>                                  выразительные  средства</a:t>
            </a:r>
            <a:br>
              <a:rPr lang="ru-RU" sz="2700" b="1" dirty="0" smtClean="0"/>
            </a:br>
            <a:r>
              <a:rPr lang="ru-RU" sz="2700" b="1" dirty="0" smtClean="0"/>
              <a:t>, </a:t>
            </a:r>
            <a:br>
              <a:rPr lang="ru-RU" sz="2700" b="1" dirty="0" smtClean="0"/>
            </a:br>
            <a:r>
              <a:rPr lang="ru-RU" sz="2700" b="1" dirty="0" smtClean="0"/>
              <a:t>                           </a:t>
            </a:r>
            <a:r>
              <a:rPr lang="ru-RU" sz="2700" b="1" dirty="0" smtClean="0">
                <a:solidFill>
                  <a:srgbClr val="FF0000"/>
                </a:solidFill>
              </a:rPr>
              <a:t>3 </a:t>
            </a:r>
            <a:r>
              <a:rPr lang="ru-RU" sz="2700" b="1" dirty="0" smtClean="0"/>
              <a:t>               </a:t>
            </a:r>
            <a:br>
              <a:rPr lang="ru-RU" sz="2700" b="1" dirty="0" smtClean="0"/>
            </a:br>
            <a:r>
              <a:rPr lang="ru-RU" sz="2700" b="1" dirty="0" smtClean="0"/>
              <a:t>              </a:t>
            </a:r>
            <a:r>
              <a:rPr lang="ru-RU" sz="2700" b="1" dirty="0" smtClean="0">
                <a:solidFill>
                  <a:srgbClr val="FFFF00"/>
                </a:solidFill>
              </a:rPr>
              <a:t>Найти  пейзаж, </a:t>
            </a:r>
            <a:br>
              <a:rPr lang="ru-RU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                 прочитать </a:t>
            </a:r>
            <a:br>
              <a:rPr lang="ru-RU" sz="2700" b="1" dirty="0" smtClean="0">
                <a:solidFill>
                  <a:srgbClr val="FFFF00"/>
                </a:solidFill>
              </a:rPr>
            </a:br>
            <a:r>
              <a:rPr lang="ru-RU" sz="2700" b="1" dirty="0" smtClean="0">
                <a:solidFill>
                  <a:srgbClr val="FFFF00"/>
                </a:solidFill>
              </a:rPr>
              <a:t>   </a:t>
            </a:r>
            <a:r>
              <a:rPr lang="ru-RU" dirty="0" smtClean="0">
                <a:solidFill>
                  <a:srgbClr val="FFFF00"/>
                </a:solidFill>
              </a:rPr>
              <a:t/>
            </a:r>
            <a:br>
              <a:rPr lang="ru-RU" dirty="0" smtClean="0">
                <a:solidFill>
                  <a:srgbClr val="FFFF00"/>
                </a:solidFill>
              </a:rPr>
            </a:br>
            <a:endParaRPr lang="ru-RU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1520" y="1844824"/>
            <a:ext cx="2612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    Пейзаж</a:t>
            </a:r>
            <a:r>
              <a:rPr lang="ru-RU" dirty="0" smtClean="0">
                <a:solidFill>
                  <a:srgbClr val="00B0F0"/>
                </a:solidFill>
              </a:rPr>
              <a:t> </a:t>
            </a:r>
            <a:endParaRPr lang="ru-RU" dirty="0"/>
          </a:p>
        </p:txBody>
      </p:sp>
      <p:pic>
        <p:nvPicPr>
          <p:cNvPr id="5" name="Picture 1" descr="C:\Users\илья\Desktop\2011   2012\7\открытые уроки\бирюк Тургенева\rgroza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332656"/>
            <a:ext cx="1972820" cy="1440160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2267744" y="188640"/>
            <a:ext cx="525658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B0F0"/>
                </a:solidFill>
              </a:rPr>
              <a:t> </a:t>
            </a:r>
            <a:r>
              <a:rPr lang="ru-RU" sz="2000" b="1" dirty="0" smtClean="0">
                <a:solidFill>
                  <a:schemeClr val="accent4"/>
                </a:solidFill>
              </a:rPr>
              <a:t>И.С.Тургенев</a:t>
            </a:r>
            <a:r>
              <a:rPr lang="ru-RU" sz="2000" b="1" dirty="0" smtClean="0">
                <a:solidFill>
                  <a:schemeClr val="accent4"/>
                </a:solidFill>
              </a:rPr>
              <a:t> </a:t>
            </a:r>
            <a:r>
              <a:rPr lang="ru-RU" sz="2000" b="1" dirty="0" smtClean="0">
                <a:solidFill>
                  <a:schemeClr val="accent4"/>
                </a:solidFill>
              </a:rPr>
              <a:t>- мастер пейзажа </a:t>
            </a:r>
            <a:r>
              <a:rPr lang="ru-RU" sz="2000" b="1" dirty="0" smtClean="0">
                <a:solidFill>
                  <a:srgbClr val="00B0F0"/>
                </a:solidFill>
              </a:rPr>
              <a:t> </a:t>
            </a:r>
            <a:endParaRPr lang="ru-RU" sz="2000" b="1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996952"/>
            <a:ext cx="8640960" cy="1828800"/>
          </a:xfrm>
        </p:spPr>
        <p:txBody>
          <a:bodyPr>
            <a:noAutofit/>
          </a:bodyPr>
          <a:lstStyle/>
          <a:p>
            <a:r>
              <a:rPr lang="ru-RU" sz="2400" b="1" dirty="0" smtClean="0"/>
              <a:t>   </a:t>
            </a:r>
            <a:r>
              <a:rPr lang="ru-RU" sz="3200" b="1" dirty="0" smtClean="0">
                <a:solidFill>
                  <a:srgbClr val="92D050"/>
                </a:solidFill>
              </a:rPr>
              <a:t>Кульминация </a:t>
            </a:r>
            <a:r>
              <a:rPr lang="ru-RU" sz="3200" b="1" dirty="0" smtClean="0"/>
              <a:t>  </a:t>
            </a:r>
            <a:r>
              <a:rPr lang="ru-RU" sz="2400" b="1" dirty="0" smtClean="0"/>
              <a:t>   </a:t>
            </a:r>
            <a:r>
              <a:rPr lang="ru-RU" sz="2400" b="1" dirty="0" smtClean="0"/>
              <a:t>                                       </a:t>
            </a:r>
            <a:r>
              <a:rPr lang="ru-RU" sz="3600" b="1" dirty="0" smtClean="0">
                <a:solidFill>
                  <a:srgbClr val="FF0000"/>
                </a:solidFill>
              </a:rPr>
              <a:t>*</a:t>
            </a:r>
            <a:r>
              <a:rPr lang="ru-RU" sz="2400" b="1" dirty="0" smtClean="0">
                <a:solidFill>
                  <a:schemeClr val="accent2"/>
                </a:solidFill>
              </a:rPr>
              <a:t>Роль речи</a:t>
            </a:r>
            <a:br>
              <a:rPr lang="ru-RU" sz="2400" b="1" dirty="0" smtClean="0">
                <a:solidFill>
                  <a:schemeClr val="accent2"/>
                </a:solidFill>
              </a:rPr>
            </a:br>
            <a:r>
              <a:rPr lang="ru-RU" sz="2400" b="1" dirty="0" smtClean="0">
                <a:solidFill>
                  <a:schemeClr val="accent2"/>
                </a:solidFill>
              </a:rPr>
              <a:t> </a:t>
            </a:r>
            <a:r>
              <a:rPr lang="ru-RU" sz="2400" b="1" dirty="0" smtClean="0">
                <a:solidFill>
                  <a:schemeClr val="accent2"/>
                </a:solidFill>
              </a:rPr>
              <a:t>                                                                                            в рассказе</a:t>
            </a:r>
            <a:r>
              <a:rPr lang="ru-RU" sz="2400" b="1" dirty="0" smtClean="0">
                <a:solidFill>
                  <a:schemeClr val="accent2"/>
                </a:solidFill>
              </a:rPr>
              <a:t>                                                                                         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                                                                 </a:t>
            </a:r>
            <a:r>
              <a:rPr lang="ru-RU" sz="2400" b="1" dirty="0" smtClean="0"/>
              <a:t>  </a:t>
            </a:r>
            <a:r>
              <a:rPr lang="ru-RU" sz="2400" b="1" dirty="0" smtClean="0">
                <a:solidFill>
                  <a:srgbClr val="FF0000"/>
                </a:solidFill>
              </a:rPr>
              <a:t>5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	        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речь и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поведение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                                                        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Бирюка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2400" b="1" dirty="0" smtClean="0"/>
              <a:t>                       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4</a:t>
            </a:r>
            <a:r>
              <a:rPr lang="ru-RU" sz="2400" b="1" dirty="0" smtClean="0"/>
              <a:t> 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                  </a:t>
            </a:r>
            <a:r>
              <a:rPr lang="ru-RU" sz="2400" b="1" dirty="0" smtClean="0"/>
              <a:t> </a:t>
            </a:r>
            <a:r>
              <a:rPr lang="ru-RU" sz="2400" b="1" dirty="0" smtClean="0"/>
              <a:t>Речь  и  </a:t>
            </a:r>
            <a:r>
              <a:rPr lang="ru-RU" sz="2400" b="1" dirty="0" smtClean="0"/>
              <a:t>поведение </a:t>
            </a:r>
            <a:br>
              <a:rPr lang="ru-RU" sz="2400" b="1" dirty="0" smtClean="0"/>
            </a:br>
            <a:r>
              <a:rPr lang="ru-RU" sz="2400" b="1" dirty="0" smtClean="0"/>
              <a:t> </a:t>
            </a:r>
            <a:r>
              <a:rPr lang="ru-RU" sz="2400" b="1" dirty="0" smtClean="0"/>
              <a:t>                              </a:t>
            </a:r>
            <a:r>
              <a:rPr lang="ru-RU" sz="2400" b="1" dirty="0" smtClean="0"/>
              <a:t>мужика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                                       </a:t>
            </a:r>
            <a:br>
              <a:rPr lang="ru-RU" sz="2400" b="1" dirty="0" smtClean="0"/>
            </a:br>
            <a:r>
              <a:rPr lang="ru-RU" sz="2400" b="1" dirty="0" smtClean="0"/>
              <a:t>               </a:t>
            </a:r>
            <a:r>
              <a:rPr lang="ru-RU" sz="2400" b="1" dirty="0" smtClean="0">
                <a:solidFill>
                  <a:srgbClr val="FF0000"/>
                </a:solidFill>
              </a:rPr>
              <a:t> 3                  </a:t>
            </a:r>
            <a:r>
              <a:rPr lang="ru-RU" sz="2400" b="1" dirty="0" smtClean="0"/>
              <a:t>         </a:t>
            </a:r>
            <a:br>
              <a:rPr lang="ru-RU" sz="2400" b="1" dirty="0" smtClean="0"/>
            </a:br>
            <a:r>
              <a:rPr lang="ru-RU" sz="2400" b="1" dirty="0" smtClean="0"/>
              <a:t>  </a:t>
            </a:r>
            <a:r>
              <a:rPr lang="ru-RU" sz="2400" b="1" dirty="0" smtClean="0">
                <a:solidFill>
                  <a:srgbClr val="FFFF00"/>
                </a:solidFill>
              </a:rPr>
              <a:t>Портрет мужика</a:t>
            </a:r>
            <a:endParaRPr lang="ru-RU" sz="24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бычная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Обычная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Обычная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222</TotalTime>
  <Words>175</Words>
  <Application>Microsoft Office PowerPoint</Application>
  <PresentationFormat>Экран (4:3)</PresentationFormat>
  <Paragraphs>60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Обычная</vt:lpstr>
      <vt:lpstr>Слайд 1</vt:lpstr>
      <vt:lpstr>Слайд 2</vt:lpstr>
      <vt:lpstr>Слайд 3</vt:lpstr>
      <vt:lpstr>Слайд 4</vt:lpstr>
      <vt:lpstr>                                                                                                                                                                                                                                                           Портрет                                  *Роль                                                                            портрета                                                                        в   рассказе                                                                             5                                                                                        каково                                                                     отношение                                                                        к Бирюку?                                       4                                     назвать   эпитеты                           3                             Найти,  зачитать </vt:lpstr>
      <vt:lpstr>                                                                   * Роль                                                                              интерьера               интерьер                               в рассказе                                                    5                                                Найти                                             художественную деталь     и                                         другие выразительные  средства                                 4                   прочитать выразительно                 3                                       Найти описание  избы</vt:lpstr>
      <vt:lpstr>Слайд 7</vt:lpstr>
      <vt:lpstr>                                                                                             5                                                                                  Роль пейзажа                                                                      в создании образа  героя.                                                      Обнаружить                                          глаголы   и   другие                                     выразительные  средства ,                             3                               Найти  пейзаж,                   прочитать      </vt:lpstr>
      <vt:lpstr>   Кульминация                                             *Роль речи                                                                                              в рассказе                                                                                                                                                               5                                         речь и  поведение                                                              Бирюка                                       4                      Речь  и  поведение                                 мужика                                                         3                              Портрет мужика</vt:lpstr>
      <vt:lpstr>Слайд 10</vt:lpstr>
      <vt:lpstr>     Идея рассказа:        Прекрасен русский человек духовным величием.        Крепостное право делает человека несчастным, одиноким    – бирюком.      Средства создания образа героя -  речь, Портрет, пейзаж, интерьер.      Новые понятия:                                  прототип,                                 социально-психологический портрет,                                  образ-символ,                      внешний и внутренний конфликт.       </vt:lpstr>
      <vt:lpstr>Слайд 12</vt:lpstr>
      <vt:lpstr>Слайд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илья</dc:creator>
  <cp:lastModifiedBy>илья</cp:lastModifiedBy>
  <cp:revision>59</cp:revision>
  <dcterms:created xsi:type="dcterms:W3CDTF">2011-11-06T09:44:09Z</dcterms:created>
  <dcterms:modified xsi:type="dcterms:W3CDTF">2011-11-14T17:23:56Z</dcterms:modified>
</cp:coreProperties>
</file>