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5" r:id="rId4"/>
    <p:sldId id="269" r:id="rId5"/>
    <p:sldId id="266" r:id="rId6"/>
    <p:sldId id="268" r:id="rId7"/>
    <p:sldId id="270" r:id="rId8"/>
    <p:sldId id="261" r:id="rId9"/>
    <p:sldId id="271" r:id="rId10"/>
    <p:sldId id="272" r:id="rId11"/>
    <p:sldId id="273" r:id="rId12"/>
    <p:sldId id="274" r:id="rId13"/>
    <p:sldId id="276" r:id="rId14"/>
    <p:sldId id="277" r:id="rId15"/>
    <p:sldId id="275" r:id="rId16"/>
    <p:sldId id="278" r:id="rId17"/>
    <p:sldId id="279" r:id="rId18"/>
    <p:sldId id="280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800000"/>
    <a:srgbClr val="4D4D4D"/>
    <a:srgbClr val="FFFFCC"/>
    <a:srgbClr val="F16A2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F0F06F-053C-4C19-A083-4B78B3382A95}" type="datetimeFigureOut">
              <a:rPr lang="ru-RU" smtClean="0"/>
              <a:pPr/>
              <a:t>13.03.2012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2670462-7FA3-40BF-B26D-6380EF5DCE3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1214422"/>
            <a:ext cx="7851648" cy="18288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tx1"/>
                </a:solidFill>
              </a:rPr>
              <a:t>урок по теме: </a:t>
            </a:r>
            <a:r>
              <a:rPr lang="ru-RU" sz="9600" dirty="0" err="1" smtClean="0">
                <a:solidFill>
                  <a:srgbClr val="800000"/>
                </a:solidFill>
              </a:rPr>
              <a:t>изонить</a:t>
            </a:r>
            <a:endParaRPr lang="ru-RU" sz="9600" dirty="0">
              <a:solidFill>
                <a:srgbClr val="8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Рукоделие  5 класс</a:t>
            </a:r>
            <a:endParaRPr lang="ru-RU" dirty="0"/>
          </a:p>
        </p:txBody>
      </p:sp>
    </p:spTree>
  </p:cSld>
  <p:clrMapOvr>
    <a:masterClrMapping/>
  </p:clrMapOvr>
  <p:transition spd="slow" advTm="2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214290"/>
            <a:ext cx="8305800" cy="1143000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Обвести шаблон ёлки с изнаночной стороны титульного листа картона.</a:t>
            </a:r>
            <a:endParaRPr lang="ru-RU" sz="3100" dirty="0"/>
          </a:p>
        </p:txBody>
      </p:sp>
      <p:pic>
        <p:nvPicPr>
          <p:cNvPr id="4" name="Рисунок 3" descr="F:\Фото\Фото 2011 года\фото ёлка (2)\DSC00435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1428736"/>
            <a:ext cx="457203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F:\Фото\Фото 2011 года\фото ёлка (2)\DSC00436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57686" y="3357562"/>
            <a:ext cx="4583103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sz="3100" dirty="0" smtClean="0"/>
              <a:t>Нанести разметку на стороны треугольника.</a:t>
            </a:r>
            <a:br>
              <a:rPr lang="ru-RU" sz="3100" dirty="0" smtClean="0"/>
            </a:br>
            <a:endParaRPr lang="ru-RU" dirty="0"/>
          </a:p>
        </p:txBody>
      </p:sp>
      <p:pic>
        <p:nvPicPr>
          <p:cNvPr id="4" name="Рисунок 3" descr="F:\Фото\Фото 2011 года\фото ёлка (2)\DSC00438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857364"/>
            <a:ext cx="5940425" cy="4368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305800" cy="1143000"/>
          </a:xfrm>
        </p:spPr>
        <p:txBody>
          <a:bodyPr>
            <a:normAutofit/>
          </a:bodyPr>
          <a:lstStyle/>
          <a:p>
            <a:pPr lvl="0" algn="ctr"/>
            <a:r>
              <a:rPr lang="ru-RU" sz="3100" dirty="0" smtClean="0"/>
              <a:t>Пронумеровать разметку.</a:t>
            </a:r>
            <a:endParaRPr lang="ru-RU" dirty="0"/>
          </a:p>
        </p:txBody>
      </p:sp>
      <p:pic>
        <p:nvPicPr>
          <p:cNvPr id="4" name="Рисунок 3" descr="F:\Фото\Фото 2011 года\фото ёлка (2)\DSC0043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2000240"/>
            <a:ext cx="4071966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\Фото 2011 года\фото ёлка (2)\DSC00440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4876" y="3714752"/>
            <a:ext cx="4219584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Сделать проколы в размеченных точках с изнаночной стороны картона</a:t>
            </a:r>
            <a:endParaRPr lang="ru-RU" sz="2800" dirty="0"/>
          </a:p>
        </p:txBody>
      </p:sp>
      <p:pic>
        <p:nvPicPr>
          <p:cNvPr id="4" name="Рисунок 3" descr="F:\Фото\Фото 2011 года\фото ёлка (2)\DSC00441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857364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Вдеть нитку в иголку.</a:t>
            </a:r>
            <a:br>
              <a:rPr lang="ru-RU" sz="2000" dirty="0" smtClean="0"/>
            </a:br>
            <a:r>
              <a:rPr lang="ru-RU" sz="2000" dirty="0" smtClean="0"/>
              <a:t>- Сделать средний узелок, чтобы не проскочить через отверстие.</a:t>
            </a:r>
            <a:br>
              <a:rPr lang="ru-RU" sz="2000" dirty="0" smtClean="0"/>
            </a:br>
            <a:r>
              <a:rPr lang="ru-RU" sz="2000" dirty="0" smtClean="0"/>
              <a:t>- Сделать из точки 1 длинный стежок в точку 2 (вертикально в вершину треугольника).</a:t>
            </a:r>
            <a:endParaRPr lang="ru-RU" sz="2000" dirty="0"/>
          </a:p>
        </p:txBody>
      </p:sp>
      <p:pic>
        <p:nvPicPr>
          <p:cNvPr id="3" name="Рисунок 2" descr="F:\Фото\Фото 2011 года\фото ёлка (2)\DSC0044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2214554"/>
            <a:ext cx="5940425" cy="4312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Нанизать на нить бусину или </a:t>
            </a:r>
            <a:r>
              <a:rPr lang="ru-RU" sz="2800" dirty="0" err="1" smtClean="0"/>
              <a:t>паетку</a:t>
            </a:r>
            <a:endParaRPr lang="ru-RU" sz="2800" dirty="0"/>
          </a:p>
        </p:txBody>
      </p:sp>
      <p:pic>
        <p:nvPicPr>
          <p:cNvPr id="3" name="Рисунок 2" descr="F:\Фото\Фото 2011 года\фото ёлка (2)\DSC00450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2402681"/>
            <a:ext cx="5940425" cy="4026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algn="ctr"/>
            <a:r>
              <a:rPr lang="ru-RU" sz="2800" dirty="0" smtClean="0"/>
              <a:t>Продолжить работу со стежками до окончательного результата.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3" name="Рисунок 2" descr="F:\Фото\Фото 2011 года\фото ёлка (2)\DSC00444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1785926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100" dirty="0" smtClean="0"/>
              <a:t>Следить затем, чтобы длинные стежки были с лицевой стороны, а короткие с изнаночной.</a:t>
            </a:r>
            <a:endParaRPr lang="ru-RU" dirty="0"/>
          </a:p>
        </p:txBody>
      </p:sp>
      <p:pic>
        <p:nvPicPr>
          <p:cNvPr id="3" name="Рисунок 2" descr="F:\Фото\Фото 2011 года\фото ёлка (2)\DSC00443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0034" y="4357694"/>
            <a:ext cx="3071834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Фото\Фото 2011 года\фото ёлка (2)\DSC00444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28860" y="1928802"/>
            <a:ext cx="3214709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:\Фото\Фото 2011 года\фото ёлка (2)\DSC00448.JPG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4357694"/>
            <a:ext cx="314327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571480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Заклеить изнаночную сторону цветной бумагой.</a:t>
            </a:r>
            <a:endParaRPr lang="ru-RU" sz="2800" dirty="0"/>
          </a:p>
        </p:txBody>
      </p:sp>
      <p:pic>
        <p:nvPicPr>
          <p:cNvPr id="4" name="Рисунок 3" descr="F:\Фото\Фото 2011 года\фото ёлка (2)\DSC00449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00166" y="2000240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04088"/>
            <a:ext cx="8191528" cy="5939622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>Закрепление пройденного материала:</a:t>
            </a:r>
            <a:br>
              <a:rPr lang="ru-RU" sz="4000" dirty="0" smtClean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2000" dirty="0" smtClean="0"/>
              <a:t> </a:t>
            </a:r>
            <a:r>
              <a:rPr lang="ru-RU" sz="2800" dirty="0" smtClean="0"/>
              <a:t>1.Что такое «</a:t>
            </a:r>
            <a:r>
              <a:rPr lang="ru-RU" sz="2800" dirty="0" err="1" smtClean="0"/>
              <a:t>изонить</a:t>
            </a:r>
            <a:r>
              <a:rPr lang="ru-RU" sz="2800" dirty="0" smtClean="0"/>
              <a:t>»?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2. Кто изобрел данную технику?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3. Какие нитки используют в ниточном дизайне?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4. Какой материал идет на основу изделий в технике нитяная  графика?</a:t>
            </a:r>
            <a:br>
              <a:rPr lang="ru-RU" sz="2800" dirty="0" smtClean="0"/>
            </a:br>
            <a:r>
              <a:rPr lang="ru-RU" sz="2800" dirty="0" smtClean="0"/>
              <a:t> </a:t>
            </a:r>
            <a:br>
              <a:rPr lang="ru-RU" sz="2800" dirty="0" smtClean="0"/>
            </a:br>
            <a:r>
              <a:rPr lang="ru-RU" sz="2800" dirty="0" smtClean="0"/>
              <a:t>5. Где нашел  свое применение ниточный дизайн?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4714876" y="2857496"/>
            <a:ext cx="3286148" cy="2928958"/>
            <a:chOff x="4143372" y="3429000"/>
            <a:chExt cx="2143140" cy="2143140"/>
          </a:xfrm>
        </p:grpSpPr>
        <p:sp>
          <p:nvSpPr>
            <p:cNvPr id="60" name="Овал 59"/>
            <p:cNvSpPr/>
            <p:nvPr/>
          </p:nvSpPr>
          <p:spPr>
            <a:xfrm>
              <a:off x="4214810" y="3429000"/>
              <a:ext cx="2071702" cy="214314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4" name="Прямая соединительная линия 63"/>
            <p:cNvCxnSpPr/>
            <p:nvPr/>
          </p:nvCxnSpPr>
          <p:spPr>
            <a:xfrm rot="16200000" flipH="1">
              <a:off x="4857752" y="3857628"/>
              <a:ext cx="1714512" cy="857256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68" name="Прямая соединительная линия 67"/>
            <p:cNvCxnSpPr/>
            <p:nvPr/>
          </p:nvCxnSpPr>
          <p:spPr>
            <a:xfrm>
              <a:off x="4429124" y="5072074"/>
              <a:ext cx="1714512" cy="1588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74" name="Прямая соединительная линия 73"/>
            <p:cNvCxnSpPr>
              <a:stCxn id="60" idx="0"/>
            </p:cNvCxnSpPr>
            <p:nvPr/>
          </p:nvCxnSpPr>
          <p:spPr>
            <a:xfrm rot="16200000" flipH="1" flipV="1">
              <a:off x="3946918" y="3839768"/>
              <a:ext cx="1714512" cy="892975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76" name="Прямая соединительная линия 75"/>
            <p:cNvCxnSpPr/>
            <p:nvPr/>
          </p:nvCxnSpPr>
          <p:spPr>
            <a:xfrm>
              <a:off x="4357686" y="3929066"/>
              <a:ext cx="1714512" cy="1588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78" name="Прямая соединительная линия 77"/>
            <p:cNvCxnSpPr>
              <a:stCxn id="60" idx="4"/>
            </p:cNvCxnSpPr>
            <p:nvPr/>
          </p:nvCxnSpPr>
          <p:spPr>
            <a:xfrm rot="5400000" flipH="1" flipV="1">
              <a:off x="4839892" y="4339834"/>
              <a:ext cx="1643074" cy="821537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0" name="Прямая соединительная линия 79"/>
            <p:cNvCxnSpPr>
              <a:endCxn id="60" idx="4"/>
            </p:cNvCxnSpPr>
            <p:nvPr/>
          </p:nvCxnSpPr>
          <p:spPr>
            <a:xfrm rot="16200000" flipH="1">
              <a:off x="3982636" y="4304115"/>
              <a:ext cx="1643074" cy="892975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2" name="Прямая соединительная линия 81"/>
            <p:cNvCxnSpPr/>
            <p:nvPr/>
          </p:nvCxnSpPr>
          <p:spPr>
            <a:xfrm rot="5400000">
              <a:off x="3821901" y="4536289"/>
              <a:ext cx="1928826" cy="1588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4786314" y="3571876"/>
              <a:ext cx="1500198" cy="1071570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 flipV="1">
              <a:off x="4786314" y="4572008"/>
              <a:ext cx="1500198" cy="857256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89" name="Прямая соединительная линия 88"/>
            <p:cNvCxnSpPr/>
            <p:nvPr/>
          </p:nvCxnSpPr>
          <p:spPr>
            <a:xfrm rot="10800000" flipV="1">
              <a:off x="4143372" y="3571876"/>
              <a:ext cx="1571636" cy="1000132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91" name="Прямая соединительная линия 90"/>
            <p:cNvCxnSpPr/>
            <p:nvPr/>
          </p:nvCxnSpPr>
          <p:spPr>
            <a:xfrm rot="5400000">
              <a:off x="4750595" y="4464851"/>
              <a:ext cx="1928826" cy="1588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  <p:cxnSp>
          <p:nvCxnSpPr>
            <p:cNvPr id="93" name="Прямая соединительная линия 92"/>
            <p:cNvCxnSpPr>
              <a:stCxn id="60" idx="2"/>
            </p:cNvCxnSpPr>
            <p:nvPr/>
          </p:nvCxnSpPr>
          <p:spPr>
            <a:xfrm rot="10800000" flipH="1" flipV="1">
              <a:off x="4214810" y="4500570"/>
              <a:ext cx="1571636" cy="1000132"/>
            </a:xfrm>
            <a:prstGeom prst="lin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cxnSp>
      </p:grpSp>
      <p:cxnSp>
        <p:nvCxnSpPr>
          <p:cNvPr id="109" name="Прямая соединительная линия 108"/>
          <p:cNvCxnSpPr/>
          <p:nvPr/>
        </p:nvCxnSpPr>
        <p:spPr>
          <a:xfrm rot="5400000">
            <a:off x="1035819" y="3464719"/>
            <a:ext cx="2286016" cy="2143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857224" y="785794"/>
            <a:ext cx="72866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u="sng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Изонить</a:t>
            </a:r>
            <a:r>
              <a:rPr lang="ru-RU" sz="4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8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ru-RU" sz="2400" dirty="0" smtClean="0"/>
              <a:t>– это графический рисунок, выполненный нитями, натянутыми в определенном порядке на твердой основе.</a:t>
            </a:r>
            <a:endParaRPr lang="ru-RU" sz="2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V="1">
            <a:off x="2071670" y="3071810"/>
            <a:ext cx="2143140" cy="164307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rot="16200000" flipH="1">
            <a:off x="1357290" y="3357562"/>
            <a:ext cx="2000264" cy="14287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16200000" flipH="1">
            <a:off x="1821637" y="3321843"/>
            <a:ext cx="1285884" cy="5000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43108" y="3357562"/>
            <a:ext cx="857256" cy="6429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143108" y="3714752"/>
            <a:ext cx="1143008" cy="7143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2143108" y="3571876"/>
            <a:ext cx="1357322" cy="42862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071670" y="3286124"/>
            <a:ext cx="1857388" cy="100013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V="1">
            <a:off x="428596" y="4714884"/>
            <a:ext cx="1643074" cy="121444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5400000">
            <a:off x="964381" y="5536421"/>
            <a:ext cx="2000264" cy="2143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rot="5400000">
            <a:off x="964381" y="5750735"/>
            <a:ext cx="1785950" cy="158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rot="16200000" flipH="1">
            <a:off x="1214414" y="5429264"/>
            <a:ext cx="1143008" cy="28575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1428728" y="5214950"/>
            <a:ext cx="500066" cy="5000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1214414" y="5357826"/>
            <a:ext cx="785818" cy="14287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5" name="Прямая соединительная линия 64"/>
          <p:cNvCxnSpPr/>
          <p:nvPr/>
        </p:nvCxnSpPr>
        <p:spPr>
          <a:xfrm flipV="1">
            <a:off x="1000100" y="5286388"/>
            <a:ext cx="1000132" cy="21431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10800000" flipV="1">
            <a:off x="714348" y="5072074"/>
            <a:ext cx="1285884" cy="64294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69" name="Овал 68"/>
          <p:cNvSpPr/>
          <p:nvPr/>
        </p:nvSpPr>
        <p:spPr>
          <a:xfrm rot="18283845">
            <a:off x="2933567" y="4552590"/>
            <a:ext cx="1071570" cy="2136968"/>
          </a:xfrm>
          <a:prstGeom prst="ellipse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>
            <a:stCxn id="69" idx="7"/>
            <a:endCxn id="69" idx="1"/>
          </p:cNvCxnSpPr>
          <p:nvPr/>
        </p:nvCxnSpPr>
        <p:spPr>
          <a:xfrm rot="10800000" flipV="1">
            <a:off x="2632583" y="4879272"/>
            <a:ext cx="431686" cy="6227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>
            <a:stCxn id="69" idx="6"/>
            <a:endCxn id="69" idx="3"/>
          </p:cNvCxnSpPr>
          <p:nvPr/>
        </p:nvCxnSpPr>
        <p:spPr>
          <a:xfrm rot="16200000" flipH="1">
            <a:off x="3233451" y="5721893"/>
            <a:ext cx="1182131" cy="9983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>
            <a:stCxn id="69" idx="7"/>
            <a:endCxn id="69" idx="2"/>
          </p:cNvCxnSpPr>
          <p:nvPr/>
        </p:nvCxnSpPr>
        <p:spPr>
          <a:xfrm rot="10800000" flipH="1" flipV="1">
            <a:off x="3064268" y="4879271"/>
            <a:ext cx="99835" cy="118213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stCxn id="69" idx="7"/>
            <a:endCxn id="69" idx="5"/>
          </p:cNvCxnSpPr>
          <p:nvPr/>
        </p:nvCxnSpPr>
        <p:spPr>
          <a:xfrm rot="10800000" flipH="1" flipV="1">
            <a:off x="3064269" y="4879272"/>
            <a:ext cx="1241852" cy="86088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>
            <a:stCxn id="69" idx="5"/>
            <a:endCxn id="69" idx="2"/>
          </p:cNvCxnSpPr>
          <p:nvPr/>
        </p:nvCxnSpPr>
        <p:spPr>
          <a:xfrm flipH="1">
            <a:off x="3164104" y="5740158"/>
            <a:ext cx="1142017" cy="321245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>
            <a:stCxn id="69" idx="0"/>
            <a:endCxn id="69" idx="6"/>
          </p:cNvCxnSpPr>
          <p:nvPr/>
        </p:nvCxnSpPr>
        <p:spPr>
          <a:xfrm rot="10800000" flipH="1" flipV="1">
            <a:off x="2591230" y="5012337"/>
            <a:ext cx="1183369" cy="1684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rot="16200000" flipH="1">
            <a:off x="3548086" y="5381609"/>
            <a:ext cx="1049066" cy="57287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>
            <a:stCxn id="69" idx="4"/>
            <a:endCxn id="69" idx="2"/>
          </p:cNvCxnSpPr>
          <p:nvPr/>
        </p:nvCxnSpPr>
        <p:spPr>
          <a:xfrm flipH="1" flipV="1">
            <a:off x="3164104" y="6061403"/>
            <a:ext cx="1183369" cy="16840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stCxn id="69" idx="0"/>
            <a:endCxn id="69" idx="2"/>
          </p:cNvCxnSpPr>
          <p:nvPr/>
        </p:nvCxnSpPr>
        <p:spPr>
          <a:xfrm rot="10800000" flipH="1" flipV="1">
            <a:off x="2591230" y="5012337"/>
            <a:ext cx="572873" cy="104906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69" idx="1"/>
            <a:endCxn id="69" idx="3"/>
          </p:cNvCxnSpPr>
          <p:nvPr/>
        </p:nvCxnSpPr>
        <p:spPr>
          <a:xfrm rot="10800000" flipH="1" flipV="1">
            <a:off x="2632583" y="5501990"/>
            <a:ext cx="1241852" cy="860886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69" idx="3"/>
            <a:endCxn id="69" idx="5"/>
          </p:cNvCxnSpPr>
          <p:nvPr/>
        </p:nvCxnSpPr>
        <p:spPr>
          <a:xfrm flipV="1">
            <a:off x="3874435" y="5740158"/>
            <a:ext cx="431686" cy="62271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5720" y="357167"/>
            <a:ext cx="8501122" cy="2985433"/>
          </a:xfrm>
          <a:prstGeom prst="rect">
            <a:avLst/>
          </a:prstGeom>
        </p:spPr>
        <p:style>
          <a:lnRef idx="0">
            <a:scrgbClr r="0" g="0" b="0"/>
          </a:lnRef>
          <a:fillRef idx="1003">
            <a:schemeClr val="dk1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/>
          <a:p>
            <a:pPr indent="712788" algn="ctr"/>
            <a:r>
              <a:rPr lang="ru-RU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Изонить</a:t>
            </a:r>
            <a:r>
              <a:rPr lang="ru-RU" b="1" dirty="0" smtClean="0"/>
              <a:t> </a:t>
            </a:r>
            <a:r>
              <a:rPr lang="ru-RU" sz="2400" b="1" dirty="0" smtClean="0"/>
              <a:t>(ниточный дизайн, а также ниточная графика) имеет английские корни. Этот вид прикладного творчества появился в стране туманов в</a:t>
            </a:r>
            <a:r>
              <a:rPr lang="en-US" sz="2400" b="1" dirty="0" smtClean="0"/>
              <a:t> XVI </a:t>
            </a:r>
            <a:r>
              <a:rPr lang="ru-RU" sz="2400" b="1" dirty="0" smtClean="0"/>
              <a:t>веке. Английские ткачи придумали особый способ переплетения ниток. Они вбивали в деревянные дощечки гвозди и  в определенной последовательности натягивали на них нитки. Получались ажурные изделия для украшения жилища. </a:t>
            </a:r>
            <a:endParaRPr lang="ru-RU" sz="2400" b="1" dirty="0"/>
          </a:p>
        </p:txBody>
      </p:sp>
      <p:pic>
        <p:nvPicPr>
          <p:cNvPr id="4" name="Picture 3" descr="C:\Documents and Settings\rc\Рабочий стол\Ресурсный центр\Лена С\Вид Лондона 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43042" y="3714752"/>
            <a:ext cx="6000750" cy="2786082"/>
          </a:xfrm>
          <a:prstGeom prst="ellipse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305800" cy="1867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Любители вышивания ее упростили. Они заменили гвозди и деревянную основу на иглу и цветной картон (или бархатную бумагу). В работе используют обычные швейные нитки, мулине и ирис.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b="1" dirty="0"/>
          </a:p>
        </p:txBody>
      </p:sp>
      <p:pic>
        <p:nvPicPr>
          <p:cNvPr id="6" name="Picture 4" descr="C:\Users\Алла\AppData\Roaming\Canon\MP Navigator EX V10\temp\scan\sc0001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04257">
            <a:off x="532226" y="2822521"/>
            <a:ext cx="2292564" cy="2748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7" name="Picture 3" descr="C:\Users\Алла\AppData\Roaming\Canon\MP Navigator EX V10\temp\scan\sc0000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86116" y="3214686"/>
            <a:ext cx="2500330" cy="26432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8" name="Picture 2" descr="C:\Users\Алла\AppData\Roaming\Canon\MP Navigator EX V10\temp\scan\sc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465062">
            <a:off x="6220822" y="2812604"/>
            <a:ext cx="2365379" cy="26331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305800" cy="1071570"/>
          </a:xfrm>
        </p:spPr>
        <p:txBody>
          <a:bodyPr/>
          <a:lstStyle/>
          <a:p>
            <a:r>
              <a:rPr lang="ru-RU" dirty="0" smtClean="0"/>
              <a:t>Материалы и инструменты:</a:t>
            </a:r>
            <a:endParaRPr lang="ru-RU" dirty="0"/>
          </a:p>
        </p:txBody>
      </p:sp>
      <p:pic>
        <p:nvPicPr>
          <p:cNvPr id="1026" name="Picture 2" descr="G:\АВ\DSC031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71670" y="2143092"/>
            <a:ext cx="5643602" cy="4500618"/>
          </a:xfrm>
          <a:prstGeom prst="ellipse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08197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Одним из главных символов Нового Года  является елка. Живая елка проделывает недолгий путь от леса до елочного базара. Где ее покупают и приносят в дом. Нарядная она простоит главную волшебную ночь в году и вскоре отправится … финал грустен.</a:t>
            </a:r>
            <a:br>
              <a:rPr lang="ru-RU" sz="2000" dirty="0" smtClean="0"/>
            </a:br>
            <a:r>
              <a:rPr lang="ru-RU" sz="2000" dirty="0" smtClean="0"/>
              <a:t>У нас нет привычки покупать елку с корнями и высаживать ее весной обратно в лес. Поэтому мы поступим гуманнее. В технике ниточного дизайна создадим  своими руками праздничную открытку с лесной красавицей.</a:t>
            </a:r>
            <a:endParaRPr lang="ru-RU" sz="2000" dirty="0"/>
          </a:p>
        </p:txBody>
      </p:sp>
      <p:pic>
        <p:nvPicPr>
          <p:cNvPr id="3" name="Picture 6" descr="C:\Users\Алла\AppData\Roaming\Canon\MP Navigator EX V10\temp\scan\sc0003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9852974">
            <a:off x="351930" y="3545151"/>
            <a:ext cx="2845468" cy="298207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pic>
        <p:nvPicPr>
          <p:cNvPr id="4" name="Picture 5" descr="C:\Users\Алла\AppData\Roaming\Canon\MP Navigator EX V10\temp\scan\sc0002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3178961" y="3036091"/>
            <a:ext cx="2786081" cy="2857520"/>
          </a:xfrm>
          <a:prstGeom prst="rect">
            <a:avLst/>
          </a:prstGeom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  <p:pic>
        <p:nvPicPr>
          <p:cNvPr id="5" name="Picture 7" descr="C:\Users\Алла\AppData\Roaming\Canon\MP Navigator EX V10\temp\scan\sc0004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11777609">
            <a:off x="5983132" y="3745200"/>
            <a:ext cx="2640419" cy="27986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>По форме елка напоминает треугольник. Ее всегда изображают состоящей из треугольников. Можно упростить до одного треугольника, а пушистость будет достигнута за счет необычной техники</a:t>
            </a:r>
            <a:r>
              <a:rPr lang="ru-RU" sz="1800" dirty="0" smtClean="0"/>
              <a:t>.</a:t>
            </a:r>
            <a:endParaRPr lang="ru-RU" sz="1800" dirty="0"/>
          </a:p>
        </p:txBody>
      </p:sp>
      <p:pic>
        <p:nvPicPr>
          <p:cNvPr id="3" name="Picture 2" descr="C:\Users\Алла\AppData\Roaming\Canon\MP Navigator EX V10\temp\scan\sc.bmp"/>
          <p:cNvPicPr>
            <a:picLocks noChangeAspect="1" noChangeArrowheads="1"/>
          </p:cNvPicPr>
          <p:nvPr/>
        </p:nvPicPr>
        <p:blipFill>
          <a:blip r:embed="rId2" cstate="screen">
            <a:lum bright="-30000" contrast="40000"/>
          </a:blip>
          <a:srcRect/>
          <a:stretch>
            <a:fillRect/>
          </a:stretch>
        </p:blipFill>
        <p:spPr bwMode="auto">
          <a:xfrm>
            <a:off x="785786" y="2357430"/>
            <a:ext cx="7429552" cy="392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7" y="1653463"/>
            <a:ext cx="1089980" cy="4856580"/>
          </a:xfrm>
          <a:scene3d>
            <a:camera prst="orthographicFront"/>
            <a:lightRig rig="freezing" dir="t">
              <a:rot lat="0" lon="0" rev="5640000"/>
            </a:lightRig>
          </a:scene3d>
          <a:sp3d>
            <a:bevelT prst="angle"/>
          </a:sp3d>
        </p:spPr>
        <p:txBody>
          <a:bodyPr vert="wordArtVert">
            <a:normAutofit fontScale="90000"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4400" dirty="0" smtClean="0"/>
              <a:t/>
            </a:r>
            <a:br>
              <a:rPr lang="ru-RU" sz="4400" dirty="0" smtClean="0"/>
            </a:br>
            <a:endParaRPr lang="ru-RU" sz="4400" dirty="0"/>
          </a:p>
        </p:txBody>
      </p:sp>
      <p:sp>
        <p:nvSpPr>
          <p:cNvPr id="3" name="Прямоугольник 2"/>
          <p:cNvSpPr/>
          <p:nvPr/>
        </p:nvSpPr>
        <p:spPr>
          <a:xfrm flipH="1">
            <a:off x="1785918" y="1142960"/>
            <a:ext cx="7358082" cy="5357874"/>
          </a:xfrm>
          <a:prstGeom prst="rect">
            <a:avLst/>
          </a:prstGeom>
          <a:ln/>
        </p:spPr>
        <p:style>
          <a:lnRef idx="0">
            <a:schemeClr val="dk1"/>
          </a:lnRef>
          <a:fillRef idx="100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chemeClr val="tx1"/>
                </a:solidFill>
              </a:rPr>
              <a:t> Передавай  ножницы кольцами </a:t>
            </a:r>
          </a:p>
          <a:p>
            <a:r>
              <a:rPr lang="ru-RU" sz="2800" dirty="0" smtClean="0">
                <a:solidFill>
                  <a:schemeClr val="tx1"/>
                </a:solidFill>
              </a:rPr>
              <a:t>вперед с  сомкнутыми лезвиями.</a:t>
            </a:r>
          </a:p>
          <a:p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Следи, чтобы ножницы не падали на пол, т.к. при падении они могут поранить тебя.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Во время работы нельзя вкалывать иголки в одежду, брать  их в рот.</a:t>
            </a:r>
          </a:p>
          <a:p>
            <a:pPr>
              <a:buFont typeface="Wingdings" pitchFamily="2" charset="2"/>
              <a:buChar char="q"/>
            </a:pPr>
            <a:endParaRPr lang="ru-RU" sz="28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Храни иголки и булавки в игольнице или подушечке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buFont typeface="Wingdings" pitchFamily="2" charset="2"/>
              <a:buChar char="q"/>
            </a:pPr>
            <a:endParaRPr lang="ru-RU" dirty="0">
              <a:solidFill>
                <a:srgbClr val="4D4D4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857232"/>
            <a:ext cx="2412648" cy="5786477"/>
          </a:xfrm>
          <a:prstGeom prst="rect">
            <a:avLst/>
          </a:prstGeom>
        </p:spPr>
        <p:txBody>
          <a:bodyPr vert="wordArtVert" wrap="square">
            <a:spAutoFit/>
          </a:bodyPr>
          <a:lstStyle/>
          <a:p>
            <a:r>
              <a:rPr lang="ru-RU" sz="4400" dirty="0" smtClean="0">
                <a:solidFill>
                  <a:srgbClr val="990000"/>
                </a:solidFill>
                <a:latin typeface="Calibri"/>
                <a:ea typeface="+mj-ea"/>
                <a:cs typeface="+mj-cs"/>
              </a:rPr>
              <a:t>Техника</a:t>
            </a:r>
            <a:r>
              <a:rPr lang="ru-RU" sz="3600" dirty="0" smtClean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 </a:t>
            </a:r>
            <a:r>
              <a:rPr lang="ru-RU" sz="2400" dirty="0" smtClean="0">
                <a:solidFill>
                  <a:srgbClr val="990000"/>
                </a:solidFill>
                <a:latin typeface="Calibri"/>
                <a:ea typeface="+mj-ea"/>
                <a:cs typeface="+mj-cs"/>
              </a:rPr>
              <a:t>безопасности</a:t>
            </a:r>
            <a:r>
              <a:rPr lang="ru-RU" sz="3600" dirty="0" smtClean="0">
                <a:solidFill>
                  <a:srgbClr val="EEECE1"/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srgbClr val="EEECE1"/>
                </a:solidFill>
                <a:latin typeface="Calibri"/>
                <a:ea typeface="+mj-ea"/>
                <a:cs typeface="+mj-cs"/>
              </a:rPr>
            </a:br>
            <a:r>
              <a:rPr lang="ru-RU" sz="3600" dirty="0" smtClean="0">
                <a:solidFill>
                  <a:srgbClr val="1F497D">
                    <a:lumMod val="10000"/>
                  </a:srgbClr>
                </a:solidFill>
                <a:latin typeface="Calibri"/>
                <a:ea typeface="+mj-ea"/>
                <a:cs typeface="+mj-cs"/>
              </a:rPr>
              <a:t/>
            </a:r>
            <a:br>
              <a:rPr lang="ru-RU" sz="3600" dirty="0" smtClean="0">
                <a:solidFill>
                  <a:srgbClr val="1F497D">
                    <a:lumMod val="10000"/>
                  </a:srgbClr>
                </a:solidFill>
                <a:latin typeface="Calibri"/>
                <a:ea typeface="+mj-ea"/>
                <a:cs typeface="+mj-cs"/>
              </a:rPr>
            </a:br>
            <a:endParaRPr lang="ru-RU" dirty="0"/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 algn="ctr"/>
            <a:r>
              <a:rPr lang="ru-RU" sz="3200" dirty="0" smtClean="0"/>
              <a:t>Сложить цветной картон пополам.</a:t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39" name="Рисунок 38" descr="F:\Фото\Фото 2011 года\фото ёлка (2)\DSC00432.JPG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71604" y="1928802"/>
            <a:ext cx="5940425" cy="4455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479</TotalTime>
  <Words>263</Words>
  <Application>Microsoft Office PowerPoint</Application>
  <PresentationFormat>Экран (4:3)</PresentationFormat>
  <Paragraphs>29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урок по теме: изонить</vt:lpstr>
      <vt:lpstr>Слайд 2</vt:lpstr>
      <vt:lpstr>Слайд 3</vt:lpstr>
      <vt:lpstr>Любители вышивания ее упростили. Они заменили гвозди и деревянную основу на иглу и цветной картон (или бархатную бумагу). В работе используют обычные швейные нитки, мулине и ирис. </vt:lpstr>
      <vt:lpstr>Материалы и инструменты:</vt:lpstr>
      <vt:lpstr>     Одним из главных символов Нового Года  является елка. Живая елка проделывает недолгий путь от леса до елочного базара. Где ее покупают и приносят в дом. Нарядная она простоит главную волшебную ночь в году и вскоре отправится … финал грустен. У нас нет привычки покупать елку с корнями и высаживать ее весной обратно в лес. Поэтому мы поступим гуманнее. В технике ниточного дизайна создадим  своими руками праздничную открытку с лесной красавицей.</vt:lpstr>
      <vt:lpstr>По форме елка напоминает треугольник. Ее всегда изображают состоящей из треугольников. Можно упростить до одного треугольника, а пушистость будет достигнута за счет необычной техники.</vt:lpstr>
      <vt:lpstr>   </vt:lpstr>
      <vt:lpstr>Сложить цветной картон пополам. </vt:lpstr>
      <vt:lpstr>       Обвести шаблон ёлки с изнаночной стороны титульного листа картона.</vt:lpstr>
      <vt:lpstr>Нанести разметку на стороны треугольника. </vt:lpstr>
      <vt:lpstr>Пронумеровать разметку.</vt:lpstr>
      <vt:lpstr>Сделать проколы в размеченных точках с изнаночной стороны картона</vt:lpstr>
      <vt:lpstr> - Вдеть нитку в иголку. - Сделать средний узелок, чтобы не проскочить через отверстие. - Сделать из точки 1 длинный стежок в точку 2 (вертикально в вершину треугольника).</vt:lpstr>
      <vt:lpstr>Нанизать на нить бусину или паетку</vt:lpstr>
      <vt:lpstr>Продолжить работу со стежками до окончательного результата. </vt:lpstr>
      <vt:lpstr>Следить затем, чтобы длинные стежки были с лицевой стороны, а короткие с изнаночной.</vt:lpstr>
      <vt:lpstr>Заклеить изнаночную сторону цветной бумагой.</vt:lpstr>
      <vt:lpstr>Закрепление пройденного материала:   1.Что такое «изонить»?  2. Кто изобрел данную технику?  3. Какие нитки используют в ниточном дизайне?  4. Какой материал идет на основу изделий в технике нитяная  графика?   5. Где нашел  свое применение ниточный дизайн?   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Нитяная графика или ниточный дизайн</dc:title>
  <dc:creator>Алла</dc:creator>
  <cp:lastModifiedBy>Сергей</cp:lastModifiedBy>
  <cp:revision>52</cp:revision>
  <dcterms:created xsi:type="dcterms:W3CDTF">2008-08-20T23:25:45Z</dcterms:created>
  <dcterms:modified xsi:type="dcterms:W3CDTF">2012-03-13T18:50:51Z</dcterms:modified>
</cp:coreProperties>
</file>