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69" r:id="rId4"/>
    <p:sldId id="258" r:id="rId5"/>
    <p:sldId id="259" r:id="rId6"/>
    <p:sldId id="260" r:id="rId7"/>
    <p:sldId id="261" r:id="rId8"/>
    <p:sldId id="262" r:id="rId9"/>
    <p:sldId id="270" r:id="rId10"/>
    <p:sldId id="263" r:id="rId11"/>
    <p:sldId id="264" r:id="rId12"/>
    <p:sldId id="265" r:id="rId13"/>
    <p:sldId id="266" r:id="rId14"/>
    <p:sldId id="267" r:id="rId15"/>
    <p:sldId id="27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47DAC3FB-E210-4638-BF6F-883BCF467D6C}">
          <p14:sldIdLst>
            <p14:sldId id="256"/>
            <p14:sldId id="257"/>
            <p14:sldId id="269"/>
            <p14:sldId id="258"/>
            <p14:sldId id="259"/>
            <p14:sldId id="260"/>
            <p14:sldId id="261"/>
            <p14:sldId id="262"/>
            <p14:sldId id="270"/>
          </p14:sldIdLst>
        </p14:section>
        <p14:section name="Раздел без заголовка" id="{214078BC-C82A-44FC-9D28-1FD15DC2003C}">
          <p14:sldIdLst>
            <p14:sldId id="263"/>
            <p14:sldId id="264"/>
            <p14:sldId id="265"/>
            <p14:sldId id="266"/>
            <p14:sldId id="267"/>
            <p14:sldId id="27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11.01.2012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11.01.2012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404664"/>
            <a:ext cx="7772400" cy="417646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Учим </a:t>
            </a:r>
            <a:r>
              <a:rPr lang="ru-RU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создавать </a:t>
            </a:r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текст-повествование</a:t>
            </a:r>
            <a:br>
              <a:rPr lang="ru-RU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Умения, необходимые для создания текста-повествования</a:t>
            </a:r>
            <a:r>
              <a:rPr lang="ru-RU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47864" y="4941168"/>
            <a:ext cx="5472608" cy="1080120"/>
          </a:xfrm>
        </p:spPr>
        <p:txBody>
          <a:bodyPr>
            <a:normAutofit/>
          </a:bodyPr>
          <a:lstStyle/>
          <a:p>
            <a:pPr algn="l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Презентация  подготовлена 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ГМО </a:t>
            </a:r>
          </a:p>
          <a:p>
            <a:pPr algn="l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учителем начальных классов ГБОУ СОШ № 1</a:t>
            </a:r>
          </a:p>
          <a:p>
            <a:pPr algn="l"/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Ореховской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Н.Н</a:t>
            </a:r>
            <a:r>
              <a:rPr lang="ru-RU" sz="20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68395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836712"/>
            <a:ext cx="6552728" cy="5544616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490066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/>
              <a:t>ТЕОРЕТИКО-ПРАКТИЧЕСКИЙ ЭТАП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240405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3488322"/>
              </p:ext>
            </p:extLst>
          </p:nvPr>
        </p:nvGraphicFramePr>
        <p:xfrm>
          <a:off x="539552" y="836712"/>
          <a:ext cx="8208912" cy="28392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92033"/>
                <a:gridCol w="2587087"/>
                <a:gridCol w="2629792"/>
              </a:tblGrid>
              <a:tr h="26642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spc="-85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КТО</a:t>
                      </a:r>
                      <a:r>
                        <a:rPr lang="ru-RU" sz="1800" spc="-85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отправился на про­</a:t>
                      </a:r>
                      <a:r>
                        <a:rPr lang="ru-RU" sz="1800" spc="-55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гулку в осенний парк?</a:t>
                      </a:r>
                      <a:r>
                        <a:rPr lang="ru-RU" sz="1800" spc="-55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800" spc="-55" dirty="0" smtClean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spc="-3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КОГДА </a:t>
                      </a:r>
                      <a:r>
                        <a:rPr lang="ru-RU" sz="1800" spc="-3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Миша и Нина 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отправились на про­</a:t>
                      </a:r>
                      <a:r>
                        <a:rPr lang="ru-RU" sz="1800" spc="-75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гулку?</a:t>
                      </a:r>
                      <a:endParaRPr lang="ru-RU" sz="1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8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ЧТО</a:t>
                      </a: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они там делали?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spc="-5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ГДЕ</a:t>
                      </a:r>
                      <a:r>
                        <a:rPr lang="ru-RU" sz="1800" spc="-5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они взяли листья </a:t>
                      </a:r>
                      <a:r>
                        <a:rPr lang="ru-RU" sz="1800" spc="-4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для букета?</a:t>
                      </a:r>
                      <a:endParaRPr lang="ru-RU" sz="18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spc="-55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КАКАЯ</a:t>
                      </a:r>
                      <a:r>
                        <a:rPr lang="ru-RU" sz="1800" spc="-55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была по­</a:t>
                      </a:r>
                      <a:r>
                        <a:rPr lang="ru-RU" sz="1800" spc="-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года в тот день? </a:t>
                      </a:r>
                      <a:endParaRPr lang="ru-RU" sz="1800" spc="-5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КАКИМ </a:t>
                      </a: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800" spc="11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было </a:t>
                      </a:r>
                      <a:r>
                        <a:rPr lang="ru-RU" sz="1800" spc="-55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небо, солнце, воз­</a:t>
                      </a:r>
                      <a:r>
                        <a:rPr lang="ru-RU" sz="1800" spc="-45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дух?</a:t>
                      </a:r>
                      <a:endParaRPr lang="ru-RU" sz="1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8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КАКИМИ </a:t>
                      </a: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были </a:t>
                      </a:r>
                      <a:r>
                        <a:rPr lang="ru-RU" sz="1800" spc="-45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деревья в парке?</a:t>
                      </a:r>
                      <a:endParaRPr lang="ru-RU" sz="18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 </a:t>
                      </a:r>
                      <a:endParaRPr lang="ru-RU" sz="120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Как вы думаете, </a:t>
                      </a:r>
                      <a:r>
                        <a:rPr lang="ru-RU" sz="1800" spc="-6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понравилась детям </a:t>
                      </a:r>
                      <a:r>
                        <a:rPr lang="ru-RU" sz="1800" spc="-8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прогулка в осеннем 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парке. </a:t>
                      </a: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ПОЧЕМУ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0391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1856353"/>
              </p:ext>
            </p:extLst>
          </p:nvPr>
        </p:nvGraphicFramePr>
        <p:xfrm>
          <a:off x="395536" y="1556792"/>
          <a:ext cx="8280919" cy="47823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60350"/>
                <a:gridCol w="2246574"/>
                <a:gridCol w="2773995"/>
              </a:tblGrid>
              <a:tr h="5760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spc="-7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ПОВЕСТВОВАНИЕ</a:t>
                      </a: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ОПИСАНИЕ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spc="-5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РАССУЖДЕНИЕ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5658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spc="-8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КТО?</a:t>
                      </a:r>
                      <a:endParaRPr lang="ru-RU" sz="2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spc="-75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КАКАЯ?</a:t>
                      </a:r>
                      <a:endParaRPr lang="ru-RU" sz="2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spc="-8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ПОЧЕМУ?</a:t>
                      </a:r>
                      <a:endParaRPr lang="ru-RU" sz="24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5658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spc="-8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ЧТО?</a:t>
                      </a:r>
                      <a:endParaRPr lang="ru-RU" sz="24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5658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spc="-5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ГДЕ?</a:t>
                      </a:r>
                      <a:endParaRPr lang="ru-RU" sz="24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5658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spc="-8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КОГДА?</a:t>
                      </a:r>
                      <a:endParaRPr lang="ru-RU" sz="24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5658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spc="-7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КАК?</a:t>
                      </a:r>
                      <a:endParaRPr lang="ru-RU" sz="2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284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 </a:t>
            </a:r>
            <a:r>
              <a:rPr lang="ru-RU" sz="22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На последующих уроках русского языка дети продолжают знако­миться с особенностями текста-повествования.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1. Знакомство с особенностями текста-повествования.</a:t>
            </a:r>
          </a:p>
          <a:p>
            <a:pPr marL="0" indent="0"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2. Знакомство с типами связи предложений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средствами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свя­зи.</a:t>
            </a:r>
          </a:p>
          <a:p>
            <a:pPr marL="0" indent="0"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3. Знакомство с единым временным планом текста.</a:t>
            </a:r>
          </a:p>
          <a:p>
            <a:pPr marL="0" indent="0"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Знакомство с временной соотнесённостью глаголов в повествовательных текстах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5. Знакомство с последовательностью частей текста (абзацев) в тексте-повествовании. </a:t>
            </a:r>
          </a:p>
          <a:p>
            <a:pPr marL="0" indent="0"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6. Работа над планом текста-повествования.</a:t>
            </a:r>
          </a:p>
          <a:p>
            <a:pPr marL="0" indent="0"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7. Работа над композицией текста-повествования.</a:t>
            </a:r>
          </a:p>
          <a:p>
            <a:pPr marL="0" indent="0">
              <a:buNone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749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ТЕОРЕТИКО-ПРАКТИЧЕСКОЕ ИЗУЧЕНИЕ УСТРОЙСТВА</a:t>
            </a:r>
            <a:r>
              <a:rPr lang="ru-RU" sz="20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ТЕКСТОВ-ПОВЕСТВОВАНИЙ РАЗЛИЧНЫХ ЖАНРОВ</a:t>
            </a:r>
            <a:r>
              <a:rPr lang="ru-RU" sz="20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(В РАЗНЫХ СТИЛЯХ)</a:t>
            </a:r>
            <a:endParaRPr lang="ru-RU" sz="20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12776"/>
            <a:ext cx="8208912" cy="4525963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разговорный 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стиль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 дружеское письмо, дневниковые записи, за­метки в записной книжке, анекдот;</a:t>
            </a:r>
          </a:p>
          <a:p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деловой стиль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деловое письмо, инструкция, отчёт, докладная, биография, протокол, меморандум, программа;</a:t>
            </a:r>
          </a:p>
          <a:p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научный стиль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 научный отчёт, описание опыта, эксперимента, технология, хроника;</a:t>
            </a:r>
          </a:p>
          <a:p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публицистический стиль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 заметка, очерк, репортаж;</a:t>
            </a:r>
          </a:p>
          <a:p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художественный стиль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 рассказ, повесть, басня, поэма, быль, летопись, жизнеописание, мемуары, сказка.</a:t>
            </a:r>
          </a:p>
          <a:p>
            <a:pPr marL="0" indent="0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9174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548680"/>
            <a:ext cx="8280920" cy="5400600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• каждое упражнение может быть нацелено на формирование кон­кретного текстового умения или носить комплексный характер (быть направлено на формирование сразу нескольких умений);</a:t>
            </a:r>
          </a:p>
          <a:p>
            <a:r>
              <a:rPr lang="ru-RU" dirty="0"/>
              <a:t>• упражнения в системе должны быть разнообразными по степени самостоятельности и творческой активности: упражнения по образцу должны чередоваться с конструктивными и творческими;</a:t>
            </a:r>
          </a:p>
          <a:p>
            <a:r>
              <a:rPr lang="ru-RU" dirty="0"/>
              <a:t>• большинство текстовых упражнений необходимо нацеливать на предупреждение и исправление наиболее типичных ошибок;</a:t>
            </a:r>
          </a:p>
          <a:p>
            <a:r>
              <a:rPr lang="ru-RU" dirty="0"/>
              <a:t>• языковой материал упражнений желательно связывать с грам­матическим и орфографическим материалом, изучаемым на уроках русского языка.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8019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8229600" cy="998984"/>
          </a:xfrm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Тематика 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сочинений в начальной школе</a:t>
            </a:r>
            <a:b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1731396"/>
              </p:ext>
            </p:extLst>
          </p:nvPr>
        </p:nvGraphicFramePr>
        <p:xfrm>
          <a:off x="323528" y="2060848"/>
          <a:ext cx="8568952" cy="42062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08312"/>
                <a:gridCol w="2808312"/>
                <a:gridCol w="2952328"/>
              </a:tblGrid>
              <a:tr h="5956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8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Тематика сочинений-</a:t>
                      </a:r>
                      <a:r>
                        <a:rPr lang="ru-RU" sz="2000" b="1" spc="-7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повествований</a:t>
                      </a:r>
                      <a:endParaRPr lang="ru-RU" sz="2000" b="1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75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Тематика сочинений-описаний</a:t>
                      </a:r>
                      <a:endParaRPr lang="ru-RU" sz="2000" b="1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spc="-55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Тематика сочинений-</a:t>
                      </a:r>
                      <a:r>
                        <a:rPr lang="ru-RU" sz="2000" b="1" spc="-6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рассуждений</a:t>
                      </a:r>
                      <a:endParaRPr lang="ru-RU" sz="2000" b="1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31902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«Прогулка в </a:t>
                      </a: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осенний</a:t>
                      </a:r>
                      <a:r>
                        <a:rPr lang="ru-RU" sz="18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800" spc="-8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парк</a:t>
                      </a:r>
                      <a:r>
                        <a:rPr lang="ru-RU" sz="1800" spc="-8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lang="ru-RU" sz="1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«Моя  </a:t>
                      </a: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любимая</a:t>
                      </a:r>
                      <a:r>
                        <a:rPr lang="ru-RU" sz="18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800" spc="-65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игрушка</a:t>
                      </a:r>
                      <a:r>
                        <a:rPr lang="ru-RU" sz="1800" spc="-65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lang="ru-RU" sz="1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spc="-7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«Зачем нужны в </a:t>
                      </a:r>
                      <a:r>
                        <a:rPr lang="ru-RU" sz="1800" spc="-7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классе</a:t>
                      </a:r>
                      <a:r>
                        <a:rPr lang="ru-RU" sz="1800" spc="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800" spc="-7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цветы</a:t>
                      </a:r>
                      <a:r>
                        <a:rPr lang="ru-RU" sz="1800" spc="-7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?»</a:t>
                      </a:r>
                      <a:endParaRPr lang="ru-RU" sz="1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48372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spc="-55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«Как мы делали </a:t>
                      </a:r>
                      <a:r>
                        <a:rPr lang="ru-RU" sz="1800" spc="-55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но</a:t>
                      </a:r>
                      <a:r>
                        <a:rPr lang="ru-RU" sz="1800" spc="-6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вогодние </a:t>
                      </a:r>
                      <a:r>
                        <a:rPr lang="ru-RU" sz="1800" spc="-6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игрушки»</a:t>
                      </a:r>
                      <a:endParaRPr lang="ru-RU" sz="1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spc="-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«Моя улица в </a:t>
                      </a:r>
                      <a:r>
                        <a:rPr lang="ru-RU" sz="1800" spc="-5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пас</a:t>
                      </a:r>
                      <a:r>
                        <a:rPr lang="ru-RU" sz="1800" spc="-7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мурную </a:t>
                      </a:r>
                      <a:r>
                        <a:rPr lang="ru-RU" sz="1800" spc="-7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 </a:t>
                      </a:r>
                      <a:r>
                        <a:rPr lang="ru-RU" sz="1800" spc="-7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дождли</a:t>
                      </a:r>
                      <a:r>
                        <a:rPr lang="ru-RU" sz="1800" spc="-55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вую </a:t>
                      </a:r>
                      <a:r>
                        <a:rPr lang="ru-RU" sz="1800" spc="-55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погоду»</a:t>
                      </a:r>
                      <a:endParaRPr lang="ru-RU" sz="1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spc="-8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«Почему синиц мы </a:t>
                      </a:r>
                      <a:r>
                        <a:rPr lang="ru-RU" sz="1800" spc="-8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</a:t>
                      </a:r>
                      <a:r>
                        <a:rPr lang="ru-RU" sz="1800" spc="-5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дим </a:t>
                      </a:r>
                      <a:r>
                        <a:rPr lang="ru-RU" sz="1800" spc="-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осенью и зимой, </a:t>
                      </a:r>
                      <a:r>
                        <a:rPr lang="ru-RU" sz="1800" spc="-5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r>
                        <a:rPr lang="ru-RU" sz="1800" spc="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800" spc="-6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 </a:t>
                      </a:r>
                      <a:r>
                        <a:rPr lang="ru-RU" sz="1800" spc="-6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летом?»</a:t>
                      </a:r>
                      <a:endParaRPr lang="ru-RU" sz="1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  <a:tr h="97784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spc="-6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«Как я провёл </a:t>
                      </a:r>
                      <a:r>
                        <a:rPr lang="ru-RU" sz="1800" spc="-6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новогодние </a:t>
                      </a:r>
                      <a:r>
                        <a:rPr lang="ru-RU" sz="1800" spc="-6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каникулы</a:t>
                      </a:r>
                      <a:r>
                        <a:rPr lang="ru-RU" sz="1800" spc="-6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lang="ru-RU" sz="1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«Наша </a:t>
                      </a: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классная</a:t>
                      </a:r>
                      <a:r>
                        <a:rPr lang="ru-RU" sz="18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комната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«Почему нужно </a:t>
                      </a: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</a:t>
                      </a:r>
                      <a:r>
                        <a:rPr lang="ru-RU" sz="1800" spc="-3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блюдать </a:t>
                      </a:r>
                      <a:r>
                        <a:rPr lang="ru-RU" sz="1800" spc="-3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правила </a:t>
                      </a:r>
                      <a:r>
                        <a:rPr lang="ru-RU" sz="1800" spc="-3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</a:t>
                      </a:r>
                      <a:r>
                        <a:rPr lang="ru-RU" sz="1800" spc="-6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рожного </a:t>
                      </a:r>
                      <a:r>
                        <a:rPr lang="ru-RU" sz="1800" spc="-6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движения?»</a:t>
                      </a:r>
                      <a:endParaRPr lang="ru-RU" sz="1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8572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емь 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групп умений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08720"/>
            <a:ext cx="8352928" cy="5544616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Умения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, связанные с темой сочинения, с её пониманием, опре­делением её границ, субординацией тем, раскрытием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темы.</a:t>
            </a:r>
            <a:endParaRPr lang="ru-RU" sz="29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Умения 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подчинить своё сочинение определённому замыслу, вы­разить в нём свою мысль, свою позицию, свои эмоции, отношение к лицам, их поступкам и т.д. 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( </a:t>
            </a:r>
            <a:endParaRPr lang="ru-RU" sz="29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Умения 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собирать, накапливать материал, отбирать важное, главное и второстепенное в соответствии с темой и замыслом, вы­бранным типом речи (текста) и жанром текста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9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Умения 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систематизировать материал, располагать его, обду­мывать и составлять план, работать над композицией - началом, основной частью, завершением 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9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Умения 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в области языковой подготовки текста: подготавливать словарь в соответствии с темой, выбирать слова, словосочетания, фразеологию, образы; подготавливать фрагменты будущего текста.</a:t>
            </a:r>
          </a:p>
          <a:p>
            <a:pPr algn="just"/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Умения 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составлять текст, записывать без ошибок, располагать текст на листах, делить его на абзацы 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9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Умение 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совершенствовать написанное, редактировать, проверять орфографию, пунктуацию.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17181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62068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Методы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обучения созданию письменных текстов (сочинений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):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700808"/>
            <a:ext cx="8229600" cy="4525963"/>
          </a:xfrm>
        </p:spPr>
        <p:txBody>
          <a:bodyPr/>
          <a:lstStyle/>
          <a:p>
            <a:endParaRPr lang="ru-RU" b="1" dirty="0" smtClean="0"/>
          </a:p>
          <a:p>
            <a:r>
              <a:rPr lang="ru-RU" b="1" dirty="0" smtClean="0"/>
              <a:t>индуктивный;</a:t>
            </a:r>
            <a:endParaRPr lang="ru-RU" dirty="0"/>
          </a:p>
          <a:p>
            <a:r>
              <a:rPr lang="ru-RU" b="1" dirty="0" smtClean="0"/>
              <a:t>дедуктивный</a:t>
            </a:r>
            <a:r>
              <a:rPr lang="ru-RU" b="1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0141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1800200"/>
          </a:xfrm>
          <a:solidFill>
            <a:schemeClr val="tx2">
              <a:lumMod val="1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6000000" lon="6000000" rev="8700000"/>
            </a:lightRig>
          </a:scene3d>
          <a:sp3d>
            <a:bevelT w="190500" h="381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Обучение младших школьников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созданию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текстов-повествований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носит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системный характер и включает три этапа.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308223"/>
            <a:ext cx="8229600" cy="4289129"/>
          </a:xfrm>
        </p:spPr>
        <p:txBody>
          <a:bodyPr>
            <a:normAutofit fontScale="77500" lnSpcReduction="20000"/>
          </a:bodyPr>
          <a:lstStyle/>
          <a:p>
            <a:r>
              <a:rPr lang="ru-RU" sz="34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Подготовительный этап.</a:t>
            </a:r>
            <a:r>
              <a:rPr lang="ru-RU" sz="34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Знакомство с понятием «текст», «при­знаки текста», «тема текста», «заголовок», «основная мысль», «план текста», «опорные» и «ключевые слова».</a:t>
            </a:r>
          </a:p>
          <a:p>
            <a:r>
              <a:rPr lang="ru-RU" sz="34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Теоретико-практический этап</a:t>
            </a:r>
            <a:r>
              <a:rPr lang="ru-RU" sz="3400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Знакомство с типом текста - по­вествованием, его особенностями, механизмами создания текстов-повествований разных жанров.</a:t>
            </a:r>
          </a:p>
          <a:p>
            <a:r>
              <a:rPr lang="ru-RU" sz="34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Практический этап.</a:t>
            </a:r>
            <a:r>
              <a:rPr lang="ru-RU" sz="34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Создание учащимися текстов-повествований на основе взаимосвязи его содержания, структуры и речевого оформления.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2275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525819"/>
              </p:ext>
            </p:extLst>
          </p:nvPr>
        </p:nvGraphicFramePr>
        <p:xfrm>
          <a:off x="467544" y="1052737"/>
          <a:ext cx="8208912" cy="48965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04062"/>
                <a:gridCol w="4104850"/>
              </a:tblGrid>
              <a:tr h="489654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Около дома росла маленькая яблонь­ка</a:t>
                      </a:r>
                      <a:r>
                        <a:rPr lang="ru-RU" sz="3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3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Около </a:t>
                      </a: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дома росла маленькая яблонь­ка. 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Под-</a:t>
                      </a:r>
                      <a:r>
                        <a:rPr lang="ru-RU" sz="24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нялся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сильный ветер. Он стал крутить и ломать деревце. Саша при­нёс колья. Мальчик подвязал яблоньку. Яблонька была спасена.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15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143000"/>
          </a:xfrm>
        </p:spPr>
        <p:txBody>
          <a:bodyPr>
            <a:normAutofit fontScale="90000"/>
          </a:bodyPr>
          <a:lstStyle/>
          <a:p>
            <a:r>
              <a:rPr lang="ru-RU" sz="27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Сравните </a:t>
            </a:r>
            <a:r>
              <a:rPr lang="ru-RU" sz="27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две записи на доске, одна из которых вам уже знакома.</a:t>
            </a:r>
            <a:r>
              <a:rPr lang="ru-RU" dirty="0">
                <a:solidFill>
                  <a:srgbClr val="00B0F0"/>
                </a:solidFill>
              </a:rPr>
              <a:t/>
            </a:r>
            <a:br>
              <a:rPr lang="ru-RU" dirty="0">
                <a:solidFill>
                  <a:srgbClr val="00B0F0"/>
                </a:solidFill>
              </a:rPr>
            </a:br>
            <a:endParaRPr lang="ru-RU" dirty="0">
              <a:solidFill>
                <a:srgbClr val="00B0F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4890765"/>
              </p:ext>
            </p:extLst>
          </p:nvPr>
        </p:nvGraphicFramePr>
        <p:xfrm>
          <a:off x="971600" y="1772816"/>
          <a:ext cx="7553439" cy="32918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76357"/>
                <a:gridCol w="3777082"/>
              </a:tblGrid>
              <a:tr h="26195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Около дома росла ма­</a:t>
                      </a:r>
                      <a:r>
                        <a:rPr lang="ru-RU" sz="2000" spc="-35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ленькая яблонька. Летом </a:t>
                      </a:r>
                      <a:r>
                        <a:rPr lang="ru-RU" sz="2000" spc="-5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всегда жарко. </a:t>
                      </a:r>
                      <a:endParaRPr lang="ru-RU" sz="2000" spc="-5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spc="-5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</a:t>
                      </a:r>
                      <a:r>
                        <a:rPr lang="ru-RU" sz="2000" spc="-5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прошлом </a:t>
                      </a:r>
                      <a:r>
                        <a:rPr lang="ru-RU" sz="2000" spc="-65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году мы собрали хороший </a:t>
                      </a:r>
                      <a:r>
                        <a:rPr lang="ru-RU" sz="2000" spc="-5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урожай яблок.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spc="-6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Около дома росла </a:t>
                      </a:r>
                      <a:r>
                        <a:rPr lang="ru-RU" sz="2400" spc="-6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малень</a:t>
                      </a:r>
                      <a:r>
                        <a:rPr lang="ru-RU" sz="2400" spc="-6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кая </a:t>
                      </a:r>
                      <a:r>
                        <a:rPr lang="ru-RU" sz="2400" spc="-6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яблонь­</a:t>
                      </a:r>
                      <a:r>
                        <a:rPr lang="ru-RU" sz="2400" spc="-5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ка. Поднялся сильный ветер. Он стал </a:t>
                      </a:r>
                      <a:r>
                        <a:rPr lang="ru-RU" sz="2400" spc="-6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крутить и ломать деревце. Саша при­</a:t>
                      </a:r>
                      <a:r>
                        <a:rPr lang="ru-RU" sz="2400" spc="-8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нёс колья. Мальчик подвязал </a:t>
                      </a:r>
                      <a:r>
                        <a:rPr lang="ru-RU" sz="2400" spc="-8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яб-лоньку</a:t>
                      </a:r>
                      <a:r>
                        <a:rPr lang="ru-RU" sz="2400" spc="-8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lang="ru-RU" sz="2400" spc="-75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Яблонька была спасена.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6293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Примерные </a:t>
            </a:r>
            <a:r>
              <a:rPr lang="ru-RU" sz="31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упражнения на формирование</a:t>
            </a:r>
            <a:r>
              <a:rPr lang="ru-RU" sz="31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и закрепление умений </a:t>
            </a:r>
            <a:r>
              <a:rPr lang="ru-RU" dirty="0">
                <a:solidFill>
                  <a:srgbClr val="00B0F0"/>
                </a:solidFill>
              </a:rPr>
              <a:t/>
            </a:r>
            <a:br>
              <a:rPr lang="ru-RU" dirty="0">
                <a:solidFill>
                  <a:srgbClr val="00B0F0"/>
                </a:solidFill>
              </a:rPr>
            </a:b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5256584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sz="6400" b="1" u="sng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6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определять тему, основную мысль, подбирать заголовок к тексту:</a:t>
            </a:r>
            <a:endParaRPr lang="ru-RU" sz="6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Прочитай текст.</a:t>
            </a:r>
          </a:p>
          <a:p>
            <a:pPr marL="0" indent="0">
              <a:buNone/>
            </a:pP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Ласточка строила гнездо. Вдруг влетел в гнездо стриж. Ласточ­ка позвала других ласточек. Выгнали они стрижа из гнезда. </a:t>
            </a:r>
          </a:p>
          <a:p>
            <a:pPr marL="0" indent="0">
              <a:buNone/>
            </a:pP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Определи тему текста, основную мысль, подбери заголовок. </a:t>
            </a:r>
          </a:p>
          <a:p>
            <a:pPr marL="0" indent="0">
              <a:buNone/>
            </a:pP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b="1" u="sng" dirty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ru-RU" sz="6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уметь восстанавливать деформированный текст:</a:t>
            </a:r>
            <a:endParaRPr lang="ru-RU" sz="6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Прочитай </a:t>
            </a: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предложения.</a:t>
            </a:r>
          </a:p>
          <a:p>
            <a:pPr marL="0" indent="0">
              <a:buNone/>
            </a:pP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Она его любила и кормила червяками.</a:t>
            </a:r>
          </a:p>
          <a:p>
            <a:pPr marL="0" indent="0">
              <a:buNone/>
            </a:pP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Он был крошечный.</a:t>
            </a:r>
          </a:p>
          <a:p>
            <a:pPr marL="0" indent="0">
              <a:buNone/>
            </a:pP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Была у него мама Пеструшка.</a:t>
            </a:r>
          </a:p>
          <a:p>
            <a:pPr marL="0" indent="0">
              <a:buNone/>
            </a:pP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Жил на свете цыплёнок.</a:t>
            </a:r>
          </a:p>
          <a:p>
            <a:pPr marL="0" indent="0">
              <a:buNone/>
            </a:pP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Расставь предложения в таком порядке, чтобы получился текст.</a:t>
            </a:r>
          </a:p>
          <a:p>
            <a:pPr marL="0" indent="0">
              <a:buNone/>
            </a:pPr>
            <a:r>
              <a:rPr lang="ru-RU" sz="6400" b="1" u="sng" dirty="0">
                <a:latin typeface="Times New Roman" pitchFamily="18" charset="0"/>
                <a:cs typeface="Times New Roman" pitchFamily="18" charset="0"/>
              </a:rPr>
              <a:t>в) </a:t>
            </a:r>
            <a:r>
              <a:rPr lang="ru-RU" sz="6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уметь составлять план текста.</a:t>
            </a:r>
            <a:endParaRPr lang="ru-RU" sz="6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Прочитай текст.</a:t>
            </a:r>
          </a:p>
          <a:p>
            <a:pPr marL="0" indent="0">
              <a:buNone/>
            </a:pP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Раз пошли ребята в лес. За ними побежал щенок. Щенок увидел ежа и залаял. Ёж фыркнул и растопырил иголки. Щенок испугался и убежал.</a:t>
            </a:r>
          </a:p>
          <a:p>
            <a:pPr marL="0" indent="0">
              <a:buNone/>
            </a:pP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Выдели части текста: НАЧАЛО, ОСНОВНАЯ ЧАСТЬ, ЗА­КЛЮЧЕНИЕ.</a:t>
            </a:r>
          </a:p>
          <a:p>
            <a:pPr marL="0" indent="0">
              <a:buNone/>
            </a:pP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Прочитай текст.</a:t>
            </a:r>
          </a:p>
          <a:p>
            <a:pPr marL="0" indent="0">
              <a:buNone/>
            </a:pP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Испекла мама пирожки. Боря вежливо попросил у мамы один пирожок. Мама угостила сына. Боря взял пирожок и побежал на улицу. Во дворе играли ребята. Боре тоже захотелось поиграть. Он положил угощение на лавку и стал играть. Прибежала Жучка. Она схватила пирожок и убежала. Оглянулся Боря, а Жучки и след простыл.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0531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490066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/>
              <a:t>ПОДГОТОВИТЕЛЬНЫЙ ЭТАП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" indent="0" algn="just">
              <a:buNone/>
            </a:pPr>
            <a:r>
              <a:rPr lang="ru-RU" dirty="0" smtClean="0"/>
              <a:t>     Ранней </a:t>
            </a:r>
            <a:r>
              <a:rPr lang="ru-RU" dirty="0"/>
              <a:t>весной родились маленькие зайчата. По утрам были креп­кие весенние морозы. И птиц, и зверей держал на снегу плотный наст. Крепко прижались друг к другу в норке маленькие зверьки. Они терпеливо ждут свою мать. Вот и зайчиха. Она накормит своих зайчат.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3282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88</TotalTime>
  <Words>983</Words>
  <Application>Microsoft Office PowerPoint</Application>
  <PresentationFormat>Экран (4:3)</PresentationFormat>
  <Paragraphs>134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Техническая</vt:lpstr>
      <vt:lpstr> Учим создавать  текст-повествование  Умения, необходимые для создания текста-повествования </vt:lpstr>
      <vt:lpstr>    Тематика сочинений в начальной школе </vt:lpstr>
      <vt:lpstr>Семь групп умений: </vt:lpstr>
      <vt:lpstr>Методы обучения созданию письменных текстов (сочинений): </vt:lpstr>
      <vt:lpstr>Обучение младших школьников  созданию текстов-повествований  носит системный характер и включает три этапа. </vt:lpstr>
      <vt:lpstr>Презентация PowerPoint</vt:lpstr>
      <vt:lpstr> Сравните две записи на доске, одна из которых вам уже знакома. </vt:lpstr>
      <vt:lpstr> Примерные упражнения на формирование и закрепление умений  </vt:lpstr>
      <vt:lpstr>ПОДГОТОВИТЕЛЬНЫЙ ЭТАП</vt:lpstr>
      <vt:lpstr>ТЕОРЕТИКО-ПРАКТИЧЕСКИЙ ЭТАП</vt:lpstr>
      <vt:lpstr>Презентация PowerPoint</vt:lpstr>
      <vt:lpstr>Презентация PowerPoint</vt:lpstr>
      <vt:lpstr> На последующих уроках русского языка дети продолжают знако­миться с особенностями текста-повествования. </vt:lpstr>
      <vt:lpstr>ТЕОРЕТИКО-ПРАКТИЧЕСКОЕ ИЗУЧЕНИЕ УСТРОЙСТВА ТЕКСТОВ-ПОВЕСТВОВАНИЙ РАЗЛИЧНЫХ ЖАНРОВ (В РАЗНЫХ СТИЛЯХ)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Учим создавать текст-повествование Умения, необходимые для создания текста-повествования </dc:title>
  <dc:creator>Администратор</dc:creator>
  <cp:lastModifiedBy>DNA7 X86</cp:lastModifiedBy>
  <cp:revision>13</cp:revision>
  <dcterms:created xsi:type="dcterms:W3CDTF">2012-01-02T12:33:34Z</dcterms:created>
  <dcterms:modified xsi:type="dcterms:W3CDTF">2012-01-11T17:39:02Z</dcterms:modified>
</cp:coreProperties>
</file>