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sldIdLst>
    <p:sldId id="256" r:id="rId2"/>
    <p:sldId id="258" r:id="rId3"/>
    <p:sldId id="259" r:id="rId4"/>
    <p:sldId id="261" r:id="rId5"/>
    <p:sldId id="262" r:id="rId6"/>
    <p:sldId id="274" r:id="rId7"/>
    <p:sldId id="263" r:id="rId8"/>
    <p:sldId id="290" r:id="rId9"/>
    <p:sldId id="268" r:id="rId10"/>
    <p:sldId id="270" r:id="rId11"/>
    <p:sldId id="275" r:id="rId12"/>
    <p:sldId id="278" r:id="rId13"/>
    <p:sldId id="264" r:id="rId14"/>
    <p:sldId id="265" r:id="rId15"/>
    <p:sldId id="260" r:id="rId16"/>
    <p:sldId id="280" r:id="rId17"/>
    <p:sldId id="281" r:id="rId18"/>
    <p:sldId id="282" r:id="rId19"/>
    <p:sldId id="283" r:id="rId20"/>
    <p:sldId id="284" r:id="rId21"/>
    <p:sldId id="285" r:id="rId22"/>
    <p:sldId id="288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9DB298"/>
    <a:srgbClr val="FF3300"/>
    <a:srgbClr val="CC66FF"/>
    <a:srgbClr val="339933"/>
    <a:srgbClr val="33CC33"/>
    <a:srgbClr val="FFFF00"/>
    <a:srgbClr val="99C6E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32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DA3E94-E2DA-4F4B-A2C8-4556B9EE7953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9EDDF3E-541F-4D29-87CB-F9473099143E}">
      <dgm:prSet phldrT="[Текст]" custT="1"/>
      <dgm:spPr>
        <a:noFill/>
        <a:ln>
          <a:solidFill>
            <a:srgbClr val="000000"/>
          </a:solidFill>
        </a:ln>
      </dgm:spPr>
      <dgm:t>
        <a:bodyPr/>
        <a:lstStyle/>
        <a:p>
          <a:r>
            <a:rPr lang="ru-RU" sz="3600" b="0" i="1" dirty="0" smtClean="0">
              <a:solidFill>
                <a:srgbClr val="000000"/>
              </a:solidFill>
            </a:rPr>
            <a:t>Типы эволюционных изменений</a:t>
          </a:r>
          <a:endParaRPr lang="ru-RU" sz="3600" b="0" i="1" dirty="0">
            <a:solidFill>
              <a:srgbClr val="000000"/>
            </a:solidFill>
          </a:endParaRPr>
        </a:p>
      </dgm:t>
    </dgm:pt>
    <dgm:pt modelId="{19701469-005A-4B60-B7EE-4253FA891A5C}" type="parTrans" cxnId="{4D101BB7-BDDE-43F8-9B8F-3698C6A07E30}">
      <dgm:prSet/>
      <dgm:spPr/>
      <dgm:t>
        <a:bodyPr/>
        <a:lstStyle/>
        <a:p>
          <a:endParaRPr lang="ru-RU"/>
        </a:p>
      </dgm:t>
    </dgm:pt>
    <dgm:pt modelId="{0723E9C9-6D9D-4E4A-8B8E-BEB70DF3693C}" type="sibTrans" cxnId="{4D101BB7-BDDE-43F8-9B8F-3698C6A07E30}">
      <dgm:prSet/>
      <dgm:spPr/>
      <dgm:t>
        <a:bodyPr/>
        <a:lstStyle/>
        <a:p>
          <a:endParaRPr lang="ru-RU"/>
        </a:p>
      </dgm:t>
    </dgm:pt>
    <dgm:pt modelId="{765D9DE8-4925-4E49-BCCD-6031B8BE06CC}">
      <dgm:prSet phldrT="[Текст]" custT="1"/>
      <dgm:spPr>
        <a:noFill/>
        <a:ln>
          <a:solidFill>
            <a:srgbClr val="000000"/>
          </a:solidFill>
        </a:ln>
      </dgm:spPr>
      <dgm:t>
        <a:bodyPr/>
        <a:lstStyle/>
        <a:p>
          <a:r>
            <a:rPr lang="ru-RU" sz="2800" b="0" i="1" dirty="0" smtClean="0">
              <a:solidFill>
                <a:srgbClr val="000000"/>
              </a:solidFill>
            </a:rPr>
            <a:t>параллелизм</a:t>
          </a:r>
          <a:endParaRPr lang="ru-RU" sz="2900" b="0" i="1" dirty="0">
            <a:solidFill>
              <a:srgbClr val="000000"/>
            </a:solidFill>
          </a:endParaRPr>
        </a:p>
      </dgm:t>
    </dgm:pt>
    <dgm:pt modelId="{29F70CAC-0F6F-46B5-8E0F-5FE57B48E12C}" type="parTrans" cxnId="{99E162EE-8041-4AA1-AE58-0D3003E21D35}">
      <dgm:prSet/>
      <dgm:spPr>
        <a:ln>
          <a:solidFill>
            <a:srgbClr val="000000"/>
          </a:solidFill>
        </a:ln>
      </dgm:spPr>
      <dgm:t>
        <a:bodyPr/>
        <a:lstStyle/>
        <a:p>
          <a:endParaRPr lang="ru-RU"/>
        </a:p>
      </dgm:t>
    </dgm:pt>
    <dgm:pt modelId="{CCC57ABC-3DDA-4CE3-A887-E4A33D6EB6BF}" type="sibTrans" cxnId="{99E162EE-8041-4AA1-AE58-0D3003E21D35}">
      <dgm:prSet/>
      <dgm:spPr/>
      <dgm:t>
        <a:bodyPr/>
        <a:lstStyle/>
        <a:p>
          <a:endParaRPr lang="ru-RU"/>
        </a:p>
      </dgm:t>
    </dgm:pt>
    <dgm:pt modelId="{476D589A-F6D7-4A25-94BD-3A03C6521C2C}">
      <dgm:prSet phldrT="[Текст]"/>
      <dgm:spPr>
        <a:noFill/>
        <a:ln>
          <a:solidFill>
            <a:srgbClr val="000000"/>
          </a:solidFill>
        </a:ln>
      </dgm:spPr>
      <dgm:t>
        <a:bodyPr/>
        <a:lstStyle/>
        <a:p>
          <a:r>
            <a:rPr lang="ru-RU" i="1" dirty="0" smtClean="0">
              <a:solidFill>
                <a:srgbClr val="000000"/>
              </a:solidFill>
            </a:rPr>
            <a:t>конвергенция</a:t>
          </a:r>
          <a:endParaRPr lang="ru-RU" i="1" dirty="0">
            <a:solidFill>
              <a:srgbClr val="000000"/>
            </a:solidFill>
          </a:endParaRPr>
        </a:p>
      </dgm:t>
    </dgm:pt>
    <dgm:pt modelId="{2685DDD5-F5A4-43BC-B387-F2D39496CAE5}" type="parTrans" cxnId="{F2F08319-1972-4BBC-95E2-FB8DFF90E531}">
      <dgm:prSet/>
      <dgm:spPr>
        <a:ln>
          <a:solidFill>
            <a:srgbClr val="000000"/>
          </a:solidFill>
        </a:ln>
      </dgm:spPr>
      <dgm:t>
        <a:bodyPr/>
        <a:lstStyle/>
        <a:p>
          <a:endParaRPr lang="ru-RU"/>
        </a:p>
      </dgm:t>
    </dgm:pt>
    <dgm:pt modelId="{450990F9-C3CF-42E1-8265-C5B0DD8AAAB3}" type="sibTrans" cxnId="{F2F08319-1972-4BBC-95E2-FB8DFF90E531}">
      <dgm:prSet/>
      <dgm:spPr/>
      <dgm:t>
        <a:bodyPr/>
        <a:lstStyle/>
        <a:p>
          <a:endParaRPr lang="ru-RU"/>
        </a:p>
      </dgm:t>
    </dgm:pt>
    <dgm:pt modelId="{67FAE0A9-19F0-48F3-9CF9-56DBA0B85591}">
      <dgm:prSet phldrT="[Текст]"/>
      <dgm:spPr>
        <a:noFill/>
        <a:ln>
          <a:solidFill>
            <a:srgbClr val="000000"/>
          </a:solidFill>
        </a:ln>
      </dgm:spPr>
      <dgm:t>
        <a:bodyPr/>
        <a:lstStyle/>
        <a:p>
          <a:r>
            <a:rPr lang="ru-RU" i="1" dirty="0" smtClean="0">
              <a:solidFill>
                <a:srgbClr val="000000"/>
              </a:solidFill>
            </a:rPr>
            <a:t>дивергенция</a:t>
          </a:r>
          <a:endParaRPr lang="ru-RU" i="1" dirty="0">
            <a:solidFill>
              <a:srgbClr val="000000"/>
            </a:solidFill>
          </a:endParaRPr>
        </a:p>
      </dgm:t>
    </dgm:pt>
    <dgm:pt modelId="{FC9EF819-2249-481E-8553-84818EACDB18}" type="parTrans" cxnId="{627FFAC7-6150-444C-ABDE-EAA65C52E121}">
      <dgm:prSet/>
      <dgm:spPr>
        <a:ln>
          <a:solidFill>
            <a:srgbClr val="000000"/>
          </a:solidFill>
        </a:ln>
      </dgm:spPr>
      <dgm:t>
        <a:bodyPr/>
        <a:lstStyle/>
        <a:p>
          <a:endParaRPr lang="ru-RU"/>
        </a:p>
      </dgm:t>
    </dgm:pt>
    <dgm:pt modelId="{4FC9E7EE-E504-4AA0-917C-9B3C6B2B9EF4}" type="sibTrans" cxnId="{627FFAC7-6150-444C-ABDE-EAA65C52E121}">
      <dgm:prSet/>
      <dgm:spPr/>
      <dgm:t>
        <a:bodyPr/>
        <a:lstStyle/>
        <a:p>
          <a:endParaRPr lang="ru-RU"/>
        </a:p>
      </dgm:t>
    </dgm:pt>
    <dgm:pt modelId="{63819614-902A-4C17-A406-20F5BD0259D9}" type="pres">
      <dgm:prSet presAssocID="{29DA3E94-E2DA-4F4B-A2C8-4556B9EE795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6916679-4741-4EC3-8416-4E1C74F948FC}" type="pres">
      <dgm:prSet presAssocID="{F9EDDF3E-541F-4D29-87CB-F9473099143E}" presName="hierRoot1" presStyleCnt="0">
        <dgm:presLayoutVars>
          <dgm:hierBranch/>
        </dgm:presLayoutVars>
      </dgm:prSet>
      <dgm:spPr/>
    </dgm:pt>
    <dgm:pt modelId="{FC01893E-5328-4351-A2D9-C934D615DD85}" type="pres">
      <dgm:prSet presAssocID="{F9EDDF3E-541F-4D29-87CB-F9473099143E}" presName="rootComposite1" presStyleCnt="0"/>
      <dgm:spPr/>
    </dgm:pt>
    <dgm:pt modelId="{D910FD3C-CDB7-44B7-BC4B-A5AEC483AC69}" type="pres">
      <dgm:prSet presAssocID="{F9EDDF3E-541F-4D29-87CB-F9473099143E}" presName="rootText1" presStyleLbl="node0" presStyleIdx="0" presStyleCnt="1" custScaleX="259211" custLinFactNeighborX="-1334" custLinFactNeighborY="-5893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5AE2F34-00CE-4A7C-BCDA-5CDBEF5EC7AE}" type="pres">
      <dgm:prSet presAssocID="{F9EDDF3E-541F-4D29-87CB-F9473099143E}" presName="rootConnector1" presStyleLbl="node1" presStyleIdx="0" presStyleCnt="0"/>
      <dgm:spPr/>
      <dgm:t>
        <a:bodyPr/>
        <a:lstStyle/>
        <a:p>
          <a:endParaRPr lang="ru-RU"/>
        </a:p>
      </dgm:t>
    </dgm:pt>
    <dgm:pt modelId="{E4AD5CF9-6A05-4AD5-87CE-946971D98B96}" type="pres">
      <dgm:prSet presAssocID="{F9EDDF3E-541F-4D29-87CB-F9473099143E}" presName="hierChild2" presStyleCnt="0"/>
      <dgm:spPr/>
    </dgm:pt>
    <dgm:pt modelId="{14084719-8E2C-4631-B090-AEE8C5488EDC}" type="pres">
      <dgm:prSet presAssocID="{29F70CAC-0F6F-46B5-8E0F-5FE57B48E12C}" presName="Name35" presStyleLbl="parChTrans1D2" presStyleIdx="0" presStyleCnt="3"/>
      <dgm:spPr/>
      <dgm:t>
        <a:bodyPr/>
        <a:lstStyle/>
        <a:p>
          <a:endParaRPr lang="ru-RU"/>
        </a:p>
      </dgm:t>
    </dgm:pt>
    <dgm:pt modelId="{0F8E944B-7CB3-4D5C-B649-51CBD1CE55E0}" type="pres">
      <dgm:prSet presAssocID="{765D9DE8-4925-4E49-BCCD-6031B8BE06CC}" presName="hierRoot2" presStyleCnt="0">
        <dgm:presLayoutVars>
          <dgm:hierBranch val="init"/>
        </dgm:presLayoutVars>
      </dgm:prSet>
      <dgm:spPr/>
    </dgm:pt>
    <dgm:pt modelId="{FDA653BF-89D3-4A57-B5D8-8F86A1223002}" type="pres">
      <dgm:prSet presAssocID="{765D9DE8-4925-4E49-BCCD-6031B8BE06CC}" presName="rootComposite" presStyleCnt="0"/>
      <dgm:spPr/>
    </dgm:pt>
    <dgm:pt modelId="{6ECD8BEF-8C37-468D-A317-7A0BFA62B7C8}" type="pres">
      <dgm:prSet presAssocID="{765D9DE8-4925-4E49-BCCD-6031B8BE06CC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E0476B2-0116-4379-B578-CEA3C55E9CDD}" type="pres">
      <dgm:prSet presAssocID="{765D9DE8-4925-4E49-BCCD-6031B8BE06CC}" presName="rootConnector" presStyleLbl="node2" presStyleIdx="0" presStyleCnt="3"/>
      <dgm:spPr/>
      <dgm:t>
        <a:bodyPr/>
        <a:lstStyle/>
        <a:p>
          <a:endParaRPr lang="ru-RU"/>
        </a:p>
      </dgm:t>
    </dgm:pt>
    <dgm:pt modelId="{1A3F827D-F47E-4627-B714-722E02345C3A}" type="pres">
      <dgm:prSet presAssocID="{765D9DE8-4925-4E49-BCCD-6031B8BE06CC}" presName="hierChild4" presStyleCnt="0"/>
      <dgm:spPr/>
    </dgm:pt>
    <dgm:pt modelId="{EC9D20B9-3FF8-486A-8F1E-5045216FFB9E}" type="pres">
      <dgm:prSet presAssocID="{765D9DE8-4925-4E49-BCCD-6031B8BE06CC}" presName="hierChild5" presStyleCnt="0"/>
      <dgm:spPr/>
    </dgm:pt>
    <dgm:pt modelId="{B41DC05B-A1F0-4DEE-AADF-2E70DD8ADC10}" type="pres">
      <dgm:prSet presAssocID="{2685DDD5-F5A4-43BC-B387-F2D39496CAE5}" presName="Name35" presStyleLbl="parChTrans1D2" presStyleIdx="1" presStyleCnt="3"/>
      <dgm:spPr/>
      <dgm:t>
        <a:bodyPr/>
        <a:lstStyle/>
        <a:p>
          <a:endParaRPr lang="ru-RU"/>
        </a:p>
      </dgm:t>
    </dgm:pt>
    <dgm:pt modelId="{FC3F922E-B6D2-40C5-9185-EF988BE48294}" type="pres">
      <dgm:prSet presAssocID="{476D589A-F6D7-4A25-94BD-3A03C6521C2C}" presName="hierRoot2" presStyleCnt="0">
        <dgm:presLayoutVars>
          <dgm:hierBranch val="init"/>
        </dgm:presLayoutVars>
      </dgm:prSet>
      <dgm:spPr/>
    </dgm:pt>
    <dgm:pt modelId="{3B559EED-1D1C-468E-B412-51FBA23ACDDF}" type="pres">
      <dgm:prSet presAssocID="{476D589A-F6D7-4A25-94BD-3A03C6521C2C}" presName="rootComposite" presStyleCnt="0"/>
      <dgm:spPr/>
    </dgm:pt>
    <dgm:pt modelId="{C091B63C-D59D-4405-A98A-4878BFE71A3A}" type="pres">
      <dgm:prSet presAssocID="{476D589A-F6D7-4A25-94BD-3A03C6521C2C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93942B8-CA88-4C6B-8053-D9687E3ECFB8}" type="pres">
      <dgm:prSet presAssocID="{476D589A-F6D7-4A25-94BD-3A03C6521C2C}" presName="rootConnector" presStyleLbl="node2" presStyleIdx="1" presStyleCnt="3"/>
      <dgm:spPr/>
      <dgm:t>
        <a:bodyPr/>
        <a:lstStyle/>
        <a:p>
          <a:endParaRPr lang="ru-RU"/>
        </a:p>
      </dgm:t>
    </dgm:pt>
    <dgm:pt modelId="{E681E295-1171-4A1C-A236-B583E192397E}" type="pres">
      <dgm:prSet presAssocID="{476D589A-F6D7-4A25-94BD-3A03C6521C2C}" presName="hierChild4" presStyleCnt="0"/>
      <dgm:spPr/>
    </dgm:pt>
    <dgm:pt modelId="{B44AC740-4DE4-4BBA-A1F6-7648067A20CD}" type="pres">
      <dgm:prSet presAssocID="{476D589A-F6D7-4A25-94BD-3A03C6521C2C}" presName="hierChild5" presStyleCnt="0"/>
      <dgm:spPr/>
    </dgm:pt>
    <dgm:pt modelId="{3131C590-367B-4314-AB99-94EA3FC68C13}" type="pres">
      <dgm:prSet presAssocID="{FC9EF819-2249-481E-8553-84818EACDB18}" presName="Name35" presStyleLbl="parChTrans1D2" presStyleIdx="2" presStyleCnt="3"/>
      <dgm:spPr/>
      <dgm:t>
        <a:bodyPr/>
        <a:lstStyle/>
        <a:p>
          <a:endParaRPr lang="ru-RU"/>
        </a:p>
      </dgm:t>
    </dgm:pt>
    <dgm:pt modelId="{2CB2661A-DD0C-466B-9255-11379C79529A}" type="pres">
      <dgm:prSet presAssocID="{67FAE0A9-19F0-48F3-9CF9-56DBA0B85591}" presName="hierRoot2" presStyleCnt="0">
        <dgm:presLayoutVars>
          <dgm:hierBranch val="init"/>
        </dgm:presLayoutVars>
      </dgm:prSet>
      <dgm:spPr/>
    </dgm:pt>
    <dgm:pt modelId="{A9235DC1-1BE4-4B79-89EA-574CAEFC0EBF}" type="pres">
      <dgm:prSet presAssocID="{67FAE0A9-19F0-48F3-9CF9-56DBA0B85591}" presName="rootComposite" presStyleCnt="0"/>
      <dgm:spPr/>
    </dgm:pt>
    <dgm:pt modelId="{CCBE1C06-8692-45B3-A6BA-8065F6BCC194}" type="pres">
      <dgm:prSet presAssocID="{67FAE0A9-19F0-48F3-9CF9-56DBA0B85591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DFA32D7-0E21-4CCE-9B0E-2D4D1BFBFC0A}" type="pres">
      <dgm:prSet presAssocID="{67FAE0A9-19F0-48F3-9CF9-56DBA0B85591}" presName="rootConnector" presStyleLbl="node2" presStyleIdx="2" presStyleCnt="3"/>
      <dgm:spPr/>
      <dgm:t>
        <a:bodyPr/>
        <a:lstStyle/>
        <a:p>
          <a:endParaRPr lang="ru-RU"/>
        </a:p>
      </dgm:t>
    </dgm:pt>
    <dgm:pt modelId="{B417B9A2-B99D-429B-9A98-60A20DBB49E2}" type="pres">
      <dgm:prSet presAssocID="{67FAE0A9-19F0-48F3-9CF9-56DBA0B85591}" presName="hierChild4" presStyleCnt="0"/>
      <dgm:spPr/>
    </dgm:pt>
    <dgm:pt modelId="{B422B93B-86BE-4EF6-A7FE-8C76990F703A}" type="pres">
      <dgm:prSet presAssocID="{67FAE0A9-19F0-48F3-9CF9-56DBA0B85591}" presName="hierChild5" presStyleCnt="0"/>
      <dgm:spPr/>
    </dgm:pt>
    <dgm:pt modelId="{AC75CA93-A4FB-4FE2-903A-3E2DD38BF350}" type="pres">
      <dgm:prSet presAssocID="{F9EDDF3E-541F-4D29-87CB-F9473099143E}" presName="hierChild3" presStyleCnt="0"/>
      <dgm:spPr/>
    </dgm:pt>
  </dgm:ptLst>
  <dgm:cxnLst>
    <dgm:cxn modelId="{B68321E0-D10B-45E7-92B9-2C9CD8BDC241}" type="presOf" srcId="{67FAE0A9-19F0-48F3-9CF9-56DBA0B85591}" destId="{6DFA32D7-0E21-4CCE-9B0E-2D4D1BFBFC0A}" srcOrd="1" destOrd="0" presId="urn:microsoft.com/office/officeart/2005/8/layout/orgChart1"/>
    <dgm:cxn modelId="{4D101BB7-BDDE-43F8-9B8F-3698C6A07E30}" srcId="{29DA3E94-E2DA-4F4B-A2C8-4556B9EE7953}" destId="{F9EDDF3E-541F-4D29-87CB-F9473099143E}" srcOrd="0" destOrd="0" parTransId="{19701469-005A-4B60-B7EE-4253FA891A5C}" sibTransId="{0723E9C9-6D9D-4E4A-8B8E-BEB70DF3693C}"/>
    <dgm:cxn modelId="{12185693-0B78-4EA3-A364-3BC58EEC7501}" type="presOf" srcId="{476D589A-F6D7-4A25-94BD-3A03C6521C2C}" destId="{D93942B8-CA88-4C6B-8053-D9687E3ECFB8}" srcOrd="1" destOrd="0" presId="urn:microsoft.com/office/officeart/2005/8/layout/orgChart1"/>
    <dgm:cxn modelId="{993CB083-98F9-48E4-813F-57920C11F7FC}" type="presOf" srcId="{67FAE0A9-19F0-48F3-9CF9-56DBA0B85591}" destId="{CCBE1C06-8692-45B3-A6BA-8065F6BCC194}" srcOrd="0" destOrd="0" presId="urn:microsoft.com/office/officeart/2005/8/layout/orgChart1"/>
    <dgm:cxn modelId="{99E162EE-8041-4AA1-AE58-0D3003E21D35}" srcId="{F9EDDF3E-541F-4D29-87CB-F9473099143E}" destId="{765D9DE8-4925-4E49-BCCD-6031B8BE06CC}" srcOrd="0" destOrd="0" parTransId="{29F70CAC-0F6F-46B5-8E0F-5FE57B48E12C}" sibTransId="{CCC57ABC-3DDA-4CE3-A887-E4A33D6EB6BF}"/>
    <dgm:cxn modelId="{A0E45298-381F-4357-BDEC-55F877A0A085}" type="presOf" srcId="{FC9EF819-2249-481E-8553-84818EACDB18}" destId="{3131C590-367B-4314-AB99-94EA3FC68C13}" srcOrd="0" destOrd="0" presId="urn:microsoft.com/office/officeart/2005/8/layout/orgChart1"/>
    <dgm:cxn modelId="{D40E570A-FEC5-4117-9051-1266A17083D8}" type="presOf" srcId="{F9EDDF3E-541F-4D29-87CB-F9473099143E}" destId="{45AE2F34-00CE-4A7C-BCDA-5CDBEF5EC7AE}" srcOrd="1" destOrd="0" presId="urn:microsoft.com/office/officeart/2005/8/layout/orgChart1"/>
    <dgm:cxn modelId="{F2F08319-1972-4BBC-95E2-FB8DFF90E531}" srcId="{F9EDDF3E-541F-4D29-87CB-F9473099143E}" destId="{476D589A-F6D7-4A25-94BD-3A03C6521C2C}" srcOrd="1" destOrd="0" parTransId="{2685DDD5-F5A4-43BC-B387-F2D39496CAE5}" sibTransId="{450990F9-C3CF-42E1-8265-C5B0DD8AAAB3}"/>
    <dgm:cxn modelId="{A1D7A80D-85F0-47CD-92D1-DEB049E3E287}" type="presOf" srcId="{765D9DE8-4925-4E49-BCCD-6031B8BE06CC}" destId="{6ECD8BEF-8C37-468D-A317-7A0BFA62B7C8}" srcOrd="0" destOrd="0" presId="urn:microsoft.com/office/officeart/2005/8/layout/orgChart1"/>
    <dgm:cxn modelId="{C080D46E-3A21-4BE9-8205-649E551552E6}" type="presOf" srcId="{476D589A-F6D7-4A25-94BD-3A03C6521C2C}" destId="{C091B63C-D59D-4405-A98A-4878BFE71A3A}" srcOrd="0" destOrd="0" presId="urn:microsoft.com/office/officeart/2005/8/layout/orgChart1"/>
    <dgm:cxn modelId="{9520432F-31E1-4470-BB29-182217884E4B}" type="presOf" srcId="{765D9DE8-4925-4E49-BCCD-6031B8BE06CC}" destId="{2E0476B2-0116-4379-B578-CEA3C55E9CDD}" srcOrd="1" destOrd="0" presId="urn:microsoft.com/office/officeart/2005/8/layout/orgChart1"/>
    <dgm:cxn modelId="{F816544B-70ED-430C-B6D5-761306C8C558}" type="presOf" srcId="{29F70CAC-0F6F-46B5-8E0F-5FE57B48E12C}" destId="{14084719-8E2C-4631-B090-AEE8C5488EDC}" srcOrd="0" destOrd="0" presId="urn:microsoft.com/office/officeart/2005/8/layout/orgChart1"/>
    <dgm:cxn modelId="{627FFAC7-6150-444C-ABDE-EAA65C52E121}" srcId="{F9EDDF3E-541F-4D29-87CB-F9473099143E}" destId="{67FAE0A9-19F0-48F3-9CF9-56DBA0B85591}" srcOrd="2" destOrd="0" parTransId="{FC9EF819-2249-481E-8553-84818EACDB18}" sibTransId="{4FC9E7EE-E504-4AA0-917C-9B3C6B2B9EF4}"/>
    <dgm:cxn modelId="{C1E886A6-4A38-40B1-A3ED-95C20A6A4A98}" type="presOf" srcId="{29DA3E94-E2DA-4F4B-A2C8-4556B9EE7953}" destId="{63819614-902A-4C17-A406-20F5BD0259D9}" srcOrd="0" destOrd="0" presId="urn:microsoft.com/office/officeart/2005/8/layout/orgChart1"/>
    <dgm:cxn modelId="{DD04CEE8-88F6-45C5-9A33-3F4F0E33511A}" type="presOf" srcId="{2685DDD5-F5A4-43BC-B387-F2D39496CAE5}" destId="{B41DC05B-A1F0-4DEE-AADF-2E70DD8ADC10}" srcOrd="0" destOrd="0" presId="urn:microsoft.com/office/officeart/2005/8/layout/orgChart1"/>
    <dgm:cxn modelId="{A76540C4-874B-487D-81CE-85D585B34098}" type="presOf" srcId="{F9EDDF3E-541F-4D29-87CB-F9473099143E}" destId="{D910FD3C-CDB7-44B7-BC4B-A5AEC483AC69}" srcOrd="0" destOrd="0" presId="urn:microsoft.com/office/officeart/2005/8/layout/orgChart1"/>
    <dgm:cxn modelId="{5647C28C-DE00-41D6-B883-E67619E0678E}" type="presParOf" srcId="{63819614-902A-4C17-A406-20F5BD0259D9}" destId="{A6916679-4741-4EC3-8416-4E1C74F948FC}" srcOrd="0" destOrd="0" presId="urn:microsoft.com/office/officeart/2005/8/layout/orgChart1"/>
    <dgm:cxn modelId="{ECC70888-99EF-4E4D-A4E2-7E28D4DEC334}" type="presParOf" srcId="{A6916679-4741-4EC3-8416-4E1C74F948FC}" destId="{FC01893E-5328-4351-A2D9-C934D615DD85}" srcOrd="0" destOrd="0" presId="urn:microsoft.com/office/officeart/2005/8/layout/orgChart1"/>
    <dgm:cxn modelId="{71A7266E-D775-4618-ADA9-5E05EC3695AD}" type="presParOf" srcId="{FC01893E-5328-4351-A2D9-C934D615DD85}" destId="{D910FD3C-CDB7-44B7-BC4B-A5AEC483AC69}" srcOrd="0" destOrd="0" presId="urn:microsoft.com/office/officeart/2005/8/layout/orgChart1"/>
    <dgm:cxn modelId="{7A694A37-3D7C-4BE7-8D1F-C12F424D1FB3}" type="presParOf" srcId="{FC01893E-5328-4351-A2D9-C934D615DD85}" destId="{45AE2F34-00CE-4A7C-BCDA-5CDBEF5EC7AE}" srcOrd="1" destOrd="0" presId="urn:microsoft.com/office/officeart/2005/8/layout/orgChart1"/>
    <dgm:cxn modelId="{BC8B14E3-FE71-4130-ADC9-96AAC625743C}" type="presParOf" srcId="{A6916679-4741-4EC3-8416-4E1C74F948FC}" destId="{E4AD5CF9-6A05-4AD5-87CE-946971D98B96}" srcOrd="1" destOrd="0" presId="urn:microsoft.com/office/officeart/2005/8/layout/orgChart1"/>
    <dgm:cxn modelId="{D4C9A050-BF53-4D59-B5C7-10267D2873D8}" type="presParOf" srcId="{E4AD5CF9-6A05-4AD5-87CE-946971D98B96}" destId="{14084719-8E2C-4631-B090-AEE8C5488EDC}" srcOrd="0" destOrd="0" presId="urn:microsoft.com/office/officeart/2005/8/layout/orgChart1"/>
    <dgm:cxn modelId="{55F5F0C7-1CAB-4120-8F91-312ECDBABD6F}" type="presParOf" srcId="{E4AD5CF9-6A05-4AD5-87CE-946971D98B96}" destId="{0F8E944B-7CB3-4D5C-B649-51CBD1CE55E0}" srcOrd="1" destOrd="0" presId="urn:microsoft.com/office/officeart/2005/8/layout/orgChart1"/>
    <dgm:cxn modelId="{98197E47-DEAC-4C31-93A5-E7DC2369619F}" type="presParOf" srcId="{0F8E944B-7CB3-4D5C-B649-51CBD1CE55E0}" destId="{FDA653BF-89D3-4A57-B5D8-8F86A1223002}" srcOrd="0" destOrd="0" presId="urn:microsoft.com/office/officeart/2005/8/layout/orgChart1"/>
    <dgm:cxn modelId="{05B05023-9ACD-41EA-9666-AB7612662909}" type="presParOf" srcId="{FDA653BF-89D3-4A57-B5D8-8F86A1223002}" destId="{6ECD8BEF-8C37-468D-A317-7A0BFA62B7C8}" srcOrd="0" destOrd="0" presId="urn:microsoft.com/office/officeart/2005/8/layout/orgChart1"/>
    <dgm:cxn modelId="{E73C0876-8183-4C0D-8AE5-DC53111C99F5}" type="presParOf" srcId="{FDA653BF-89D3-4A57-B5D8-8F86A1223002}" destId="{2E0476B2-0116-4379-B578-CEA3C55E9CDD}" srcOrd="1" destOrd="0" presId="urn:microsoft.com/office/officeart/2005/8/layout/orgChart1"/>
    <dgm:cxn modelId="{0E027FAF-EFEA-4D1B-BD3E-C5EBC19FDDB7}" type="presParOf" srcId="{0F8E944B-7CB3-4D5C-B649-51CBD1CE55E0}" destId="{1A3F827D-F47E-4627-B714-722E02345C3A}" srcOrd="1" destOrd="0" presId="urn:microsoft.com/office/officeart/2005/8/layout/orgChart1"/>
    <dgm:cxn modelId="{42B56769-2678-4E9F-9EC3-66E0CA51FE54}" type="presParOf" srcId="{0F8E944B-7CB3-4D5C-B649-51CBD1CE55E0}" destId="{EC9D20B9-3FF8-486A-8F1E-5045216FFB9E}" srcOrd="2" destOrd="0" presId="urn:microsoft.com/office/officeart/2005/8/layout/orgChart1"/>
    <dgm:cxn modelId="{74C95901-D5AF-434D-806D-15C557E4FC9F}" type="presParOf" srcId="{E4AD5CF9-6A05-4AD5-87CE-946971D98B96}" destId="{B41DC05B-A1F0-4DEE-AADF-2E70DD8ADC10}" srcOrd="2" destOrd="0" presId="urn:microsoft.com/office/officeart/2005/8/layout/orgChart1"/>
    <dgm:cxn modelId="{C303E07F-3AA1-40CA-A088-340FD4A40C76}" type="presParOf" srcId="{E4AD5CF9-6A05-4AD5-87CE-946971D98B96}" destId="{FC3F922E-B6D2-40C5-9185-EF988BE48294}" srcOrd="3" destOrd="0" presId="urn:microsoft.com/office/officeart/2005/8/layout/orgChart1"/>
    <dgm:cxn modelId="{FA8AD5B3-79F8-4112-9FE4-F0D84340D6E6}" type="presParOf" srcId="{FC3F922E-B6D2-40C5-9185-EF988BE48294}" destId="{3B559EED-1D1C-468E-B412-51FBA23ACDDF}" srcOrd="0" destOrd="0" presId="urn:microsoft.com/office/officeart/2005/8/layout/orgChart1"/>
    <dgm:cxn modelId="{A496E642-627E-4B03-81D4-55C20AD6AFAC}" type="presParOf" srcId="{3B559EED-1D1C-468E-B412-51FBA23ACDDF}" destId="{C091B63C-D59D-4405-A98A-4878BFE71A3A}" srcOrd="0" destOrd="0" presId="urn:microsoft.com/office/officeart/2005/8/layout/orgChart1"/>
    <dgm:cxn modelId="{9B621BBA-9938-48B7-A8F5-44AE47BB455B}" type="presParOf" srcId="{3B559EED-1D1C-468E-B412-51FBA23ACDDF}" destId="{D93942B8-CA88-4C6B-8053-D9687E3ECFB8}" srcOrd="1" destOrd="0" presId="urn:microsoft.com/office/officeart/2005/8/layout/orgChart1"/>
    <dgm:cxn modelId="{D2D6A071-730E-4F8B-8949-865E224E6CAE}" type="presParOf" srcId="{FC3F922E-B6D2-40C5-9185-EF988BE48294}" destId="{E681E295-1171-4A1C-A236-B583E192397E}" srcOrd="1" destOrd="0" presId="urn:microsoft.com/office/officeart/2005/8/layout/orgChart1"/>
    <dgm:cxn modelId="{77A5EF25-CD42-4EB7-A4FF-0287620A422A}" type="presParOf" srcId="{FC3F922E-B6D2-40C5-9185-EF988BE48294}" destId="{B44AC740-4DE4-4BBA-A1F6-7648067A20CD}" srcOrd="2" destOrd="0" presId="urn:microsoft.com/office/officeart/2005/8/layout/orgChart1"/>
    <dgm:cxn modelId="{D0423512-4FF8-4688-BCBB-F7F837DCEADF}" type="presParOf" srcId="{E4AD5CF9-6A05-4AD5-87CE-946971D98B96}" destId="{3131C590-367B-4314-AB99-94EA3FC68C13}" srcOrd="4" destOrd="0" presId="urn:microsoft.com/office/officeart/2005/8/layout/orgChart1"/>
    <dgm:cxn modelId="{C6A29EDC-FD95-4CCF-8047-0F1AE6AF41A5}" type="presParOf" srcId="{E4AD5CF9-6A05-4AD5-87CE-946971D98B96}" destId="{2CB2661A-DD0C-466B-9255-11379C79529A}" srcOrd="5" destOrd="0" presId="urn:microsoft.com/office/officeart/2005/8/layout/orgChart1"/>
    <dgm:cxn modelId="{3900CC35-EDC8-424C-B743-9A50A23C44A6}" type="presParOf" srcId="{2CB2661A-DD0C-466B-9255-11379C79529A}" destId="{A9235DC1-1BE4-4B79-89EA-574CAEFC0EBF}" srcOrd="0" destOrd="0" presId="urn:microsoft.com/office/officeart/2005/8/layout/orgChart1"/>
    <dgm:cxn modelId="{0F650484-C3FA-4595-9A3C-FEA769DFC6A2}" type="presParOf" srcId="{A9235DC1-1BE4-4B79-89EA-574CAEFC0EBF}" destId="{CCBE1C06-8692-45B3-A6BA-8065F6BCC194}" srcOrd="0" destOrd="0" presId="urn:microsoft.com/office/officeart/2005/8/layout/orgChart1"/>
    <dgm:cxn modelId="{9553C563-240F-4CA5-83EE-7F0647C73512}" type="presParOf" srcId="{A9235DC1-1BE4-4B79-89EA-574CAEFC0EBF}" destId="{6DFA32D7-0E21-4CCE-9B0E-2D4D1BFBFC0A}" srcOrd="1" destOrd="0" presId="urn:microsoft.com/office/officeart/2005/8/layout/orgChart1"/>
    <dgm:cxn modelId="{B0937E88-417C-4012-9F80-1E5CDCFF3D48}" type="presParOf" srcId="{2CB2661A-DD0C-466B-9255-11379C79529A}" destId="{B417B9A2-B99D-429B-9A98-60A20DBB49E2}" srcOrd="1" destOrd="0" presId="urn:microsoft.com/office/officeart/2005/8/layout/orgChart1"/>
    <dgm:cxn modelId="{271B6925-EE3A-40E7-ACC1-B116C41EF09A}" type="presParOf" srcId="{2CB2661A-DD0C-466B-9255-11379C79529A}" destId="{B422B93B-86BE-4EF6-A7FE-8C76990F703A}" srcOrd="2" destOrd="0" presId="urn:microsoft.com/office/officeart/2005/8/layout/orgChart1"/>
    <dgm:cxn modelId="{7416D74C-E29A-4F71-8A8C-DD37AB182E9E}" type="presParOf" srcId="{A6916679-4741-4EC3-8416-4E1C74F948FC}" destId="{AC75CA93-A4FB-4FE2-903A-3E2DD38BF350}" srcOrd="2" destOrd="0" presId="urn:microsoft.com/office/officeart/2005/8/layout/orgChart1"/>
  </dgm:cxnLst>
  <dgm:bg>
    <a:noFill/>
  </dgm:bg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4820D2-4E7B-4B55-A306-6C111BB514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D51BA-2BA0-4CF8-BAAD-210B8C5D2D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957814-BFBF-45F4-9413-E8FD7A969E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1A7F39-E82C-4619-97F9-2AF88A7B42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C17E2E-DFE3-4FA6-8B86-A2BE5E22AB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FF3C8E-92C5-4451-8496-FB02FB4562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51C135-7458-4E35-B86C-5B8EAF1CB3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06FADC-6128-454C-9A25-8F8E70ADE0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11B7B9-42C5-43E8-863B-081775689B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E0185-BBCF-4940-916E-CD94E319AE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E528EC-939A-4053-B8D2-F9B369574A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3EE657-3FE1-40A5-8C9B-CD45D128AF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>
                <a:alpha val="16000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2D05667-A934-4164-948B-6ED0734364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</p:sldLayoutIdLst>
  <p:transition>
    <p:cover dir="rd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6"/>
          <p:cNvSpPr>
            <a:spLocks noGrp="1" noChangeArrowheads="1"/>
          </p:cNvSpPr>
          <p:nvPr>
            <p:ph type="title"/>
          </p:nvPr>
        </p:nvSpPr>
        <p:spPr>
          <a:xfrm>
            <a:off x="285750" y="571500"/>
            <a:ext cx="8229600" cy="2308225"/>
          </a:xfrm>
        </p:spPr>
        <p:txBody>
          <a:bodyPr/>
          <a:lstStyle/>
          <a:p>
            <a:pPr eaLnBrk="1" hangingPunct="1"/>
            <a:r>
              <a:rPr lang="ru-RU" sz="2000" smtClean="0"/>
              <a:t/>
            </a:r>
            <a:br>
              <a:rPr lang="ru-RU" sz="2000" smtClean="0"/>
            </a:br>
            <a:r>
              <a:rPr lang="ru-RU" sz="2000" smtClean="0"/>
              <a:t/>
            </a:r>
            <a:br>
              <a:rPr lang="ru-RU" sz="2000" smtClean="0"/>
            </a:br>
            <a:r>
              <a:rPr lang="ru-RU" sz="2000" smtClean="0"/>
              <a:t/>
            </a:r>
            <a:br>
              <a:rPr lang="ru-RU" sz="2000" smtClean="0"/>
            </a:br>
            <a:r>
              <a:rPr lang="ru-RU" sz="3600" b="1" i="1" smtClean="0"/>
              <a:t>Основные</a:t>
            </a:r>
            <a:r>
              <a:rPr lang="ru-RU" sz="1600" smtClean="0"/>
              <a:t> </a:t>
            </a:r>
            <a:r>
              <a:rPr lang="ru-RU" sz="3600" b="1" i="1" smtClean="0"/>
              <a:t>закономерности эволюции</a:t>
            </a:r>
            <a:br>
              <a:rPr lang="ru-RU" sz="3600" b="1" i="1" smtClean="0"/>
            </a:br>
            <a:r>
              <a:rPr lang="ru-RU" sz="3600" b="1" i="1" smtClean="0"/>
              <a:t>органического мира</a:t>
            </a:r>
          </a:p>
        </p:txBody>
      </p:sp>
      <p:sp>
        <p:nvSpPr>
          <p:cNvPr id="205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57188" y="2786063"/>
            <a:ext cx="8302625" cy="3786187"/>
          </a:xfrm>
        </p:spPr>
        <p:txBody>
          <a:bodyPr/>
          <a:lstStyle/>
          <a:p>
            <a:pPr eaLnBrk="1" hangingPunct="1">
              <a:buFontTx/>
              <a:buNone/>
            </a:pPr>
            <a:endParaRPr lang="ru-RU" sz="2400" u="sng" smtClean="0"/>
          </a:p>
          <a:p>
            <a:pPr eaLnBrk="1" hangingPunct="1">
              <a:buFontTx/>
              <a:buNone/>
            </a:pPr>
            <a:endParaRPr lang="ru-RU" sz="2400" u="sng" smtClean="0"/>
          </a:p>
          <a:p>
            <a:pPr eaLnBrk="1" hangingPunct="1">
              <a:buFontTx/>
              <a:buNone/>
            </a:pPr>
            <a:r>
              <a:rPr lang="ru-RU" sz="2400" smtClean="0"/>
              <a:t>Цель :</a:t>
            </a:r>
            <a:r>
              <a:rPr lang="ru-RU" sz="2000" smtClean="0"/>
              <a:t> </a:t>
            </a:r>
            <a:r>
              <a:rPr lang="ru-RU" sz="2000" i="1" smtClean="0"/>
              <a:t>Сформировать знания о типах эволюционных изменений,</a:t>
            </a:r>
          </a:p>
          <a:p>
            <a:pPr eaLnBrk="1" hangingPunct="1">
              <a:buFontTx/>
              <a:buNone/>
            </a:pPr>
            <a:r>
              <a:rPr lang="ru-RU" sz="2000" i="1" smtClean="0"/>
              <a:t> главных путях и направлениях эволюционного процесса.</a:t>
            </a:r>
          </a:p>
          <a:p>
            <a:pPr eaLnBrk="1" hangingPunct="1"/>
            <a:endParaRPr lang="ru-RU" sz="2000" i="1" smtClean="0"/>
          </a:p>
          <a:p>
            <a:pPr eaLnBrk="1" hangingPunct="1"/>
            <a:endParaRPr lang="ru-RU" sz="2000" i="1" smtClean="0"/>
          </a:p>
          <a:p>
            <a:pPr eaLnBrk="1" hangingPunct="1"/>
            <a:endParaRPr lang="ru-RU" sz="2000" smtClean="0"/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>
            <a:spLocks noChangeArrowheads="1"/>
          </p:cNvSpPr>
          <p:nvPr/>
        </p:nvSpPr>
        <p:spPr bwMode="auto">
          <a:xfrm>
            <a:off x="285750" y="357188"/>
            <a:ext cx="8667750" cy="126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>
                <a:solidFill>
                  <a:srgbClr val="FF0000"/>
                </a:solidFill>
              </a:rPr>
              <a:t>Идиоадаптация-</a:t>
            </a:r>
            <a:r>
              <a:rPr lang="ru-RU" i="1">
                <a:solidFill>
                  <a:srgbClr val="996633"/>
                </a:solidFill>
              </a:rPr>
              <a:t> </a:t>
            </a:r>
            <a:r>
              <a:rPr lang="ru-RU" sz="2000" i="1"/>
              <a:t>частные приспособительные изменения, полезные в данной среде обитания, возникающие без изменения</a:t>
            </a:r>
            <a:r>
              <a:rPr lang="ru-RU" sz="1600" i="1"/>
              <a:t> </a:t>
            </a:r>
            <a:r>
              <a:rPr lang="ru-RU" sz="2000" i="1"/>
              <a:t>общего уровня организации.</a:t>
            </a:r>
          </a:p>
        </p:txBody>
      </p:sp>
      <p:pic>
        <p:nvPicPr>
          <p:cNvPr id="11267" name="Picture 4" descr="ид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70313" y="1928813"/>
            <a:ext cx="4737100" cy="38576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268" name="Picture 5" descr="ид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1928813"/>
            <a:ext cx="3071813" cy="38417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285750" y="357188"/>
            <a:ext cx="824865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i="1" dirty="0" smtClean="0">
                <a:solidFill>
                  <a:srgbClr val="FF0000"/>
                </a:solidFill>
              </a:rPr>
              <a:t>Дегенерация</a:t>
            </a:r>
            <a:r>
              <a:rPr lang="en-US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  <a:r>
              <a:rPr lang="ru-RU" sz="2000" i="1" dirty="0" smtClean="0"/>
              <a:t>эволюционные </a:t>
            </a:r>
            <a:r>
              <a:rPr lang="ru-RU" sz="2000" i="1" dirty="0"/>
              <a:t>изменения, которые ведут к упрощению организации, к утрате </a:t>
            </a:r>
            <a:r>
              <a:rPr lang="ru-RU" sz="2000" i="1" dirty="0" smtClean="0"/>
              <a:t>ряда органов или  систем органов</a:t>
            </a:r>
            <a:r>
              <a:rPr lang="ru-RU" sz="2000" i="1" dirty="0"/>
              <a:t>.</a:t>
            </a:r>
          </a:p>
        </p:txBody>
      </p:sp>
      <p:pic>
        <p:nvPicPr>
          <p:cNvPr id="12291" name="Picture 4" descr="ц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1643063"/>
            <a:ext cx="3470275" cy="321468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2292" name="Picture 4" descr="п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75" y="1714500"/>
            <a:ext cx="2384425" cy="31432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3" descr="ррр"/>
          <p:cNvPicPr>
            <a:picLocks noChangeAspect="1" noChangeArrowheads="1"/>
          </p:cNvPicPr>
          <p:nvPr/>
        </p:nvPicPr>
        <p:blipFill>
          <a:blip r:embed="rId2">
            <a:lum bright="28000" contrast="64000"/>
          </a:blip>
          <a:srcRect/>
          <a:stretch>
            <a:fillRect/>
          </a:stretch>
        </p:blipFill>
        <p:spPr bwMode="auto">
          <a:xfrm>
            <a:off x="1285875" y="1643063"/>
            <a:ext cx="6215063" cy="347821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3315" name="Text Box 14"/>
          <p:cNvSpPr txBox="1">
            <a:spLocks noChangeArrowheads="1"/>
          </p:cNvSpPr>
          <p:nvPr/>
        </p:nvSpPr>
        <p:spPr bwMode="auto">
          <a:xfrm>
            <a:off x="323850" y="333375"/>
            <a:ext cx="86058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i="1">
                <a:solidFill>
                  <a:srgbClr val="000000"/>
                </a:solidFill>
              </a:rPr>
              <a:t>Соотношение путей эволюции</a:t>
            </a: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5"/>
          <p:cNvSpPr txBox="1">
            <a:spLocks noChangeArrowheads="1"/>
          </p:cNvSpPr>
          <p:nvPr/>
        </p:nvSpPr>
        <p:spPr bwMode="auto">
          <a:xfrm>
            <a:off x="714375" y="285750"/>
            <a:ext cx="795972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>
                <a:solidFill>
                  <a:srgbClr val="FF0000"/>
                </a:solidFill>
              </a:rPr>
              <a:t>Биологический прогресс </a:t>
            </a:r>
            <a:r>
              <a:rPr lang="ru-RU" sz="2000" i="1"/>
              <a:t>характеризуется:</a:t>
            </a:r>
          </a:p>
          <a:p>
            <a:r>
              <a:rPr lang="ru-RU" sz="2000" i="1"/>
              <a:t>1.Увеличением численности особей</a:t>
            </a:r>
          </a:p>
          <a:p>
            <a:r>
              <a:rPr lang="ru-RU" sz="2000" i="1"/>
              <a:t>2.Расширением ареала</a:t>
            </a:r>
          </a:p>
          <a:p>
            <a:r>
              <a:rPr lang="ru-RU" sz="2000" i="1"/>
              <a:t>3.Интенсивными процессами видообразования</a:t>
            </a:r>
          </a:p>
        </p:txBody>
      </p:sp>
      <p:pic>
        <p:nvPicPr>
          <p:cNvPr id="14339" name="Picture 6" descr="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2000250"/>
            <a:ext cx="5545137" cy="390683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4340" name="Text Box 7"/>
          <p:cNvSpPr txBox="1">
            <a:spLocks noChangeArrowheads="1"/>
          </p:cNvSpPr>
          <p:nvPr/>
        </p:nvSpPr>
        <p:spPr bwMode="auto">
          <a:xfrm>
            <a:off x="714375" y="6072188"/>
            <a:ext cx="79994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i="1"/>
              <a:t>Изменение ареала ондатры после ее акклиматизации в Европе</a:t>
            </a:r>
            <a:endParaRPr lang="ru-RU" sz="2000"/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714375" y="285750"/>
            <a:ext cx="758507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i="1">
                <a:solidFill>
                  <a:srgbClr val="996633"/>
                </a:solidFill>
              </a:rPr>
              <a:t>Биологический регресс</a:t>
            </a:r>
            <a:r>
              <a:rPr lang="ru-RU" sz="1800"/>
              <a:t> </a:t>
            </a:r>
            <a:r>
              <a:rPr lang="ru-RU" sz="2000" i="1"/>
              <a:t>характеризуется:</a:t>
            </a:r>
          </a:p>
          <a:p>
            <a:r>
              <a:rPr lang="ru-RU" sz="2000" i="1"/>
              <a:t>1.Уменьшением численности</a:t>
            </a:r>
          </a:p>
          <a:p>
            <a:r>
              <a:rPr lang="ru-RU" sz="2000" i="1"/>
              <a:t>2.Сужением ареала</a:t>
            </a:r>
          </a:p>
          <a:p>
            <a:r>
              <a:rPr lang="ru-RU" sz="2000" i="1"/>
              <a:t>3.Уменьшением числа видов, популяций</a:t>
            </a:r>
            <a:endParaRPr lang="ru-RU" sz="4000" i="1"/>
          </a:p>
        </p:txBody>
      </p:sp>
      <p:pic>
        <p:nvPicPr>
          <p:cNvPr id="15363" name="Picture 5" descr="Гигантский торфяной олен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2071688"/>
            <a:ext cx="3551237" cy="292893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5364" name="Picture 6" descr="ленивец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071688"/>
            <a:ext cx="4256088" cy="243363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5365" name="Text Box 7"/>
          <p:cNvSpPr txBox="1">
            <a:spLocks noChangeArrowheads="1"/>
          </p:cNvSpPr>
          <p:nvPr/>
        </p:nvSpPr>
        <p:spPr bwMode="auto">
          <a:xfrm>
            <a:off x="785813" y="5214938"/>
            <a:ext cx="33670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800" i="1">
                <a:solidFill>
                  <a:srgbClr val="000000"/>
                </a:solidFill>
              </a:rPr>
              <a:t>Гигантский торфяной олень</a:t>
            </a:r>
          </a:p>
        </p:txBody>
      </p:sp>
      <p:sp>
        <p:nvSpPr>
          <p:cNvPr id="15366" name="Text Box 8"/>
          <p:cNvSpPr txBox="1">
            <a:spLocks noChangeArrowheads="1"/>
          </p:cNvSpPr>
          <p:nvPr/>
        </p:nvSpPr>
        <p:spPr bwMode="auto">
          <a:xfrm>
            <a:off x="6072188" y="4786313"/>
            <a:ext cx="11017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800" i="1">
                <a:solidFill>
                  <a:srgbClr val="000000"/>
                </a:solidFill>
              </a:rPr>
              <a:t>Ленивец</a:t>
            </a: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ки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643063"/>
            <a:ext cx="4302125" cy="221456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6387" name="Picture 5" descr="ламанти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1643063"/>
            <a:ext cx="3714750" cy="284321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571500" y="214313"/>
            <a:ext cx="792956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>
                <a:solidFill>
                  <a:srgbClr val="FF0000"/>
                </a:solidFill>
              </a:rPr>
              <a:t>Тип эволюционных</a:t>
            </a:r>
          </a:p>
          <a:p>
            <a:r>
              <a:rPr lang="ru-RU" i="1">
                <a:solidFill>
                  <a:srgbClr val="FF0000"/>
                </a:solidFill>
              </a:rPr>
              <a:t>изменений ?</a:t>
            </a:r>
          </a:p>
        </p:txBody>
      </p:sp>
      <p:sp>
        <p:nvSpPr>
          <p:cNvPr id="16389" name="Text Box 7"/>
          <p:cNvSpPr txBox="1">
            <a:spLocks noChangeArrowheads="1"/>
          </p:cNvSpPr>
          <p:nvPr/>
        </p:nvSpPr>
        <p:spPr bwMode="auto">
          <a:xfrm>
            <a:off x="642938" y="5072063"/>
            <a:ext cx="78549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i="1"/>
              <a:t>Среди млекопитающих китообразные и ластоногие независимо друг от друга перешли к обитанию в водной среде и приобрели соответствующие изменения - ласты</a:t>
            </a: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3000375" y="357188"/>
            <a:ext cx="32099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 </a:t>
            </a:r>
            <a:r>
              <a:rPr lang="ru-RU" i="1">
                <a:solidFill>
                  <a:srgbClr val="FF3300"/>
                </a:solidFill>
              </a:rPr>
              <a:t>Параллелизм</a:t>
            </a: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/>
      <p:bldP spid="1946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медвед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549275"/>
            <a:ext cx="4032250" cy="317023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7411" name="Picture 5" descr="крот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549275"/>
            <a:ext cx="4211638" cy="31591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7412" name="Text Box 7"/>
          <p:cNvSpPr txBox="1">
            <a:spLocks noChangeArrowheads="1"/>
          </p:cNvSpPr>
          <p:nvPr/>
        </p:nvSpPr>
        <p:spPr bwMode="auto">
          <a:xfrm>
            <a:off x="288925" y="3857625"/>
            <a:ext cx="856932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i="1">
                <a:solidFill>
                  <a:srgbClr val="000000"/>
                </a:solidFill>
              </a:rPr>
              <a:t>Лопатообразные конечности медведки</a:t>
            </a:r>
          </a:p>
          <a:p>
            <a:r>
              <a:rPr lang="ru-RU" sz="2400" i="1">
                <a:solidFill>
                  <a:srgbClr val="000000"/>
                </a:solidFill>
              </a:rPr>
              <a:t>и крота - это результат:</a:t>
            </a:r>
          </a:p>
          <a:p>
            <a:r>
              <a:rPr lang="ru-RU" sz="2400" i="1">
                <a:solidFill>
                  <a:schemeClr val="accent2"/>
                </a:solidFill>
              </a:rPr>
              <a:t>    </a:t>
            </a:r>
            <a:r>
              <a:rPr lang="ru-RU" sz="2400" i="1">
                <a:solidFill>
                  <a:srgbClr val="000000"/>
                </a:solidFill>
              </a:rPr>
              <a:t>А) дивергенции</a:t>
            </a:r>
          </a:p>
          <a:p>
            <a:endParaRPr lang="ru-RU" sz="2400" i="1">
              <a:solidFill>
                <a:srgbClr val="000000"/>
              </a:solidFill>
            </a:endParaRPr>
          </a:p>
          <a:p>
            <a:r>
              <a:rPr lang="ru-RU" sz="2400" i="1">
                <a:solidFill>
                  <a:srgbClr val="000000"/>
                </a:solidFill>
              </a:rPr>
              <a:t>   В) параллелизма</a:t>
            </a:r>
          </a:p>
          <a:p>
            <a:endParaRPr lang="ru-RU" sz="2400" i="1">
              <a:solidFill>
                <a:schemeClr val="accent2"/>
              </a:solidFill>
            </a:endParaRPr>
          </a:p>
        </p:txBody>
      </p:sp>
      <p:sp>
        <p:nvSpPr>
          <p:cNvPr id="67592" name="Text Box 8"/>
          <p:cNvSpPr txBox="1">
            <a:spLocks noChangeArrowheads="1"/>
          </p:cNvSpPr>
          <p:nvPr/>
        </p:nvSpPr>
        <p:spPr bwMode="auto">
          <a:xfrm>
            <a:off x="571500" y="4929188"/>
            <a:ext cx="2565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i="1">
                <a:solidFill>
                  <a:srgbClr val="000000"/>
                </a:solidFill>
              </a:rPr>
              <a:t>Б) конвергенции</a:t>
            </a: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9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дельфи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692150"/>
            <a:ext cx="4227513" cy="295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5" descr="беркут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692150"/>
            <a:ext cx="3938587" cy="29511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8436" name="Text Box 7"/>
          <p:cNvSpPr txBox="1">
            <a:spLocks noChangeArrowheads="1"/>
          </p:cNvSpPr>
          <p:nvPr/>
        </p:nvSpPr>
        <p:spPr bwMode="auto">
          <a:xfrm>
            <a:off x="571500" y="4643438"/>
            <a:ext cx="7747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i="1">
                <a:solidFill>
                  <a:srgbClr val="000000"/>
                </a:solidFill>
              </a:rPr>
              <a:t>Плавник дельфина и крыло беркута-пример аналогичных или гомологичных органов?</a:t>
            </a:r>
            <a:r>
              <a:rPr lang="ru-RU" sz="2000">
                <a:solidFill>
                  <a:srgbClr val="000000"/>
                </a:solidFill>
              </a:rPr>
              <a:t> </a:t>
            </a: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мыш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679450"/>
            <a:ext cx="4213225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5" descr="Изображение 08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684213"/>
            <a:ext cx="4249737" cy="307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xt Box 6"/>
          <p:cNvSpPr txBox="1">
            <a:spLocks noChangeArrowheads="1"/>
          </p:cNvSpPr>
          <p:nvPr/>
        </p:nvSpPr>
        <p:spPr bwMode="auto">
          <a:xfrm>
            <a:off x="785813" y="4857750"/>
            <a:ext cx="56435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i="1">
                <a:solidFill>
                  <a:srgbClr val="000000"/>
                </a:solidFill>
              </a:rPr>
              <a:t>Какие органы называются</a:t>
            </a:r>
            <a:r>
              <a:rPr lang="en-US" sz="2000" i="1">
                <a:solidFill>
                  <a:srgbClr val="000000"/>
                </a:solidFill>
              </a:rPr>
              <a:t>  </a:t>
            </a:r>
            <a:r>
              <a:rPr lang="ru-RU" sz="2000" i="1">
                <a:solidFill>
                  <a:srgbClr val="000000"/>
                </a:solidFill>
              </a:rPr>
              <a:t>аналогичными?</a:t>
            </a: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сердце"/>
          <p:cNvPicPr>
            <a:picLocks noChangeAspect="1" noChangeArrowheads="1"/>
          </p:cNvPicPr>
          <p:nvPr/>
        </p:nvPicPr>
        <p:blipFill>
          <a:blip r:embed="rId2">
            <a:lum contrast="30000"/>
          </a:blip>
          <a:srcRect/>
          <a:stretch>
            <a:fillRect/>
          </a:stretch>
        </p:blipFill>
        <p:spPr bwMode="auto">
          <a:xfrm>
            <a:off x="571500" y="571500"/>
            <a:ext cx="5024438" cy="41751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0483" name="Text Box 5"/>
          <p:cNvSpPr txBox="1">
            <a:spLocks noChangeArrowheads="1"/>
          </p:cNvSpPr>
          <p:nvPr/>
        </p:nvSpPr>
        <p:spPr bwMode="auto">
          <a:xfrm>
            <a:off x="428625" y="5072063"/>
            <a:ext cx="81438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i="1">
                <a:solidFill>
                  <a:srgbClr val="000000"/>
                </a:solidFill>
              </a:rPr>
              <a:t>Появление в процессе эволюции четырехкамерного сердца млекопитающих является примером </a:t>
            </a:r>
            <a:r>
              <a:rPr lang="ru-RU" sz="2000" i="1" u="sng">
                <a:solidFill>
                  <a:srgbClr val="000000"/>
                </a:solidFill>
              </a:rPr>
              <a:t>ароморфоза</a:t>
            </a:r>
            <a:r>
              <a:rPr lang="ru-RU" sz="2000" i="1">
                <a:solidFill>
                  <a:srgbClr val="000000"/>
                </a:solidFill>
              </a:rPr>
              <a:t> или </a:t>
            </a:r>
            <a:r>
              <a:rPr lang="ru-RU" sz="2000" i="1" u="sng">
                <a:solidFill>
                  <a:srgbClr val="000000"/>
                </a:solidFill>
              </a:rPr>
              <a:t>идиоадаптации</a:t>
            </a:r>
            <a:r>
              <a:rPr lang="ru-RU" sz="2000" i="1">
                <a:solidFill>
                  <a:srgbClr val="000000"/>
                </a:solidFill>
              </a:rPr>
              <a:t>?</a:t>
            </a: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5"/>
          <p:cNvSpPr txBox="1">
            <a:spLocks noChangeArrowheads="1"/>
          </p:cNvSpPr>
          <p:nvPr/>
        </p:nvSpPr>
        <p:spPr bwMode="auto">
          <a:xfrm>
            <a:off x="3429000" y="2857500"/>
            <a:ext cx="2841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/>
              <a:t> </a:t>
            </a:r>
            <a:endParaRPr lang="ru-RU" sz="2800" i="1"/>
          </a:p>
        </p:txBody>
      </p:sp>
      <p:graphicFrame>
        <p:nvGraphicFramePr>
          <p:cNvPr id="8" name="Схема 7"/>
          <p:cNvGraphicFramePr/>
          <p:nvPr/>
        </p:nvGraphicFramePr>
        <p:xfrm>
          <a:off x="500034" y="428604"/>
          <a:ext cx="8001056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4"/>
          <p:cNvSpPr txBox="1">
            <a:spLocks noChangeArrowheads="1"/>
          </p:cNvSpPr>
          <p:nvPr/>
        </p:nvSpPr>
        <p:spPr bwMode="auto">
          <a:xfrm>
            <a:off x="428625" y="5214938"/>
            <a:ext cx="8032750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i="1">
                <a:solidFill>
                  <a:srgbClr val="000000"/>
                </a:solidFill>
              </a:rPr>
              <a:t>Дайте определения типам эволюционных изменений: </a:t>
            </a:r>
            <a:r>
              <a:rPr lang="ru-RU" sz="2000" i="1" u="sng">
                <a:solidFill>
                  <a:srgbClr val="000000"/>
                </a:solidFill>
              </a:rPr>
              <a:t>идиоадаптации </a:t>
            </a:r>
            <a:r>
              <a:rPr lang="ru-RU" sz="2000" i="1">
                <a:solidFill>
                  <a:srgbClr val="000000"/>
                </a:solidFill>
              </a:rPr>
              <a:t>и </a:t>
            </a:r>
            <a:r>
              <a:rPr lang="ru-RU" sz="2000" i="1" u="sng">
                <a:solidFill>
                  <a:srgbClr val="000000"/>
                </a:solidFill>
              </a:rPr>
              <a:t>дегенерации</a:t>
            </a:r>
            <a:r>
              <a:rPr lang="ru-RU" sz="3200" i="1" u="sng">
                <a:solidFill>
                  <a:srgbClr val="000000"/>
                </a:solidFill>
              </a:rPr>
              <a:t>.</a:t>
            </a:r>
          </a:p>
          <a:p>
            <a:r>
              <a:rPr lang="ru-RU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21507" name="Picture 5" descr="с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571500"/>
            <a:ext cx="4000500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6" descr="черепах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3" y="571500"/>
            <a:ext cx="4000500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0"/>
          <p:cNvSpPr>
            <a:spLocks noChangeArrowheads="1"/>
          </p:cNvSpPr>
          <p:nvPr/>
        </p:nvSpPr>
        <p:spPr bwMode="auto">
          <a:xfrm>
            <a:off x="1428728" y="1071563"/>
            <a:ext cx="5929354" cy="1206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i="1" dirty="0">
                <a:solidFill>
                  <a:srgbClr val="FF0000"/>
                </a:solidFill>
              </a:rPr>
              <a:t>Пути и направления эволюции</a:t>
            </a:r>
          </a:p>
          <a:p>
            <a:pPr algn="ctr"/>
            <a:r>
              <a:rPr lang="ru-RU" sz="2800" i="1" dirty="0">
                <a:solidFill>
                  <a:srgbClr val="FF0000"/>
                </a:solidFill>
              </a:rPr>
              <a:t>органического мира</a:t>
            </a:r>
          </a:p>
        </p:txBody>
      </p:sp>
      <p:sp>
        <p:nvSpPr>
          <p:cNvPr id="22531" name="Line 41"/>
          <p:cNvSpPr>
            <a:spLocks noChangeShapeType="1"/>
          </p:cNvSpPr>
          <p:nvPr/>
        </p:nvSpPr>
        <p:spPr bwMode="auto">
          <a:xfrm>
            <a:off x="900113" y="292417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2532" name="Rectangle 42"/>
          <p:cNvSpPr>
            <a:spLocks noChangeArrowheads="1"/>
          </p:cNvSpPr>
          <p:nvPr/>
        </p:nvSpPr>
        <p:spPr bwMode="auto">
          <a:xfrm>
            <a:off x="500063" y="3068638"/>
            <a:ext cx="314325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i="1">
                <a:solidFill>
                  <a:srgbClr val="000000"/>
                </a:solidFill>
              </a:rPr>
              <a:t>Биологический прогресс</a:t>
            </a:r>
          </a:p>
        </p:txBody>
      </p:sp>
      <p:sp>
        <p:nvSpPr>
          <p:cNvPr id="22533" name="Rectangle 44"/>
          <p:cNvSpPr>
            <a:spLocks noChangeArrowheads="1"/>
          </p:cNvSpPr>
          <p:nvPr/>
        </p:nvSpPr>
        <p:spPr bwMode="auto">
          <a:xfrm>
            <a:off x="214313" y="4214813"/>
            <a:ext cx="1549400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i="1">
                <a:solidFill>
                  <a:srgbClr val="000000"/>
                </a:solidFill>
              </a:rPr>
              <a:t>ароморфоз</a:t>
            </a:r>
          </a:p>
        </p:txBody>
      </p:sp>
      <p:sp>
        <p:nvSpPr>
          <p:cNvPr id="22534" name="Rectangle 45"/>
          <p:cNvSpPr>
            <a:spLocks noChangeArrowheads="1"/>
          </p:cNvSpPr>
          <p:nvPr/>
        </p:nvSpPr>
        <p:spPr bwMode="auto">
          <a:xfrm>
            <a:off x="1331913" y="4941888"/>
            <a:ext cx="1582737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i="1">
                <a:solidFill>
                  <a:srgbClr val="000000"/>
                </a:solidFill>
              </a:rPr>
              <a:t>дегенерация</a:t>
            </a:r>
          </a:p>
        </p:txBody>
      </p:sp>
      <p:sp>
        <p:nvSpPr>
          <p:cNvPr id="22535" name="Rectangle 46"/>
          <p:cNvSpPr>
            <a:spLocks noChangeArrowheads="1"/>
          </p:cNvSpPr>
          <p:nvPr/>
        </p:nvSpPr>
        <p:spPr bwMode="auto">
          <a:xfrm>
            <a:off x="2484438" y="4221163"/>
            <a:ext cx="2016125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i="1">
                <a:solidFill>
                  <a:srgbClr val="000000"/>
                </a:solidFill>
              </a:rPr>
              <a:t>идиоадаптация</a:t>
            </a:r>
          </a:p>
        </p:txBody>
      </p:sp>
      <p:sp>
        <p:nvSpPr>
          <p:cNvPr id="22536" name="Rectangle 47"/>
          <p:cNvSpPr>
            <a:spLocks noChangeArrowheads="1"/>
          </p:cNvSpPr>
          <p:nvPr/>
        </p:nvSpPr>
        <p:spPr bwMode="auto">
          <a:xfrm>
            <a:off x="4932363" y="4221163"/>
            <a:ext cx="1997075" cy="922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i="1">
                <a:solidFill>
                  <a:srgbClr val="000000"/>
                </a:solidFill>
              </a:rPr>
              <a:t>Абиотические и</a:t>
            </a:r>
          </a:p>
          <a:p>
            <a:pPr algn="ctr"/>
            <a:r>
              <a:rPr lang="ru-RU" sz="2000" i="1">
                <a:solidFill>
                  <a:srgbClr val="000000"/>
                </a:solidFill>
              </a:rPr>
              <a:t>биотические</a:t>
            </a:r>
          </a:p>
          <a:p>
            <a:pPr algn="ctr"/>
            <a:r>
              <a:rPr lang="ru-RU" sz="2000" i="1">
                <a:solidFill>
                  <a:srgbClr val="000000"/>
                </a:solidFill>
              </a:rPr>
              <a:t>факторы</a:t>
            </a:r>
          </a:p>
        </p:txBody>
      </p:sp>
      <p:sp>
        <p:nvSpPr>
          <p:cNvPr id="22537" name="Rectangle 48"/>
          <p:cNvSpPr>
            <a:spLocks noChangeArrowheads="1"/>
          </p:cNvSpPr>
          <p:nvPr/>
        </p:nvSpPr>
        <p:spPr bwMode="auto">
          <a:xfrm>
            <a:off x="7072313" y="4221163"/>
            <a:ext cx="1928812" cy="922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i="1">
                <a:solidFill>
                  <a:srgbClr val="000000"/>
                </a:solidFill>
              </a:rPr>
              <a:t>Антропогенные</a:t>
            </a:r>
          </a:p>
          <a:p>
            <a:pPr algn="ctr"/>
            <a:r>
              <a:rPr lang="ru-RU" sz="2000" i="1">
                <a:solidFill>
                  <a:srgbClr val="000000"/>
                </a:solidFill>
              </a:rPr>
              <a:t>факторы</a:t>
            </a:r>
          </a:p>
        </p:txBody>
      </p:sp>
      <p:sp>
        <p:nvSpPr>
          <p:cNvPr id="22538" name="Line 60"/>
          <p:cNvSpPr>
            <a:spLocks noChangeShapeType="1"/>
          </p:cNvSpPr>
          <p:nvPr/>
        </p:nvSpPr>
        <p:spPr bwMode="auto">
          <a:xfrm flipH="1">
            <a:off x="1908175" y="2349500"/>
            <a:ext cx="863600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2539" name="Line 61"/>
          <p:cNvSpPr>
            <a:spLocks noChangeShapeType="1"/>
          </p:cNvSpPr>
          <p:nvPr/>
        </p:nvSpPr>
        <p:spPr bwMode="auto">
          <a:xfrm flipH="1">
            <a:off x="900113" y="3500438"/>
            <a:ext cx="1079500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2540" name="Line 62"/>
          <p:cNvSpPr>
            <a:spLocks noChangeShapeType="1"/>
          </p:cNvSpPr>
          <p:nvPr/>
        </p:nvSpPr>
        <p:spPr bwMode="auto">
          <a:xfrm>
            <a:off x="1979613" y="3500438"/>
            <a:ext cx="1368425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2541" name="Line 63"/>
          <p:cNvSpPr>
            <a:spLocks noChangeShapeType="1"/>
          </p:cNvSpPr>
          <p:nvPr/>
        </p:nvSpPr>
        <p:spPr bwMode="auto">
          <a:xfrm>
            <a:off x="1979613" y="3573463"/>
            <a:ext cx="0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2542" name="Line 64"/>
          <p:cNvSpPr>
            <a:spLocks noChangeShapeType="1"/>
          </p:cNvSpPr>
          <p:nvPr/>
        </p:nvSpPr>
        <p:spPr bwMode="auto">
          <a:xfrm>
            <a:off x="6156325" y="2349500"/>
            <a:ext cx="863600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2543" name="Line 65"/>
          <p:cNvSpPr>
            <a:spLocks noChangeShapeType="1"/>
          </p:cNvSpPr>
          <p:nvPr/>
        </p:nvSpPr>
        <p:spPr bwMode="auto">
          <a:xfrm flipH="1">
            <a:off x="5795963" y="3500438"/>
            <a:ext cx="1152525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2544" name="Line 66"/>
          <p:cNvSpPr>
            <a:spLocks noChangeShapeType="1"/>
          </p:cNvSpPr>
          <p:nvPr/>
        </p:nvSpPr>
        <p:spPr bwMode="auto">
          <a:xfrm>
            <a:off x="7019925" y="3500438"/>
            <a:ext cx="1152525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2545" name="Rectangle 74"/>
          <p:cNvSpPr>
            <a:spLocks noChangeArrowheads="1"/>
          </p:cNvSpPr>
          <p:nvPr/>
        </p:nvSpPr>
        <p:spPr bwMode="auto">
          <a:xfrm>
            <a:off x="5651500" y="3068638"/>
            <a:ext cx="2992438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i="1">
                <a:solidFill>
                  <a:srgbClr val="000000"/>
                </a:solidFill>
              </a:rPr>
              <a:t>Биологический регресс</a:t>
            </a:r>
            <a:endParaRPr lang="ru-RU" sz="4000" i="1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1"/>
          <p:cNvSpPr txBox="1">
            <a:spLocks noChangeArrowheads="1"/>
          </p:cNvSpPr>
          <p:nvPr/>
        </p:nvSpPr>
        <p:spPr bwMode="auto">
          <a:xfrm>
            <a:off x="228600" y="1143000"/>
            <a:ext cx="8978900" cy="461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/>
              <a:t>Были использованы</a:t>
            </a:r>
            <a:r>
              <a:rPr lang="ru-RU" sz="1800"/>
              <a:t>:</a:t>
            </a:r>
          </a:p>
          <a:p>
            <a:r>
              <a:rPr lang="ru-RU" sz="1800"/>
              <a:t>1.Учебное электронное издание «Экология»,</a:t>
            </a:r>
          </a:p>
          <a:p>
            <a:r>
              <a:rPr lang="ru-RU" sz="1800"/>
              <a:t>Московский Государственный институт электроники и математики, 2004г.</a:t>
            </a:r>
          </a:p>
          <a:p>
            <a:r>
              <a:rPr lang="ru-RU" sz="1800"/>
              <a:t>2. 1С: Школа, Экология, 10-11кл., под редакцией А.К. Аклебинина, </a:t>
            </a:r>
          </a:p>
          <a:p>
            <a:r>
              <a:rPr lang="ru-RU" sz="1800"/>
              <a:t>В.И. Сивоглазова</a:t>
            </a:r>
          </a:p>
          <a:p>
            <a:r>
              <a:rPr lang="ru-RU" sz="1800"/>
              <a:t>3.Лабораторная практика. Биология 6-11кл. Республиканский мультимедиа</a:t>
            </a:r>
          </a:p>
          <a:p>
            <a:r>
              <a:rPr lang="ru-RU" sz="1800"/>
              <a:t>центр, 2004г.</a:t>
            </a:r>
          </a:p>
          <a:p>
            <a:r>
              <a:rPr lang="ru-RU" sz="1800"/>
              <a:t>4. БЭНП, биология 6-11кл., Министерство образования РФ, ГУРЦ ЭМТО</a:t>
            </a:r>
          </a:p>
          <a:p>
            <a:r>
              <a:rPr lang="ru-RU" sz="1800"/>
              <a:t>«Кирилл и Мифодий», 2003г.</a:t>
            </a:r>
          </a:p>
          <a:p>
            <a:r>
              <a:rPr lang="ru-RU" sz="1800"/>
              <a:t>5. Д.К. Беляев, А.О. Рувинский, Общая биология для 10-11кл., Москва,</a:t>
            </a:r>
          </a:p>
          <a:p>
            <a:r>
              <a:rPr lang="ru-RU" sz="1800"/>
              <a:t>«Просвещение», 1991</a:t>
            </a:r>
          </a:p>
          <a:p>
            <a:r>
              <a:rPr lang="ru-RU" sz="1800"/>
              <a:t>6.А.А. Каменский, Е.А. Криксунов, В.В. Пасечник, Общая биология, 10-11кл.</a:t>
            </a:r>
          </a:p>
          <a:p>
            <a:r>
              <a:rPr lang="ru-RU" sz="1800"/>
              <a:t>ДРОФА, Москва-2005</a:t>
            </a:r>
          </a:p>
          <a:p>
            <a:r>
              <a:rPr lang="ru-RU" sz="1800"/>
              <a:t>7.Уроки общей биологии: Пособие для учителя/ В.М. Корсунская, Г.Н. Мироненко,</a:t>
            </a:r>
          </a:p>
          <a:p>
            <a:r>
              <a:rPr lang="ru-RU" sz="1800"/>
              <a:t>З.А. Мокеева, Н.М. Верзилин – М: Просвещение, 1986</a:t>
            </a:r>
          </a:p>
          <a:p>
            <a:endParaRPr lang="ru-RU" sz="1800"/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>
          <a:xfrm>
            <a:off x="428625" y="500063"/>
            <a:ext cx="8358188" cy="1979612"/>
          </a:xfrm>
        </p:spPr>
        <p:txBody>
          <a:bodyPr/>
          <a:lstStyle/>
          <a:p>
            <a:pPr algn="l" eaLnBrk="1" hangingPunct="1"/>
            <a:r>
              <a:rPr lang="ru-RU" sz="3600" i="1" smtClean="0">
                <a:solidFill>
                  <a:srgbClr val="FF0000"/>
                </a:solidFill>
              </a:rPr>
              <a:t>Параллелизм</a:t>
            </a:r>
            <a:r>
              <a:rPr lang="ru-RU" sz="4000" i="1" smtClean="0">
                <a:solidFill>
                  <a:srgbClr val="FF0000"/>
                </a:solidFill>
              </a:rPr>
              <a:t> </a:t>
            </a:r>
            <a:r>
              <a:rPr lang="ru-RU" sz="4000" i="1" smtClean="0"/>
              <a:t>-</a:t>
            </a:r>
            <a:r>
              <a:rPr lang="ru-RU" sz="4000" smtClean="0"/>
              <a:t> </a:t>
            </a:r>
            <a:r>
              <a:rPr lang="ru-RU" sz="2000" i="1" smtClean="0"/>
              <a:t>независимое приобретение сходных</a:t>
            </a:r>
            <a:br>
              <a:rPr lang="ru-RU" sz="2000" i="1" smtClean="0"/>
            </a:br>
            <a:r>
              <a:rPr lang="ru-RU" sz="2000" i="1" smtClean="0"/>
              <a:t> признаков родственными организмами, обитающих в одинаковых условиях и ведущих сходный образ жизни.</a:t>
            </a:r>
            <a:r>
              <a:rPr lang="ru-RU" sz="2000" smtClean="0"/>
              <a:t/>
            </a:r>
            <a:br>
              <a:rPr lang="ru-RU" sz="2000" smtClean="0"/>
            </a:br>
            <a:r>
              <a:rPr lang="ru-RU" sz="4000" smtClean="0"/>
              <a:t/>
            </a:r>
            <a:br>
              <a:rPr lang="ru-RU" sz="4000" smtClean="0"/>
            </a:br>
            <a:endParaRPr lang="ru-RU" sz="4000" smtClean="0"/>
          </a:p>
        </p:txBody>
      </p:sp>
      <p:pic>
        <p:nvPicPr>
          <p:cNvPr id="4099" name="Picture 5" descr="параллелизм"/>
          <p:cNvPicPr>
            <a:picLocks noChangeAspect="1" noChangeArrowheads="1"/>
          </p:cNvPicPr>
          <p:nvPr/>
        </p:nvPicPr>
        <p:blipFill>
          <a:blip r:embed="rId2">
            <a:lum bright="30000" contrast="36000"/>
          </a:blip>
          <a:srcRect/>
          <a:stretch>
            <a:fillRect/>
          </a:stretch>
        </p:blipFill>
        <p:spPr bwMode="auto">
          <a:xfrm>
            <a:off x="500063" y="1714500"/>
            <a:ext cx="3743325" cy="48958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5127625" y="1744663"/>
            <a:ext cx="2428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i="1"/>
              <a:t>.</a:t>
            </a: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430213" y="285750"/>
            <a:ext cx="8499475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>
                <a:solidFill>
                  <a:srgbClr val="FF0000"/>
                </a:solidFill>
              </a:rPr>
              <a:t>Конвергенция</a:t>
            </a:r>
            <a:r>
              <a:rPr lang="ru-RU" sz="2000" i="1"/>
              <a:t>(схождение</a:t>
            </a:r>
            <a:r>
              <a:rPr lang="ru-RU" sz="2400" i="1"/>
              <a:t> </a:t>
            </a:r>
            <a:r>
              <a:rPr lang="ru-RU" sz="2000" i="1"/>
              <a:t>признаков</a:t>
            </a:r>
            <a:r>
              <a:rPr lang="ru-RU" sz="2400" i="1"/>
              <a:t>) – </a:t>
            </a:r>
            <a:r>
              <a:rPr lang="ru-RU" sz="2000" i="1"/>
              <a:t>возникновение</a:t>
            </a:r>
          </a:p>
          <a:p>
            <a:r>
              <a:rPr lang="ru-RU" sz="2000" i="1"/>
              <a:t>сходных черт строения у неродственных видов, обитающих в одинаковых условиях и ведущих сходный образ жизни.</a:t>
            </a:r>
            <a:endParaRPr lang="ru-RU" sz="4400" i="1"/>
          </a:p>
        </p:txBody>
      </p:sp>
      <p:pic>
        <p:nvPicPr>
          <p:cNvPr id="5123" name="Picture 5" descr="конвергенц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1857375"/>
            <a:ext cx="5762625" cy="41433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428625" y="285750"/>
            <a:ext cx="752951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i="1">
                <a:solidFill>
                  <a:srgbClr val="FF0000"/>
                </a:solidFill>
              </a:rPr>
              <a:t>Аналогичными</a:t>
            </a:r>
            <a:r>
              <a:rPr lang="ru-RU" sz="4000" b="1">
                <a:solidFill>
                  <a:srgbClr val="0000FF"/>
                </a:solidFill>
              </a:rPr>
              <a:t> </a:t>
            </a:r>
            <a:r>
              <a:rPr lang="ru-RU" sz="2000" i="1"/>
              <a:t>называются органы,  разные по </a:t>
            </a:r>
          </a:p>
          <a:p>
            <a:r>
              <a:rPr lang="ru-RU" sz="2000" i="1"/>
              <a:t>происхождению, но выполняющие сходные функции.</a:t>
            </a:r>
            <a:endParaRPr lang="ru-RU" sz="4400" i="1"/>
          </a:p>
        </p:txBody>
      </p:sp>
      <p:pic>
        <p:nvPicPr>
          <p:cNvPr id="6147" name="Picture 5" descr="аналог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1643063"/>
            <a:ext cx="5226050" cy="38385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м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25" y="3429000"/>
            <a:ext cx="2305050" cy="14763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171" name="Picture 5" descr="белк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2214563"/>
            <a:ext cx="1855787" cy="1143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172" name="Picture 6" descr="крот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75" y="1785938"/>
            <a:ext cx="1601788" cy="118586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173" name="Picture 7" descr="кит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3625" y="2071688"/>
            <a:ext cx="1719263" cy="1143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174" name="Picture 8" descr="мы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43625" y="3500438"/>
            <a:ext cx="2270125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9" descr="нер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063" y="3643313"/>
            <a:ext cx="1935162" cy="12858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176" name="Picture 10" descr="рысь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0063" y="5357813"/>
            <a:ext cx="1724025" cy="12477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177" name="Picture 11" descr="сайгак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500438" y="5357813"/>
            <a:ext cx="1643062" cy="12509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178" name="Picture 13" descr="шимпан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215063" y="5214938"/>
            <a:ext cx="1428750" cy="13874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179" name="Text Box 23"/>
          <p:cNvSpPr txBox="1">
            <a:spLocks noChangeArrowheads="1"/>
          </p:cNvSpPr>
          <p:nvPr/>
        </p:nvSpPr>
        <p:spPr bwMode="auto">
          <a:xfrm>
            <a:off x="0" y="188913"/>
            <a:ext cx="89646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  </a:t>
            </a:r>
          </a:p>
        </p:txBody>
      </p:sp>
      <p:sp>
        <p:nvSpPr>
          <p:cNvPr id="7180" name="Прямоугольник 21"/>
          <p:cNvSpPr>
            <a:spLocks noChangeArrowheads="1"/>
          </p:cNvSpPr>
          <p:nvPr/>
        </p:nvSpPr>
        <p:spPr bwMode="auto">
          <a:xfrm>
            <a:off x="428625" y="285750"/>
            <a:ext cx="8715375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>
                <a:solidFill>
                  <a:srgbClr val="FF0000"/>
                </a:solidFill>
              </a:rPr>
              <a:t>Дивергенция</a:t>
            </a:r>
            <a:r>
              <a:rPr lang="ru-RU" sz="2000">
                <a:solidFill>
                  <a:srgbClr val="FF0000"/>
                </a:solidFill>
              </a:rPr>
              <a:t>-</a:t>
            </a:r>
            <a:r>
              <a:rPr lang="ru-RU" sz="2000" i="1"/>
              <a:t>расхождение признаков в пределах популяции, вида, возникающее под действием естественного отбора, приводящее к образованию новых видов, родов, классов и т. </a:t>
            </a:r>
            <a:r>
              <a:rPr lang="ru-RU" sz="1600" i="1"/>
              <a:t>Д</a:t>
            </a:r>
            <a:r>
              <a:rPr lang="ru-RU" sz="2000" i="1"/>
              <a:t>. </a:t>
            </a:r>
            <a:endParaRPr lang="ru-RU" sz="3200" i="1"/>
          </a:p>
        </p:txBody>
      </p:sp>
      <p:cxnSp>
        <p:nvCxnSpPr>
          <p:cNvPr id="24" name="Прямая со стрелкой 23"/>
          <p:cNvCxnSpPr>
            <a:stCxn id="13314" idx="1"/>
            <a:endCxn id="13314" idx="1"/>
          </p:cNvCxnSpPr>
          <p:nvPr/>
        </p:nvCxnSpPr>
        <p:spPr>
          <a:xfrm rot="10800000">
            <a:off x="3286125" y="3738563"/>
            <a:ext cx="1588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357188" y="357188"/>
            <a:ext cx="782637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i="1">
                <a:solidFill>
                  <a:srgbClr val="FF0000"/>
                </a:solidFill>
              </a:rPr>
              <a:t>Гомологичными</a:t>
            </a:r>
            <a:r>
              <a:rPr lang="ru-RU" sz="1800" b="1"/>
              <a:t> </a:t>
            </a:r>
            <a:r>
              <a:rPr lang="ru-RU" sz="2000" i="1"/>
              <a:t>называются органы, сходные</a:t>
            </a:r>
          </a:p>
          <a:p>
            <a:r>
              <a:rPr lang="ru-RU" sz="2000" i="1"/>
              <a:t> по происхождению, но не сходные по выполняемым функциям</a:t>
            </a:r>
            <a:r>
              <a:rPr lang="ru-RU" sz="1800"/>
              <a:t>.</a:t>
            </a:r>
            <a:endParaRPr lang="ru-RU"/>
          </a:p>
        </p:txBody>
      </p:sp>
      <p:pic>
        <p:nvPicPr>
          <p:cNvPr id="8195" name="Picture 5" descr="гомолог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1571625"/>
            <a:ext cx="4638675" cy="37242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1"/>
          <p:cNvSpPr txBox="1">
            <a:spLocks noChangeArrowheads="1"/>
          </p:cNvSpPr>
          <p:nvPr/>
        </p:nvSpPr>
        <p:spPr bwMode="auto">
          <a:xfrm>
            <a:off x="857250" y="357188"/>
            <a:ext cx="73580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i="1"/>
              <a:t>Пути</a:t>
            </a:r>
            <a:r>
              <a:rPr lang="en-US" i="1"/>
              <a:t> </a:t>
            </a:r>
            <a:r>
              <a:rPr lang="ru-RU" i="1"/>
              <a:t>и направления эволюции органического мира.</a:t>
            </a:r>
          </a:p>
        </p:txBody>
      </p:sp>
      <p:pic>
        <p:nvPicPr>
          <p:cNvPr id="9219" name="Picture 5" descr="И,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9700" y="1844675"/>
            <a:ext cx="2749550" cy="31686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220" name="Picture 6" descr="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1844675"/>
            <a:ext cx="2771775" cy="31686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221" name="Прямоугольник 4"/>
          <p:cNvSpPr>
            <a:spLocks noChangeArrowheads="1"/>
          </p:cNvSpPr>
          <p:nvPr/>
        </p:nvSpPr>
        <p:spPr bwMode="auto">
          <a:xfrm>
            <a:off x="285750" y="5357813"/>
            <a:ext cx="40005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i="1"/>
              <a:t>Алексей Николаевич Северцев</a:t>
            </a:r>
          </a:p>
          <a:p>
            <a:pPr algn="ctr"/>
            <a:r>
              <a:rPr lang="ru-RU" sz="2000" i="1"/>
              <a:t> (1866-1936).</a:t>
            </a:r>
          </a:p>
        </p:txBody>
      </p:sp>
      <p:sp>
        <p:nvSpPr>
          <p:cNvPr id="9222" name="Прямоугольник 5"/>
          <p:cNvSpPr>
            <a:spLocks noChangeArrowheads="1"/>
          </p:cNvSpPr>
          <p:nvPr/>
        </p:nvSpPr>
        <p:spPr bwMode="auto">
          <a:xfrm>
            <a:off x="4357688" y="5357813"/>
            <a:ext cx="4572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i="1"/>
              <a:t>Иван Иванович Шмальгаузен </a:t>
            </a:r>
          </a:p>
          <a:p>
            <a:pPr algn="ctr"/>
            <a:r>
              <a:rPr lang="ru-RU" sz="2000" i="1"/>
              <a:t>(1884-1963)</a:t>
            </a: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/>
          <p:cNvSpPr txBox="1">
            <a:spLocks noChangeArrowheads="1"/>
          </p:cNvSpPr>
          <p:nvPr/>
        </p:nvSpPr>
        <p:spPr bwMode="auto">
          <a:xfrm>
            <a:off x="285750" y="357188"/>
            <a:ext cx="85344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>
                <a:solidFill>
                  <a:srgbClr val="FF0000"/>
                </a:solidFill>
              </a:rPr>
              <a:t>Ароморфоз</a:t>
            </a:r>
            <a:r>
              <a:rPr lang="ru-RU" sz="3200" i="1">
                <a:solidFill>
                  <a:srgbClr val="996633"/>
                </a:solidFill>
              </a:rPr>
              <a:t>-</a:t>
            </a:r>
            <a:r>
              <a:rPr lang="ru-RU" sz="2000" i="1"/>
              <a:t>приспособительные изменения общего значения, повышающие уровень организации и жизнеспособность </a:t>
            </a:r>
          </a:p>
          <a:p>
            <a:r>
              <a:rPr lang="ru-RU" sz="2000" i="1"/>
              <a:t>особей, популяций, видов</a:t>
            </a:r>
            <a:r>
              <a:rPr lang="ru-RU" sz="2400" i="1"/>
              <a:t>.</a:t>
            </a:r>
            <a:endParaRPr lang="ru-RU" i="1"/>
          </a:p>
        </p:txBody>
      </p:sp>
      <p:pic>
        <p:nvPicPr>
          <p:cNvPr id="10243" name="Picture 6" descr="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1857375"/>
            <a:ext cx="3071813" cy="21256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44" name="Picture 4" descr="к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4357688"/>
            <a:ext cx="3071813" cy="19748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45" name="Picture 5" descr="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1857375"/>
            <a:ext cx="3309937" cy="210978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2832</TotalTime>
  <Words>467</Words>
  <Application>Microsoft Office PowerPoint</Application>
  <PresentationFormat>Экран (4:3)</PresentationFormat>
  <Paragraphs>84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Оформление по умолчанию</vt:lpstr>
      <vt:lpstr>   Основные закономерности эволюции органического мира</vt:lpstr>
      <vt:lpstr>Слайд 2</vt:lpstr>
      <vt:lpstr>Параллелизм - независимое приобретение сходных  признаков родственными организмами, обитающих в одинаковых условиях и ведущих сходный образ жизни. 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</dc:title>
  <dc:creator>санёк</dc:creator>
  <cp:lastModifiedBy>Admin</cp:lastModifiedBy>
  <cp:revision>140</cp:revision>
  <dcterms:created xsi:type="dcterms:W3CDTF">2007-04-12T17:52:53Z</dcterms:created>
  <dcterms:modified xsi:type="dcterms:W3CDTF">2001-12-31T21:15:07Z</dcterms:modified>
</cp:coreProperties>
</file>