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9" r:id="rId4"/>
    <p:sldId id="257" r:id="rId5"/>
    <p:sldId id="259" r:id="rId6"/>
    <p:sldId id="258" r:id="rId7"/>
    <p:sldId id="272" r:id="rId8"/>
    <p:sldId id="268" r:id="rId9"/>
    <p:sldId id="260" r:id="rId10"/>
    <p:sldId id="270" r:id="rId11"/>
    <p:sldId id="261" r:id="rId12"/>
    <p:sldId id="273" r:id="rId13"/>
    <p:sldId id="262" r:id="rId14"/>
    <p:sldId id="267" r:id="rId15"/>
    <p:sldId id="275" r:id="rId16"/>
    <p:sldId id="274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shade val="48000"/>
                <a:satMod val="230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0476B6E6-B40A-4297-99D3-E565C2D0C115}" type="datetimeFigureOut">
              <a:rPr lang="ru-RU" smtClean="0"/>
              <a:pPr/>
              <a:t>19.01.2011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72174B7-E188-40D6-B93F-73E17BCE18A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10" y="2500306"/>
            <a:ext cx="8062912" cy="4000528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Цель урока: </a:t>
            </a:r>
          </a:p>
          <a:p>
            <a:pPr algn="l">
              <a:buFontTx/>
              <a:buChar char="-"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познакомить с правилом перестановки слагаемых;</a:t>
            </a:r>
          </a:p>
          <a:p>
            <a:pPr algn="l">
              <a:buFontTx/>
              <a:buChar char="-"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-научить применять правило перестановки слагаемых на практике;</a:t>
            </a:r>
          </a:p>
          <a:p>
            <a:pPr algn="l">
              <a:buFontTx/>
              <a:buChar char="-"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закрепить умения составлять суммы и разности к рисунку, закрепить изученные случаи сложения и вычитания, сравнение однозначных чисел;</a:t>
            </a:r>
          </a:p>
          <a:p>
            <a:pPr algn="l">
              <a:buFontTx/>
              <a:buChar char="-"/>
            </a:pP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развивать внимание, логическое мышление, память, умение давать полный и правильный ответ на поставленный вопрос, любознательность.</a:t>
            </a:r>
          </a:p>
          <a:p>
            <a:pPr algn="l">
              <a:buFontTx/>
              <a:buChar char="-"/>
            </a:pP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40544" y="214290"/>
            <a:ext cx="8062912" cy="2428892"/>
          </a:xfrm>
          <a:effectLst>
            <a:glow rad="139700">
              <a:schemeClr val="accent2">
                <a:satMod val="175000"/>
                <a:alpha val="40000"/>
              </a:schemeClr>
            </a:glow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 fontScale="90000"/>
          </a:bodyPr>
          <a:lstStyle/>
          <a:p>
            <a:pPr algn="l"/>
            <a:r>
              <a:rPr lang="ru-RU" sz="4000" b="1" dirty="0" smtClean="0"/>
              <a:t>Урок математики в 1 классе      </a:t>
            </a:r>
            <a:r>
              <a:rPr lang="ru-RU" b="1" dirty="0" smtClean="0"/>
              <a:t>Тема:   «Перестановка слагаемых».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5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4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2"/>
          <p:cNvSpPr/>
          <p:nvPr/>
        </p:nvSpPr>
        <p:spPr>
          <a:xfrm>
            <a:off x="5857884" y="357166"/>
            <a:ext cx="1857388" cy="1143008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285720" y="357166"/>
            <a:ext cx="1857388" cy="1143008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Равнобедренный треугольник 4"/>
          <p:cNvSpPr/>
          <p:nvPr/>
        </p:nvSpPr>
        <p:spPr>
          <a:xfrm>
            <a:off x="2500298" y="357166"/>
            <a:ext cx="1857388" cy="1143008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42911" y="2000240"/>
            <a:ext cx="500406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  +  1  =  3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214282" y="3500438"/>
            <a:ext cx="1857388" cy="1214446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3786182" y="3500438"/>
            <a:ext cx="1857388" cy="1214446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6000760" y="3500438"/>
            <a:ext cx="1857388" cy="1214446"/>
          </a:xfrm>
          <a:prstGeom prst="triangl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57159" y="5357826"/>
            <a:ext cx="585791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  +  2  =  3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4" presetClass="exit" presetSubtype="16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7" grpId="0"/>
      <p:bldP spid="7" grpId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2" grpId="0"/>
      <p:bldP spid="12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1430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85729"/>
            <a:ext cx="4286280" cy="350046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7030A0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Рисунок 4" descr="Image143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1643050"/>
            <a:ext cx="3571900" cy="4572032"/>
          </a:xfrm>
          <a:prstGeom prst="rect">
            <a:avLst/>
          </a:prstGeom>
          <a:noFill/>
          <a:ln w="76200">
            <a:solidFill>
              <a:srgbClr val="7030A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2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800" decel="500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2B1E93-CB42-4D0B-BCE7-8112C3C2F651}" type="slidenum">
              <a:rPr lang="ru-RU"/>
              <a:pPr/>
              <a:t>12</a:t>
            </a:fld>
            <a:endParaRPr lang="ru-RU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>
          <a:xfrm>
            <a:off x="500034" y="214290"/>
            <a:ext cx="8229600" cy="1399032"/>
          </a:xfrm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FFFF00"/>
                </a:solidFill>
              </a:rPr>
              <a:t>             </a:t>
            </a:r>
            <a:r>
              <a:rPr lang="ru-RU" b="1" dirty="0" err="1" smtClean="0">
                <a:solidFill>
                  <a:srgbClr val="FFFF00"/>
                </a:solidFill>
              </a:rPr>
              <a:t>Физминутка</a:t>
            </a:r>
            <a:endParaRPr lang="ru-RU" b="1" dirty="0" smtClean="0">
              <a:solidFill>
                <a:srgbClr val="FFFF00"/>
              </a:solidFill>
            </a:endParaRPr>
          </a:p>
        </p:txBody>
      </p:sp>
      <p:pic>
        <p:nvPicPr>
          <p:cNvPr id="536580" name="Picture 4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85852" y="1928802"/>
            <a:ext cx="6643734" cy="4929198"/>
          </a:xfr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0" fill="hold"/>
                                        <p:tgtEl>
                                          <p:spTgt spid="536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36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1432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285728"/>
            <a:ext cx="4357718" cy="3357586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pic>
        <p:nvPicPr>
          <p:cNvPr id="5" name="Содержимое 3" descr="Image1433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0" y="3429000"/>
            <a:ext cx="4714908" cy="3143272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xit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animEffect transition="out" filter="fade">
                                      <p:cBhvr>
                                        <p:cTn id="16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400" decel="100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4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400" decel="100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3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400" decel="100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00" accel="100000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4500562" y="785794"/>
            <a:ext cx="378621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6  + 2  = 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357686" y="2071678"/>
            <a:ext cx="392909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2  +  6 =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143900" y="857233"/>
            <a:ext cx="785818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8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001024" y="2000240"/>
            <a:ext cx="92869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8</a:t>
            </a:r>
            <a:endParaRPr lang="ru-RU" sz="60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0" y="857232"/>
            <a:ext cx="3357554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5 + 4 =  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42845" y="2071678"/>
            <a:ext cx="3214709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4 + 5 =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143240" y="785795"/>
            <a:ext cx="107157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9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3143240" y="2000241"/>
            <a:ext cx="1071570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9</a:t>
            </a:r>
            <a:endParaRPr lang="ru-RU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10" name="Рисунок 9" descr="an2_gnveselcha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3143248"/>
            <a:ext cx="609600" cy="1209675"/>
          </a:xfrm>
          <a:prstGeom prst="rect">
            <a:avLst/>
          </a:prstGeom>
          <a:noFill/>
        </p:spPr>
      </p:pic>
      <p:pic>
        <p:nvPicPr>
          <p:cNvPr id="11" name="Рисунок 10" descr="an2_gnveselcha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3071810"/>
            <a:ext cx="609600" cy="1209675"/>
          </a:xfrm>
          <a:prstGeom prst="rect">
            <a:avLst/>
          </a:prstGeom>
          <a:noFill/>
        </p:spPr>
      </p:pic>
      <p:pic>
        <p:nvPicPr>
          <p:cNvPr id="14" name="Рисунок 13" descr="an2_gnveselcha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071810"/>
            <a:ext cx="609600" cy="1209675"/>
          </a:xfrm>
          <a:prstGeom prst="rect">
            <a:avLst/>
          </a:prstGeom>
          <a:noFill/>
        </p:spPr>
      </p:pic>
      <p:pic>
        <p:nvPicPr>
          <p:cNvPr id="17" name="Рисунок 16" descr="an2_gnveselcha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3214686"/>
            <a:ext cx="609600" cy="1209675"/>
          </a:xfrm>
          <a:prstGeom prst="rect">
            <a:avLst/>
          </a:prstGeom>
          <a:noFill/>
        </p:spPr>
      </p:pic>
      <p:pic>
        <p:nvPicPr>
          <p:cNvPr id="19" name="Рисунок 18" descr="an2_gnveselcha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3214686"/>
            <a:ext cx="609600" cy="1209675"/>
          </a:xfrm>
          <a:prstGeom prst="rect">
            <a:avLst/>
          </a:prstGeom>
          <a:noFill/>
        </p:spPr>
      </p:pic>
      <p:pic>
        <p:nvPicPr>
          <p:cNvPr id="21" name="Рисунок 20" descr="an2_gnvesel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3071810"/>
            <a:ext cx="647700" cy="1314450"/>
          </a:xfrm>
          <a:prstGeom prst="rect">
            <a:avLst/>
          </a:prstGeom>
          <a:noFill/>
        </p:spPr>
      </p:pic>
      <p:pic>
        <p:nvPicPr>
          <p:cNvPr id="22" name="Рисунок 21" descr="an2_gnvesel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3071810"/>
            <a:ext cx="647700" cy="1314450"/>
          </a:xfrm>
          <a:prstGeom prst="rect">
            <a:avLst/>
          </a:prstGeom>
          <a:noFill/>
        </p:spPr>
      </p:pic>
      <p:pic>
        <p:nvPicPr>
          <p:cNvPr id="23" name="Рисунок 22" descr="an2_gnvesel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388" y="3143248"/>
            <a:ext cx="647700" cy="1314450"/>
          </a:xfrm>
          <a:prstGeom prst="rect">
            <a:avLst/>
          </a:prstGeom>
          <a:noFill/>
        </p:spPr>
      </p:pic>
      <p:pic>
        <p:nvPicPr>
          <p:cNvPr id="24" name="Рисунок 23" descr="an2_gnvesel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768" y="3214686"/>
            <a:ext cx="647700" cy="1314450"/>
          </a:xfrm>
          <a:prstGeom prst="rect">
            <a:avLst/>
          </a:prstGeom>
          <a:noFill/>
        </p:spPr>
      </p:pic>
      <p:pic>
        <p:nvPicPr>
          <p:cNvPr id="25" name="Рисунок 24" descr="an2_gnvesel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4857760"/>
            <a:ext cx="647700" cy="1314450"/>
          </a:xfrm>
          <a:prstGeom prst="rect">
            <a:avLst/>
          </a:prstGeom>
          <a:noFill/>
        </p:spPr>
      </p:pic>
      <p:pic>
        <p:nvPicPr>
          <p:cNvPr id="26" name="Рисунок 25" descr="an2_gnvesel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4857760"/>
            <a:ext cx="647700" cy="1314450"/>
          </a:xfrm>
          <a:prstGeom prst="rect">
            <a:avLst/>
          </a:prstGeom>
          <a:noFill/>
        </p:spPr>
      </p:pic>
      <p:pic>
        <p:nvPicPr>
          <p:cNvPr id="27" name="Рисунок 26" descr="an2_gnvesel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4929198"/>
            <a:ext cx="647700" cy="1314450"/>
          </a:xfrm>
          <a:prstGeom prst="rect">
            <a:avLst/>
          </a:prstGeom>
          <a:noFill/>
        </p:spPr>
      </p:pic>
      <p:pic>
        <p:nvPicPr>
          <p:cNvPr id="28" name="Рисунок 27" descr="an2_gnvesel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488" y="5000636"/>
            <a:ext cx="647700" cy="1314450"/>
          </a:xfrm>
          <a:prstGeom prst="rect">
            <a:avLst/>
          </a:prstGeom>
          <a:noFill/>
        </p:spPr>
      </p:pic>
      <p:pic>
        <p:nvPicPr>
          <p:cNvPr id="29" name="Рисунок 28" descr="an2_gnveselcha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5000636"/>
            <a:ext cx="609600" cy="1209675"/>
          </a:xfrm>
          <a:prstGeom prst="rect">
            <a:avLst/>
          </a:prstGeom>
          <a:noFill/>
        </p:spPr>
      </p:pic>
      <p:pic>
        <p:nvPicPr>
          <p:cNvPr id="30" name="Рисунок 29" descr="an2_gnveselcha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4929198"/>
            <a:ext cx="609600" cy="1209675"/>
          </a:xfrm>
          <a:prstGeom prst="rect">
            <a:avLst/>
          </a:prstGeom>
          <a:noFill/>
        </p:spPr>
      </p:pic>
      <p:pic>
        <p:nvPicPr>
          <p:cNvPr id="31" name="Рисунок 30" descr="an2_gnveselcha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4929198"/>
            <a:ext cx="609600" cy="1209675"/>
          </a:xfrm>
          <a:prstGeom prst="rect">
            <a:avLst/>
          </a:prstGeom>
          <a:noFill/>
        </p:spPr>
      </p:pic>
      <p:pic>
        <p:nvPicPr>
          <p:cNvPr id="32" name="Рисунок 31" descr="an2_gnveselcha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5072074"/>
            <a:ext cx="609600" cy="1209675"/>
          </a:xfrm>
          <a:prstGeom prst="rect">
            <a:avLst/>
          </a:prstGeom>
          <a:noFill/>
        </p:spPr>
      </p:pic>
      <p:pic>
        <p:nvPicPr>
          <p:cNvPr id="33" name="Рисунок 32" descr="an2_gnveselchak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5072074"/>
            <a:ext cx="609600" cy="1209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3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4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5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6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7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7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7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7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8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85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88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97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0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0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edge">
                                      <p:cBhvr>
                                        <p:cTn id="11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2" grpId="1"/>
      <p:bldP spid="13" grpId="0"/>
      <p:bldP spid="13" grpId="1"/>
      <p:bldP spid="15" grpId="0"/>
      <p:bldP spid="16" grpId="0"/>
      <p:bldP spid="18" grpId="0"/>
      <p:bldP spid="18" grpId="1"/>
      <p:bldP spid="20" grpId="0"/>
      <p:bldP spid="20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5  + 1  =  1 + 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40544" y="2928934"/>
            <a:ext cx="8062912" cy="1428760"/>
          </a:xfrm>
        </p:spPr>
        <p:txBody>
          <a:bodyPr>
            <a:normAutofit/>
          </a:bodyPr>
          <a:lstStyle/>
          <a:p>
            <a:pPr algn="ctr"/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+ 6 = 6 + 1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768" y="857232"/>
            <a:ext cx="1500198" cy="135732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7158" y="2857496"/>
            <a:ext cx="1628780" cy="14287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endParaRPr lang="ru-RU" sz="8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Каким будет сложения результат, если слагаемые местами поменять?</a:t>
            </a:r>
            <a:endParaRPr lang="ru-RU" sz="3200" b="1" dirty="0"/>
          </a:p>
        </p:txBody>
      </p:sp>
      <p:pic>
        <p:nvPicPr>
          <p:cNvPr id="4" name="Содержимое 3" descr="i"/>
          <p:cNvPicPr>
            <a:picLocks noGrp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596" y="1928802"/>
            <a:ext cx="3143272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4429124" y="2428869"/>
            <a:ext cx="2000264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?</a:t>
            </a:r>
            <a:endParaRPr lang="ru-RU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9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3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3582987"/>
          </a:xfrm>
        </p:spPr>
        <p:txBody>
          <a:bodyPr/>
          <a:lstStyle/>
          <a:p>
            <a:pPr eaLnBrk="1" hangingPunct="1"/>
            <a:r>
              <a:rPr lang="ru-RU" sz="5400" b="1" i="1" dirty="0" smtClean="0">
                <a:solidFill>
                  <a:srgbClr val="0000FF"/>
                </a:solidFill>
                <a:latin typeface="Monotype Corsiva" pitchFamily="66" charset="0"/>
              </a:rPr>
              <a:t>               Спасибо!</a:t>
            </a:r>
            <a:br>
              <a:rPr lang="ru-RU" sz="5400" b="1" i="1" dirty="0" smtClean="0">
                <a:solidFill>
                  <a:srgbClr val="0000FF"/>
                </a:solidFill>
                <a:latin typeface="Monotype Corsiva" pitchFamily="66" charset="0"/>
              </a:rPr>
            </a:br>
            <a:r>
              <a:rPr lang="ru-RU" b="1" i="1" dirty="0" smtClean="0">
                <a:solidFill>
                  <a:srgbClr val="D60093"/>
                </a:solidFill>
                <a:latin typeface="Monotype Corsiva" pitchFamily="66" charset="0"/>
              </a:rPr>
              <a:t/>
            </a:r>
            <a:br>
              <a:rPr lang="ru-RU" b="1" i="1" dirty="0" smtClean="0">
                <a:solidFill>
                  <a:srgbClr val="D60093"/>
                </a:solidFill>
                <a:latin typeface="Monotype Corsiva" pitchFamily="66" charset="0"/>
              </a:rPr>
            </a:br>
            <a:r>
              <a:rPr lang="ru-RU" b="1" i="1" dirty="0" smtClean="0">
                <a:solidFill>
                  <a:srgbClr val="D60093"/>
                </a:solidFill>
                <a:latin typeface="Monotype Corsiva" pitchFamily="66" charset="0"/>
              </a:rPr>
              <a:t>                       </a:t>
            </a:r>
            <a:r>
              <a:rPr lang="ru-RU" sz="5400" b="1" i="1" dirty="0" smtClean="0">
                <a:solidFill>
                  <a:srgbClr val="D60093"/>
                </a:solidFill>
                <a:latin typeface="Monotype Corsiva" pitchFamily="66" charset="0"/>
              </a:rPr>
              <a:t>Урок окончен!</a:t>
            </a:r>
          </a:p>
        </p:txBody>
      </p:sp>
      <p:pic>
        <p:nvPicPr>
          <p:cNvPr id="5" name="Picture 5" descr="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642938"/>
            <a:ext cx="2571739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7" descr="8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3052763"/>
            <a:ext cx="4191000" cy="3805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0" descr="stars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3375" y="1500188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20" descr="stars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5" y="5357813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20" descr="stars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00938" y="642938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20" descr="stars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25" y="357188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20" descr="stars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28938" y="3786188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20" descr="stars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50" y="5429250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20" descr="stars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86446" y="2143116"/>
            <a:ext cx="10287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6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Рисунок1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214290"/>
            <a:ext cx="8358246" cy="621510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643306" y="4857760"/>
            <a:ext cx="1500198" cy="128588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000109"/>
            <a:ext cx="764386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400" b="1" dirty="0" smtClean="0">
                <a:ln w="50800"/>
                <a:solidFill>
                  <a:srgbClr val="C00000"/>
                </a:solidFill>
              </a:rPr>
              <a:t>Каким будет сложения результат, если слагаемые местами поменять?</a:t>
            </a:r>
            <a:endParaRPr lang="ru-RU" sz="5400" b="1" cap="none" spc="0" dirty="0">
              <a:ln w="50800"/>
              <a:solidFill>
                <a:srgbClr val="C00000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5" y="4857761"/>
            <a:ext cx="1428759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80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643306" y="4813994"/>
            <a:ext cx="164307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7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072198" y="4714884"/>
            <a:ext cx="1357322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?</a:t>
            </a:r>
            <a:endParaRPr lang="ru-RU" sz="72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142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57158" y="428604"/>
            <a:ext cx="8429684" cy="5929354"/>
          </a:xfrm>
          <a:prstGeom prst="rect">
            <a:avLst/>
          </a:prstGeom>
          <a:ln w="1905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1424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571480"/>
            <a:ext cx="8358246" cy="5929354"/>
          </a:xfrm>
          <a:prstGeom prst="rect">
            <a:avLst/>
          </a:prstGeom>
          <a:ln w="190500" cap="sq">
            <a:solidFill>
              <a:srgbClr val="C0000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lide(fromBottom)">
                                      <p:cBhvr>
                                        <p:cTn id="11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Image1425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357166"/>
            <a:ext cx="8358246" cy="6000792"/>
          </a:xfrm>
          <a:prstGeom prst="rect">
            <a:avLst/>
          </a:prstGeom>
          <a:ln w="190500" cap="sq">
            <a:solidFill>
              <a:srgbClr val="7030A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3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3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DBF05C6-3A80-4CEB-8714-B2FB53EDC867}" type="slidenum">
              <a:rPr lang="ru-RU"/>
              <a:pPr/>
              <a:t>7</a:t>
            </a:fld>
            <a:endParaRPr lang="ru-R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39750" y="333375"/>
            <a:ext cx="8062913" cy="1504950"/>
            <a:chOff x="340" y="210"/>
            <a:chExt cx="5079" cy="948"/>
          </a:xfrm>
        </p:grpSpPr>
        <p:sp>
          <p:nvSpPr>
            <p:cNvPr id="20508" name="Text Box 3"/>
            <p:cNvSpPr txBox="1">
              <a:spLocks noChangeArrowheads="1"/>
            </p:cNvSpPr>
            <p:nvPr/>
          </p:nvSpPr>
          <p:spPr bwMode="auto">
            <a:xfrm>
              <a:off x="340" y="210"/>
              <a:ext cx="2676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8800" b="1" dirty="0">
                  <a:solidFill>
                    <a:schemeClr val="accent2">
                      <a:lumMod val="75000"/>
                    </a:schemeClr>
                  </a:solidFill>
                  <a:latin typeface="Arial" charset="0"/>
                </a:rPr>
                <a:t>6 - 1 </a:t>
              </a:r>
            </a:p>
          </p:txBody>
        </p:sp>
        <p:sp>
          <p:nvSpPr>
            <p:cNvPr id="20509" name="Rectangle 4"/>
            <p:cNvSpPr>
              <a:spLocks noChangeArrowheads="1"/>
            </p:cNvSpPr>
            <p:nvPr/>
          </p:nvSpPr>
          <p:spPr bwMode="auto">
            <a:xfrm>
              <a:off x="2971" y="256"/>
              <a:ext cx="680" cy="7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10" name="Text Box 5"/>
            <p:cNvSpPr txBox="1">
              <a:spLocks noChangeArrowheads="1"/>
            </p:cNvSpPr>
            <p:nvPr/>
          </p:nvSpPr>
          <p:spPr bwMode="auto">
            <a:xfrm>
              <a:off x="3696" y="255"/>
              <a:ext cx="1723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8800" b="1" dirty="0">
                  <a:latin typeface="Arial" charset="0"/>
                </a:rPr>
                <a:t> </a:t>
              </a:r>
              <a:r>
                <a:rPr lang="ru-RU" sz="8800" b="1" dirty="0">
                  <a:solidFill>
                    <a:schemeClr val="accent2">
                      <a:lumMod val="75000"/>
                    </a:schemeClr>
                  </a:solidFill>
                  <a:latin typeface="Arial" charset="0"/>
                </a:rPr>
                <a:t>5 - 2           </a:t>
              </a:r>
            </a:p>
          </p:txBody>
        </p:sp>
      </p:grpSp>
      <p:sp>
        <p:nvSpPr>
          <p:cNvPr id="518150" name="Text Box 6"/>
          <p:cNvSpPr txBox="1">
            <a:spLocks noChangeArrowheads="1"/>
          </p:cNvSpPr>
          <p:nvPr/>
        </p:nvSpPr>
        <p:spPr bwMode="auto">
          <a:xfrm rot="10800000">
            <a:off x="4572000" y="360363"/>
            <a:ext cx="11525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9600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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539750" y="1989138"/>
            <a:ext cx="8281988" cy="1504950"/>
            <a:chOff x="340" y="1253"/>
            <a:chExt cx="5217" cy="948"/>
          </a:xfrm>
        </p:grpSpPr>
        <p:sp>
          <p:nvSpPr>
            <p:cNvPr id="20505" name="Text Box 8"/>
            <p:cNvSpPr txBox="1">
              <a:spLocks noChangeArrowheads="1"/>
            </p:cNvSpPr>
            <p:nvPr/>
          </p:nvSpPr>
          <p:spPr bwMode="auto">
            <a:xfrm>
              <a:off x="340" y="1298"/>
              <a:ext cx="2585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8800" b="1" dirty="0">
                  <a:solidFill>
                    <a:schemeClr val="accent2">
                      <a:lumMod val="75000"/>
                    </a:schemeClr>
                  </a:solidFill>
                  <a:latin typeface="Arial" charset="0"/>
                </a:rPr>
                <a:t>8+ 2</a:t>
              </a:r>
            </a:p>
          </p:txBody>
        </p:sp>
        <p:sp>
          <p:nvSpPr>
            <p:cNvPr id="20506" name="Rectangle 9"/>
            <p:cNvSpPr>
              <a:spLocks noChangeArrowheads="1"/>
            </p:cNvSpPr>
            <p:nvPr/>
          </p:nvSpPr>
          <p:spPr bwMode="auto">
            <a:xfrm>
              <a:off x="2925" y="1294"/>
              <a:ext cx="680" cy="7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7" name="Text Box 10"/>
            <p:cNvSpPr txBox="1">
              <a:spLocks noChangeArrowheads="1"/>
            </p:cNvSpPr>
            <p:nvPr/>
          </p:nvSpPr>
          <p:spPr bwMode="auto">
            <a:xfrm>
              <a:off x="3833" y="1253"/>
              <a:ext cx="1724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8800" b="1" dirty="0">
                  <a:solidFill>
                    <a:schemeClr val="accent2">
                      <a:lumMod val="75000"/>
                    </a:schemeClr>
                  </a:solidFill>
                  <a:latin typeface="Arial" charset="0"/>
                </a:rPr>
                <a:t>8 - 1 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684213" y="3500438"/>
            <a:ext cx="8567737" cy="1506537"/>
            <a:chOff x="431" y="2205"/>
            <a:chExt cx="5397" cy="949"/>
          </a:xfrm>
        </p:grpSpPr>
        <p:sp>
          <p:nvSpPr>
            <p:cNvPr id="20502" name="Text Box 12"/>
            <p:cNvSpPr txBox="1">
              <a:spLocks noChangeArrowheads="1"/>
            </p:cNvSpPr>
            <p:nvPr/>
          </p:nvSpPr>
          <p:spPr bwMode="auto">
            <a:xfrm>
              <a:off x="431" y="2251"/>
              <a:ext cx="1905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8800" b="1" dirty="0">
                  <a:solidFill>
                    <a:schemeClr val="accent2">
                      <a:lumMod val="75000"/>
                    </a:schemeClr>
                  </a:solidFill>
                  <a:latin typeface="Arial" charset="0"/>
                </a:rPr>
                <a:t>7 - 3</a:t>
              </a:r>
            </a:p>
          </p:txBody>
        </p:sp>
        <p:sp>
          <p:nvSpPr>
            <p:cNvPr id="20503" name="Rectangle 13"/>
            <p:cNvSpPr>
              <a:spLocks noChangeArrowheads="1"/>
            </p:cNvSpPr>
            <p:nvPr/>
          </p:nvSpPr>
          <p:spPr bwMode="auto">
            <a:xfrm>
              <a:off x="2925" y="2310"/>
              <a:ext cx="680" cy="7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4" name="Text Box 14"/>
            <p:cNvSpPr txBox="1">
              <a:spLocks noChangeArrowheads="1"/>
            </p:cNvSpPr>
            <p:nvPr/>
          </p:nvSpPr>
          <p:spPr bwMode="auto">
            <a:xfrm>
              <a:off x="3833" y="2205"/>
              <a:ext cx="1995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8800" b="1" dirty="0">
                  <a:solidFill>
                    <a:schemeClr val="accent2">
                      <a:lumMod val="75000"/>
                    </a:schemeClr>
                  </a:solidFill>
                  <a:latin typeface="Arial" charset="0"/>
                </a:rPr>
                <a:t>7 + 3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28625" y="4929188"/>
            <a:ext cx="8496300" cy="1433512"/>
            <a:chOff x="295" y="3203"/>
            <a:chExt cx="5352" cy="903"/>
          </a:xfrm>
        </p:grpSpPr>
        <p:sp>
          <p:nvSpPr>
            <p:cNvPr id="20499" name="Text Box 16"/>
            <p:cNvSpPr txBox="1">
              <a:spLocks noChangeArrowheads="1"/>
            </p:cNvSpPr>
            <p:nvPr/>
          </p:nvSpPr>
          <p:spPr bwMode="auto">
            <a:xfrm>
              <a:off x="295" y="3203"/>
              <a:ext cx="2585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8800" b="1" dirty="0">
                  <a:solidFill>
                    <a:schemeClr val="accent2">
                      <a:lumMod val="75000"/>
                    </a:schemeClr>
                  </a:solidFill>
                  <a:latin typeface="Arial" charset="0"/>
                </a:rPr>
                <a:t>4 - 2 </a:t>
              </a:r>
            </a:p>
          </p:txBody>
        </p:sp>
        <p:sp>
          <p:nvSpPr>
            <p:cNvPr id="20500" name="Rectangle 17"/>
            <p:cNvSpPr>
              <a:spLocks noChangeArrowheads="1"/>
            </p:cNvSpPr>
            <p:nvPr/>
          </p:nvSpPr>
          <p:spPr bwMode="auto">
            <a:xfrm>
              <a:off x="2925" y="3262"/>
              <a:ext cx="680" cy="71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01" name="Text Box 18"/>
            <p:cNvSpPr txBox="1">
              <a:spLocks noChangeArrowheads="1"/>
            </p:cNvSpPr>
            <p:nvPr/>
          </p:nvSpPr>
          <p:spPr bwMode="auto">
            <a:xfrm>
              <a:off x="3878" y="3203"/>
              <a:ext cx="1769" cy="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8800" b="1" dirty="0">
                  <a:solidFill>
                    <a:schemeClr val="accent2">
                      <a:lumMod val="75000"/>
                    </a:schemeClr>
                  </a:solidFill>
                  <a:latin typeface="Arial" charset="0"/>
                </a:rPr>
                <a:t>3 - 1</a:t>
              </a:r>
            </a:p>
          </p:txBody>
        </p:sp>
      </p:grpSp>
      <p:sp>
        <p:nvSpPr>
          <p:cNvPr id="518163" name="Text Box 19"/>
          <p:cNvSpPr txBox="1">
            <a:spLocks noChangeArrowheads="1"/>
          </p:cNvSpPr>
          <p:nvPr/>
        </p:nvSpPr>
        <p:spPr bwMode="auto">
          <a:xfrm>
            <a:off x="4787900" y="4968875"/>
            <a:ext cx="9366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9600">
                <a:solidFill>
                  <a:srgbClr val="FF0000"/>
                </a:solidFill>
                <a:latin typeface="Arial" charset="0"/>
              </a:rPr>
              <a:t>=</a:t>
            </a:r>
          </a:p>
        </p:txBody>
      </p:sp>
      <p:sp>
        <p:nvSpPr>
          <p:cNvPr id="518164" name="Text Box 20"/>
          <p:cNvSpPr txBox="1">
            <a:spLocks noChangeArrowheads="1"/>
          </p:cNvSpPr>
          <p:nvPr/>
        </p:nvSpPr>
        <p:spPr bwMode="auto">
          <a:xfrm rot="10800000">
            <a:off x="4572000" y="2017713"/>
            <a:ext cx="11525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9600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</a:t>
            </a:r>
          </a:p>
        </p:txBody>
      </p:sp>
      <p:sp>
        <p:nvSpPr>
          <p:cNvPr id="518165" name="Text Box 21"/>
          <p:cNvSpPr txBox="1">
            <a:spLocks noChangeArrowheads="1"/>
          </p:cNvSpPr>
          <p:nvPr/>
        </p:nvSpPr>
        <p:spPr bwMode="auto">
          <a:xfrm>
            <a:off x="4714875" y="3284538"/>
            <a:ext cx="115252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9600" b="1">
                <a:solidFill>
                  <a:srgbClr val="FF0000"/>
                </a:solidFill>
                <a:latin typeface="Arial" charset="0"/>
                <a:sym typeface="Symbol" pitchFamily="18" charset="2"/>
              </a:rPr>
              <a:t></a:t>
            </a:r>
          </a:p>
        </p:txBody>
      </p:sp>
      <p:sp>
        <p:nvSpPr>
          <p:cNvPr id="518166" name="Text Box 22"/>
          <p:cNvSpPr txBox="1">
            <a:spLocks noChangeArrowheads="1"/>
          </p:cNvSpPr>
          <p:nvPr/>
        </p:nvSpPr>
        <p:spPr bwMode="auto">
          <a:xfrm>
            <a:off x="1403350" y="0"/>
            <a:ext cx="863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>
                <a:solidFill>
                  <a:srgbClr val="FF0000"/>
                </a:solidFill>
                <a:latin typeface="Arial" charset="0"/>
              </a:rPr>
              <a:t>5</a:t>
            </a:r>
          </a:p>
        </p:txBody>
      </p:sp>
      <p:sp>
        <p:nvSpPr>
          <p:cNvPr id="518167" name="Text Box 23"/>
          <p:cNvSpPr txBox="1">
            <a:spLocks noChangeArrowheads="1"/>
          </p:cNvSpPr>
          <p:nvPr/>
        </p:nvSpPr>
        <p:spPr bwMode="auto">
          <a:xfrm>
            <a:off x="1620838" y="3451225"/>
            <a:ext cx="863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>
                <a:solidFill>
                  <a:srgbClr val="FF0000"/>
                </a:solidFill>
                <a:latin typeface="Arial" charset="0"/>
              </a:rPr>
              <a:t>4</a:t>
            </a:r>
          </a:p>
        </p:txBody>
      </p:sp>
      <p:sp>
        <p:nvSpPr>
          <p:cNvPr id="518168" name="Text Box 24"/>
          <p:cNvSpPr txBox="1">
            <a:spLocks noChangeArrowheads="1"/>
          </p:cNvSpPr>
          <p:nvPr/>
        </p:nvSpPr>
        <p:spPr bwMode="auto">
          <a:xfrm>
            <a:off x="7164388" y="188913"/>
            <a:ext cx="6477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>
                <a:solidFill>
                  <a:srgbClr val="FF0000"/>
                </a:solidFill>
                <a:latin typeface="Arial" charset="0"/>
              </a:rPr>
              <a:t>3</a:t>
            </a:r>
          </a:p>
        </p:txBody>
      </p:sp>
      <p:sp>
        <p:nvSpPr>
          <p:cNvPr id="518169" name="Text Box 25"/>
          <p:cNvSpPr txBox="1">
            <a:spLocks noChangeArrowheads="1"/>
          </p:cNvSpPr>
          <p:nvPr/>
        </p:nvSpPr>
        <p:spPr bwMode="auto">
          <a:xfrm>
            <a:off x="1187450" y="1628775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>
                <a:solidFill>
                  <a:srgbClr val="FF0000"/>
                </a:solidFill>
                <a:latin typeface="Arial" charset="0"/>
              </a:rPr>
              <a:t>10</a:t>
            </a:r>
          </a:p>
        </p:txBody>
      </p:sp>
      <p:sp>
        <p:nvSpPr>
          <p:cNvPr id="518170" name="Text Box 26"/>
          <p:cNvSpPr txBox="1">
            <a:spLocks noChangeArrowheads="1"/>
          </p:cNvSpPr>
          <p:nvPr/>
        </p:nvSpPr>
        <p:spPr bwMode="auto">
          <a:xfrm>
            <a:off x="7091363" y="1866900"/>
            <a:ext cx="7207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>
                <a:solidFill>
                  <a:srgbClr val="FF0000"/>
                </a:solidFill>
                <a:latin typeface="Arial" charset="0"/>
              </a:rPr>
              <a:t>7</a:t>
            </a:r>
          </a:p>
        </p:txBody>
      </p:sp>
      <p:sp>
        <p:nvSpPr>
          <p:cNvPr id="518171" name="Text Box 27"/>
          <p:cNvSpPr txBox="1">
            <a:spLocks noChangeArrowheads="1"/>
          </p:cNvSpPr>
          <p:nvPr/>
        </p:nvSpPr>
        <p:spPr bwMode="auto">
          <a:xfrm>
            <a:off x="1979613" y="4797425"/>
            <a:ext cx="792162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518172" name="Text Box 28"/>
          <p:cNvSpPr txBox="1">
            <a:spLocks noChangeArrowheads="1"/>
          </p:cNvSpPr>
          <p:nvPr/>
        </p:nvSpPr>
        <p:spPr bwMode="auto">
          <a:xfrm>
            <a:off x="7092950" y="4819650"/>
            <a:ext cx="79216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>
                <a:solidFill>
                  <a:srgbClr val="FF0000"/>
                </a:solidFill>
                <a:latin typeface="Arial" charset="0"/>
              </a:rPr>
              <a:t>2</a:t>
            </a:r>
          </a:p>
        </p:txBody>
      </p:sp>
      <p:sp>
        <p:nvSpPr>
          <p:cNvPr id="518173" name="Text Box 29"/>
          <p:cNvSpPr txBox="1">
            <a:spLocks noChangeArrowheads="1"/>
          </p:cNvSpPr>
          <p:nvPr/>
        </p:nvSpPr>
        <p:spPr bwMode="auto">
          <a:xfrm>
            <a:off x="6948488" y="3284538"/>
            <a:ext cx="1295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5400" b="1">
                <a:solidFill>
                  <a:srgbClr val="FF0000"/>
                </a:solidFill>
                <a:latin typeface="Arial" charset="0"/>
              </a:rPr>
              <a:t>10</a:t>
            </a:r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18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8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18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18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8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518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18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518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8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18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18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18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18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18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18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518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5181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5181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518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518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518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18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18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18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8150" grpId="0"/>
      <p:bldP spid="518163" grpId="0"/>
      <p:bldP spid="518164" grpId="0"/>
      <p:bldP spid="518165" grpId="0"/>
      <p:bldP spid="518166" grpId="0"/>
      <p:bldP spid="518167" grpId="0"/>
      <p:bldP spid="518168" grpId="0"/>
      <p:bldP spid="518169" grpId="0"/>
      <p:bldP spid="518170" grpId="0"/>
      <p:bldP spid="518171" grpId="0"/>
      <p:bldP spid="518172" grpId="0"/>
      <p:bldP spid="5181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857232"/>
            <a:ext cx="7858179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96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6   +   3   =   9</a:t>
            </a:r>
            <a:endParaRPr lang="ru-RU" sz="96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2928934"/>
            <a:ext cx="3214678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Слагаемое</a:t>
            </a:r>
            <a:endParaRPr lang="ru-RU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86116" y="2967335"/>
            <a:ext cx="321471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Слагаемое</a:t>
            </a:r>
            <a:endParaRPr lang="ru-RU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072330" y="2967335"/>
            <a:ext cx="207167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Сумма</a:t>
            </a:r>
            <a:endParaRPr lang="ru-RU" sz="40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3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3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3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49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35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55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3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7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3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7" grpId="0"/>
      <p:bldP spid="7" grpId="1"/>
      <p:bldP spid="9" grpId="0"/>
      <p:bldP spid="9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Содержимое 6" descr="зайчата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285729"/>
            <a:ext cx="1500198" cy="20717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Рисунок 7" descr="зайчат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85729"/>
            <a:ext cx="1571636" cy="20002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Рисунок 8" descr="зайчат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43306" y="285729"/>
            <a:ext cx="1500198" cy="20002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0" name="Рисунок 9" descr="зайчат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643050"/>
            <a:ext cx="1571636" cy="19288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2" name="Рисунок 11" descr="зайчата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1643050"/>
            <a:ext cx="1571636" cy="185738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4" name="Прямоугольник 13"/>
          <p:cNvSpPr/>
          <p:nvPr/>
        </p:nvSpPr>
        <p:spPr>
          <a:xfrm>
            <a:off x="785786" y="3714752"/>
            <a:ext cx="5929354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3    +    2   =   5</a:t>
            </a:r>
            <a:endParaRPr lang="ru-RU" sz="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14349" y="5500702"/>
            <a:ext cx="342902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 – 2 = 3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572000" y="5572140"/>
            <a:ext cx="35719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5 – 3 = 2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18" name="Прямая со стрелкой 17"/>
          <p:cNvCxnSpPr/>
          <p:nvPr/>
        </p:nvCxnSpPr>
        <p:spPr>
          <a:xfrm rot="16200000" flipH="1">
            <a:off x="5000628" y="4786322"/>
            <a:ext cx="92869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5400000">
            <a:off x="2643174" y="4714884"/>
            <a:ext cx="928694" cy="7858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5" presetClass="exit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4"/>
                                    </p:cond>
                                  </p:endCondLst>
                                  <p:childTnLst>
                                    <p:anim calcmode="lin" valueType="num">
                                      <p:cBhvr>
                                        <p:cTn id="6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0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5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0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2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5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0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5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2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55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5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4" grpId="1"/>
      <p:bldP spid="15" grpId="0"/>
      <p:bldP spid="15" grpId="1"/>
      <p:bldP spid="16" grpId="0"/>
      <p:bldP spid="16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312</TotalTime>
  <Words>205</Words>
  <Application>Microsoft Office PowerPoint</Application>
  <PresentationFormat>Экран (4:3)</PresentationFormat>
  <Paragraphs>57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Яркая</vt:lpstr>
      <vt:lpstr>Урок математики в 1 классе      Тема:   «Перестановка слагаемых».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             Физминутка</vt:lpstr>
      <vt:lpstr>Слайд 13</vt:lpstr>
      <vt:lpstr>Слайд 14</vt:lpstr>
      <vt:lpstr>5  + 1  =  1 + </vt:lpstr>
      <vt:lpstr>Каким будет сложения результат, если слагаемые местами поменять?</vt:lpstr>
      <vt:lpstr>               Спасибо!                         Урок окончен!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1</cp:lastModifiedBy>
  <cp:revision>39</cp:revision>
  <dcterms:created xsi:type="dcterms:W3CDTF">2011-01-09T09:02:39Z</dcterms:created>
  <dcterms:modified xsi:type="dcterms:W3CDTF">2011-01-19T15:56:02Z</dcterms:modified>
</cp:coreProperties>
</file>