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8" r:id="rId3"/>
    <p:sldId id="261" r:id="rId4"/>
    <p:sldId id="262" r:id="rId5"/>
    <p:sldId id="259" r:id="rId6"/>
    <p:sldId id="264" r:id="rId7"/>
    <p:sldId id="265" r:id="rId8"/>
    <p:sldId id="266" r:id="rId9"/>
    <p:sldId id="260" r:id="rId10"/>
    <p:sldId id="267" r:id="rId11"/>
    <p:sldId id="263" r:id="rId12"/>
    <p:sldId id="270" r:id="rId13"/>
    <p:sldId id="268" r:id="rId14"/>
    <p:sldId id="271" r:id="rId15"/>
    <p:sldId id="280" r:id="rId16"/>
    <p:sldId id="281" r:id="rId17"/>
    <p:sldId id="273" r:id="rId18"/>
    <p:sldId id="275" r:id="rId19"/>
    <p:sldId id="274" r:id="rId20"/>
    <p:sldId id="276" r:id="rId21"/>
    <p:sldId id="278" r:id="rId22"/>
    <p:sldId id="279" r:id="rId23"/>
    <p:sldId id="277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7" autoAdjust="0"/>
  </p:normalViewPr>
  <p:slideViewPr>
    <p:cSldViewPr>
      <p:cViewPr varScale="1">
        <p:scale>
          <a:sx n="60" d="100"/>
          <a:sy n="60" d="100"/>
        </p:scale>
        <p:origin x="-14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E46FC-6BD1-442B-88CB-B2823DA8E246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78F10-0CCB-4225-8324-79C177B3B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40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ABEC4-256C-4FAD-BF9B-CF0E0AF9D4C9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CB789-65A2-45C4-B156-BC0DCACD4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6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CB789-65A2-45C4-B156-BC0DCACD45E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811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tx2">
                <a:lumMod val="27000"/>
                <a:lumOff val="7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.png"/><Relationship Id="rId7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22.xml"/><Relationship Id="rId5" Type="http://schemas.openxmlformats.org/officeDocument/2006/relationships/image" Target="../media/image24.emf"/><Relationship Id="rId4" Type="http://schemas.openxmlformats.org/officeDocument/2006/relationships/package" Target="../embeddings/_________Microsoft_Word1.doc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2000">
              <a:schemeClr val="tx2">
                <a:lumMod val="27000"/>
                <a:lumOff val="7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 algn="ctr">
              <a:buNone/>
            </a:pPr>
            <a:endParaRPr lang="ru-RU" sz="4300" b="1" dirty="0" smtClean="0"/>
          </a:p>
          <a:p>
            <a:pPr marL="0" indent="0" algn="ctr">
              <a:buNone/>
            </a:pPr>
            <a:r>
              <a:rPr lang="ru-RU" sz="4300" b="1" dirty="0" smtClean="0"/>
              <a:t>Тема </a:t>
            </a:r>
            <a:r>
              <a:rPr lang="ru-RU" sz="4300" b="1" dirty="0"/>
              <a:t>урока</a:t>
            </a:r>
            <a:r>
              <a:rPr lang="en-US" sz="4300" b="1" dirty="0"/>
              <a:t>:</a:t>
            </a:r>
            <a:r>
              <a:rPr lang="ru-RU" sz="4300" b="1" dirty="0"/>
              <a:t> </a:t>
            </a:r>
            <a:r>
              <a:rPr lang="en-US" sz="4300" b="1" i="1" dirty="0"/>
              <a:t>“</a:t>
            </a:r>
            <a:r>
              <a:rPr lang="ru-RU" sz="4300" b="1" i="1" dirty="0"/>
              <a:t>Натуральные числа</a:t>
            </a:r>
            <a:r>
              <a:rPr lang="en-US" sz="4300" b="1" i="1" dirty="0"/>
              <a:t>”</a:t>
            </a:r>
            <a:r>
              <a:rPr lang="ru-RU" sz="4300" b="1" dirty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</a:t>
            </a:r>
            <a:r>
              <a:rPr lang="ru-RU" b="1" i="1" u="sng" dirty="0" smtClean="0"/>
              <a:t>Цели </a:t>
            </a:r>
            <a:r>
              <a:rPr lang="ru-RU" b="1" i="1" u="sng" dirty="0"/>
              <a:t>урока</a:t>
            </a:r>
            <a:r>
              <a:rPr lang="en-US" b="1" i="1" u="sng" dirty="0"/>
              <a:t>:</a:t>
            </a:r>
            <a:endParaRPr lang="ru-RU" b="1" i="1" u="sng" dirty="0"/>
          </a:p>
          <a:p>
            <a:endParaRPr lang="ru-RU" sz="3000" b="1" i="1" u="sng" dirty="0"/>
          </a:p>
          <a:p>
            <a:pPr marL="1714500" lvl="3" indent="-342900">
              <a:buFont typeface="Wingdings" pitchFamily="2" charset="2"/>
              <a:buChar char="Ø"/>
            </a:pPr>
            <a:r>
              <a:rPr lang="ru-RU" sz="2500" b="1" i="1" u="sng" dirty="0"/>
              <a:t>Закрепить и развить навыки выполнения арифметических действий с натуральными числами</a:t>
            </a:r>
            <a:r>
              <a:rPr lang="en-US" sz="2500" b="1" i="1" u="sng" dirty="0"/>
              <a:t>;</a:t>
            </a:r>
            <a:endParaRPr lang="ru-RU" sz="2500" b="1" i="1" u="sng" dirty="0"/>
          </a:p>
          <a:p>
            <a:pPr marL="1714500" lvl="3" indent="-342900">
              <a:buFont typeface="Wingdings" pitchFamily="2" charset="2"/>
              <a:buChar char="Ø"/>
            </a:pPr>
            <a:r>
              <a:rPr lang="ru-RU" sz="2500" b="1" i="1" u="sng" dirty="0"/>
              <a:t>Продолжить работу по формированию навыков решения уравнения</a:t>
            </a:r>
            <a:r>
              <a:rPr lang="en-US" sz="2500" b="1" i="1" u="sng" dirty="0"/>
              <a:t>;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ru-RU" sz="2500" b="1" i="1" u="sng" dirty="0"/>
              <a:t>Развитие умений решения текстовых задач</a:t>
            </a:r>
            <a:r>
              <a:rPr lang="en-US" sz="2500" b="1" i="1" u="sng" dirty="0"/>
              <a:t>;</a:t>
            </a:r>
          </a:p>
          <a:p>
            <a:pPr marL="1714500" lvl="3" indent="-342900">
              <a:buFont typeface="Wingdings" pitchFamily="2" charset="2"/>
              <a:buChar char="Ø"/>
            </a:pPr>
            <a:r>
              <a:rPr lang="ru-RU" sz="2500" b="1" i="1" u="sng" dirty="0"/>
              <a:t>Знакомство с учеными-математиками.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ашивка 1">
            <a:hlinkClick r:id="rId2" action="ppaction://hlinksldjump"/>
          </p:cNvPr>
          <p:cNvSpPr/>
          <p:nvPr/>
        </p:nvSpPr>
        <p:spPr>
          <a:xfrm>
            <a:off x="8680004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5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sz="4500" b="1" dirty="0" smtClean="0"/>
              <a:t>Ответ</a:t>
            </a:r>
            <a:r>
              <a:rPr lang="en-US" sz="4500" b="1" dirty="0" smtClean="0"/>
              <a:t>:</a:t>
            </a:r>
            <a:endParaRPr lang="ru-RU" sz="4500" b="1" dirty="0" smtClean="0"/>
          </a:p>
          <a:p>
            <a:pPr marL="0" indent="0">
              <a:buNone/>
            </a:pPr>
            <a:endParaRPr lang="ru-RU" dirty="0"/>
          </a:p>
          <a:p>
            <a:pPr lvl="1">
              <a:buFont typeface="Wingdings" pitchFamily="2" charset="2"/>
              <a:buChar char="Ø"/>
            </a:pPr>
            <a:r>
              <a:rPr lang="ru-RU" sz="3000" b="1" dirty="0" smtClean="0"/>
              <a:t>П и ф а г о р</a:t>
            </a:r>
            <a:endParaRPr lang="en-US" sz="3000" b="1" dirty="0" smtClean="0"/>
          </a:p>
        </p:txBody>
      </p:sp>
      <p:sp>
        <p:nvSpPr>
          <p:cNvPr id="4" name="Нашивка 3">
            <a:hlinkClick r:id="rId2" action="ppaction://hlinksldjump"/>
          </p:cNvPr>
          <p:cNvSpPr/>
          <p:nvPr/>
        </p:nvSpPr>
        <p:spPr>
          <a:xfrm flipH="1">
            <a:off x="8711952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2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4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9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 smtClean="0"/>
              <a:t>❷</a:t>
            </a:r>
            <a:r>
              <a:rPr lang="en-US" sz="3000" dirty="0" smtClean="0"/>
              <a:t> </a:t>
            </a:r>
            <a:r>
              <a:rPr lang="ru-RU" sz="3000" b="1" u="sng" dirty="0" smtClean="0"/>
              <a:t>Работа </a:t>
            </a:r>
            <a:r>
              <a:rPr lang="ru-RU" sz="3000" b="1" u="sng" dirty="0"/>
              <a:t>по теме урока.</a:t>
            </a:r>
            <a:endParaRPr lang="ru-RU" sz="3000" dirty="0"/>
          </a:p>
          <a:p>
            <a:pPr marL="0" indent="0">
              <a:buNone/>
            </a:pPr>
            <a:r>
              <a:rPr lang="ru-RU" sz="2800" dirty="0"/>
              <a:t>① </a:t>
            </a:r>
            <a:r>
              <a:rPr lang="ru-RU" sz="2800" b="1" dirty="0" smtClean="0"/>
              <a:t>Решите </a:t>
            </a:r>
            <a:r>
              <a:rPr lang="ru-RU" sz="2800" b="1" dirty="0"/>
              <a:t>задачу двумя способами</a:t>
            </a:r>
            <a:r>
              <a:rPr lang="ru-RU" sz="2800" b="1" dirty="0" smtClean="0"/>
              <a:t>:</a:t>
            </a:r>
          </a:p>
          <a:p>
            <a:pPr marL="0" indent="0">
              <a:buNone/>
            </a:pPr>
            <a:endParaRPr lang="ru-RU" sz="2800" dirty="0"/>
          </a:p>
          <a:p>
            <a:pPr marL="0" indent="985838">
              <a:buNone/>
            </a:pPr>
            <a:r>
              <a:rPr lang="ru-RU" i="1" dirty="0"/>
              <a:t>Для компота взяли </a:t>
            </a:r>
            <a:r>
              <a:rPr lang="ru-RU" b="1" i="1" dirty="0"/>
              <a:t>4</a:t>
            </a:r>
            <a:r>
              <a:rPr lang="ru-RU" i="1" dirty="0"/>
              <a:t> </a:t>
            </a:r>
            <a:r>
              <a:rPr lang="ru-RU" i="1" dirty="0" smtClean="0"/>
              <a:t>части </a:t>
            </a:r>
            <a:r>
              <a:rPr lang="ru-RU" i="1" dirty="0"/>
              <a:t>яблок, </a:t>
            </a:r>
            <a:r>
              <a:rPr lang="ru-RU" b="1" i="1" dirty="0"/>
              <a:t>5</a:t>
            </a:r>
            <a:r>
              <a:rPr lang="ru-RU" i="1" dirty="0"/>
              <a:t> частей груш и </a:t>
            </a:r>
            <a:r>
              <a:rPr lang="ru-RU" b="1" i="1" dirty="0"/>
              <a:t>3</a:t>
            </a:r>
            <a:r>
              <a:rPr lang="ru-RU" i="1" dirty="0"/>
              <a:t> части слив. Оказалось, что груш и слив взяли вместе </a:t>
            </a:r>
            <a:r>
              <a:rPr lang="ru-RU" b="1" i="1" dirty="0"/>
              <a:t>1</a:t>
            </a:r>
            <a:r>
              <a:rPr lang="ru-RU" i="1" dirty="0"/>
              <a:t> кг </a:t>
            </a:r>
            <a:r>
              <a:rPr lang="ru-RU" b="1" i="1" dirty="0"/>
              <a:t>600</a:t>
            </a:r>
            <a:r>
              <a:rPr lang="ru-RU" i="1" dirty="0"/>
              <a:t> г. </a:t>
            </a:r>
            <a:r>
              <a:rPr lang="ru-RU" i="1" dirty="0" smtClean="0"/>
              <a:t>Определите </a:t>
            </a:r>
            <a:r>
              <a:rPr lang="ru-RU" i="1" dirty="0"/>
              <a:t>массу взятых яблок, массу всех фруктов</a:t>
            </a:r>
            <a:r>
              <a:rPr lang="ru-RU" i="1" dirty="0" smtClean="0"/>
              <a:t>.</a:t>
            </a:r>
          </a:p>
          <a:p>
            <a:pPr marL="0" indent="985838">
              <a:buNone/>
            </a:pPr>
            <a:endParaRPr lang="ru-RU" i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5679" t="3136" r="12460" b="9060"/>
          <a:stretch/>
        </p:blipFill>
        <p:spPr bwMode="auto">
          <a:xfrm>
            <a:off x="107504" y="4005064"/>
            <a:ext cx="2808312" cy="24482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94" y="4005064"/>
            <a:ext cx="3024336" cy="2448272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6300192" y="4005064"/>
            <a:ext cx="2664296" cy="2448272"/>
          </a:xfrm>
          <a:prstGeom prst="rect">
            <a:avLst/>
          </a:prstGeom>
        </p:spPr>
      </p:pic>
      <p:sp>
        <p:nvSpPr>
          <p:cNvPr id="7" name="Солнце 6">
            <a:hlinkClick r:id="rId5" action="ppaction://hlinksldjump"/>
          </p:cNvPr>
          <p:cNvSpPr/>
          <p:nvPr/>
        </p:nvSpPr>
        <p:spPr>
          <a:xfrm rot="4967974">
            <a:off x="6130279" y="660177"/>
            <a:ext cx="351656" cy="40466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лнце 7">
            <a:hlinkClick r:id="rId6" action="ppaction://hlinksldjump"/>
          </p:cNvPr>
          <p:cNvSpPr/>
          <p:nvPr/>
        </p:nvSpPr>
        <p:spPr>
          <a:xfrm rot="4967974">
            <a:off x="6707179" y="660178"/>
            <a:ext cx="351656" cy="40466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ашивка 8">
            <a:hlinkClick r:id="rId7" action="ppaction://hlinksldjump"/>
          </p:cNvPr>
          <p:cNvSpPr/>
          <p:nvPr/>
        </p:nvSpPr>
        <p:spPr>
          <a:xfrm flipH="1">
            <a:off x="8247956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>
            <a:hlinkClick r:id="rId8" action="ppaction://hlinksldjump"/>
          </p:cNvPr>
          <p:cNvSpPr/>
          <p:nvPr/>
        </p:nvSpPr>
        <p:spPr>
          <a:xfrm>
            <a:off x="8680004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9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3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8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3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8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1 </a:t>
            </a:r>
            <a:r>
              <a:rPr lang="ru-RU" b="1" i="1" dirty="0"/>
              <a:t>способ решения </a:t>
            </a:r>
            <a:r>
              <a:rPr lang="ru-RU" b="1" i="1" dirty="0" smtClean="0"/>
              <a:t>задачи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/>
              <a:t>3</a:t>
            </a:r>
            <a:r>
              <a:rPr lang="ru-RU" dirty="0" smtClean="0"/>
              <a:t> + </a:t>
            </a:r>
            <a:r>
              <a:rPr lang="ru-RU" b="1" dirty="0" smtClean="0"/>
              <a:t>5</a:t>
            </a:r>
            <a:r>
              <a:rPr lang="ru-RU" dirty="0" smtClean="0"/>
              <a:t> = </a:t>
            </a:r>
            <a:r>
              <a:rPr lang="ru-RU" b="1" dirty="0" smtClean="0"/>
              <a:t>8</a:t>
            </a:r>
            <a:r>
              <a:rPr lang="ru-RU" dirty="0" smtClean="0"/>
              <a:t> </a:t>
            </a:r>
            <a:r>
              <a:rPr lang="ru-RU" dirty="0"/>
              <a:t>(частей)  составляют  груши и сливы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endParaRPr lang="ru-RU" dirty="0"/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/>
              <a:t>1600</a:t>
            </a:r>
            <a:r>
              <a:rPr lang="ru-RU" dirty="0" smtClean="0"/>
              <a:t> : </a:t>
            </a:r>
            <a:r>
              <a:rPr lang="ru-RU" b="1" dirty="0" smtClean="0"/>
              <a:t>8</a:t>
            </a:r>
            <a:r>
              <a:rPr lang="ru-RU" dirty="0" smtClean="0"/>
              <a:t> = </a:t>
            </a:r>
            <a:r>
              <a:rPr lang="ru-RU" b="1" dirty="0" smtClean="0"/>
              <a:t>200</a:t>
            </a:r>
            <a:r>
              <a:rPr lang="ru-RU" dirty="0" smtClean="0"/>
              <a:t> </a:t>
            </a:r>
            <a:r>
              <a:rPr lang="ru-RU" dirty="0"/>
              <a:t>(г) масса одной части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endParaRPr lang="ru-RU" dirty="0"/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/>
              <a:t>200</a:t>
            </a:r>
            <a:r>
              <a:rPr lang="ru-RU" dirty="0" smtClean="0"/>
              <a:t> ∙ </a:t>
            </a:r>
            <a:r>
              <a:rPr lang="ru-RU" b="1" dirty="0" smtClean="0"/>
              <a:t>4</a:t>
            </a:r>
            <a:r>
              <a:rPr lang="ru-RU" dirty="0" smtClean="0"/>
              <a:t> = </a:t>
            </a:r>
            <a:r>
              <a:rPr lang="ru-RU" b="1" dirty="0" smtClean="0"/>
              <a:t>800</a:t>
            </a:r>
            <a:r>
              <a:rPr lang="ru-RU" dirty="0" smtClean="0"/>
              <a:t>(г) = </a:t>
            </a:r>
            <a:r>
              <a:rPr lang="ru-RU" b="1" dirty="0" smtClean="0"/>
              <a:t>800</a:t>
            </a:r>
            <a:r>
              <a:rPr lang="ru-RU" dirty="0" smtClean="0"/>
              <a:t>г  </a:t>
            </a:r>
            <a:r>
              <a:rPr lang="ru-RU" dirty="0"/>
              <a:t>весят яблоки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arenR"/>
            </a:pPr>
            <a:endParaRPr lang="ru-RU" dirty="0"/>
          </a:p>
          <a:p>
            <a:pPr marL="514350" indent="-514350">
              <a:buFont typeface="+mj-lt"/>
              <a:buAutoNum type="arabicParenR"/>
            </a:pPr>
            <a:r>
              <a:rPr lang="ru-RU" b="1" dirty="0" smtClean="0"/>
              <a:t>1600</a:t>
            </a:r>
            <a:r>
              <a:rPr lang="ru-RU" dirty="0" smtClean="0"/>
              <a:t> + </a:t>
            </a:r>
            <a:r>
              <a:rPr lang="ru-RU" b="1" dirty="0" smtClean="0"/>
              <a:t>800</a:t>
            </a:r>
            <a:r>
              <a:rPr lang="ru-RU" dirty="0" smtClean="0"/>
              <a:t> = </a:t>
            </a:r>
            <a:r>
              <a:rPr lang="ru-RU" b="1" dirty="0" smtClean="0"/>
              <a:t>2400</a:t>
            </a:r>
            <a:r>
              <a:rPr lang="ru-RU" dirty="0" smtClean="0"/>
              <a:t>г = </a:t>
            </a:r>
            <a:r>
              <a:rPr lang="ru-RU" b="1" dirty="0" smtClean="0"/>
              <a:t>2</a:t>
            </a:r>
            <a:r>
              <a:rPr lang="ru-RU" dirty="0" smtClean="0"/>
              <a:t>кг </a:t>
            </a:r>
            <a:r>
              <a:rPr lang="ru-RU" b="1" dirty="0" smtClean="0"/>
              <a:t>400</a:t>
            </a:r>
            <a:r>
              <a:rPr lang="ru-RU" dirty="0" smtClean="0"/>
              <a:t>г </a:t>
            </a:r>
            <a:r>
              <a:rPr lang="ru-RU" dirty="0"/>
              <a:t>весят все фрукты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arenR" startAt="2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Ответ</a:t>
            </a:r>
            <a:r>
              <a:rPr lang="ru-RU" dirty="0"/>
              <a:t>:  </a:t>
            </a:r>
            <a:r>
              <a:rPr lang="ru-RU" b="1" dirty="0"/>
              <a:t>800</a:t>
            </a:r>
            <a:r>
              <a:rPr lang="ru-RU" dirty="0"/>
              <a:t> г;   </a:t>
            </a:r>
            <a:r>
              <a:rPr lang="ru-RU" b="1" dirty="0" smtClean="0"/>
              <a:t>2</a:t>
            </a:r>
            <a:r>
              <a:rPr lang="ru-RU" dirty="0" smtClean="0"/>
              <a:t>кг </a:t>
            </a:r>
            <a:r>
              <a:rPr lang="ru-RU" b="1" dirty="0" smtClean="0"/>
              <a:t>400</a:t>
            </a:r>
            <a:r>
              <a:rPr lang="ru-RU" dirty="0" smtClean="0"/>
              <a:t> </a:t>
            </a:r>
            <a:r>
              <a:rPr lang="ru-RU" dirty="0"/>
              <a:t>г.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ашивка 3">
            <a:hlinkClick r:id="rId2" action="ppaction://hlinksldjump"/>
          </p:cNvPr>
          <p:cNvSpPr/>
          <p:nvPr/>
        </p:nvSpPr>
        <p:spPr>
          <a:xfrm flipH="1">
            <a:off x="8711952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2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4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75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15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65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624736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 algn="ctr">
                  <a:buNone/>
                </a:pPr>
                <a:r>
                  <a:rPr lang="ru-RU" sz="5800" b="1" i="1" dirty="0" smtClean="0"/>
                  <a:t>2 </a:t>
                </a:r>
                <a:r>
                  <a:rPr lang="ru-RU" sz="5800" b="1" i="1" dirty="0"/>
                  <a:t>способ решения </a:t>
                </a:r>
                <a:r>
                  <a:rPr lang="ru-RU" sz="5800" b="1" i="1" dirty="0" smtClean="0"/>
                  <a:t>задачи</a:t>
                </a:r>
              </a:p>
              <a:p>
                <a:pPr marL="0" indent="0" algn="ctr">
                  <a:buNone/>
                </a:pPr>
                <a:endParaRPr lang="ru-RU" sz="4600" b="1" i="1" dirty="0"/>
              </a:p>
              <a:p>
                <a:pPr marL="0" indent="0">
                  <a:buNone/>
                </a:pPr>
                <a:r>
                  <a:rPr lang="ru-RU" sz="3600" dirty="0"/>
                  <a:t>Яблоки - ?(кг) – </a:t>
                </a:r>
                <a:r>
                  <a:rPr lang="ru-RU" sz="3600" b="1" dirty="0"/>
                  <a:t>4</a:t>
                </a:r>
                <a:r>
                  <a:rPr lang="ru-RU" sz="3600" dirty="0"/>
                  <a:t> части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ru-RU" sz="36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6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3600" i="1">
                                <a:latin typeface="Cambria Math"/>
                              </a:rPr>
                              <m:t>Груши?</m:t>
                            </m:r>
                            <m:d>
                              <m:dPr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кг</m:t>
                                </m:r>
                              </m:e>
                            </m:d>
                            <m:r>
                              <a:rPr lang="ru-RU" sz="36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3600" b="1" i="1">
                                <a:latin typeface="Cambria Math"/>
                              </a:rPr>
                              <m:t>𝟓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 частей</m:t>
                            </m:r>
                          </m:e>
                          <m:e>
                            <m:r>
                              <a:rPr lang="ru-RU" sz="3600" i="1">
                                <a:latin typeface="Cambria Math"/>
                              </a:rPr>
                              <m:t>Сливы   ?</m:t>
                            </m:r>
                            <m:d>
                              <m:dPr>
                                <m:ctrlPr>
                                  <a:rPr lang="ru-RU" sz="3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кг</m:t>
                                </m:r>
                              </m:e>
                            </m:d>
                            <m:r>
                              <a:rPr lang="ru-RU" sz="3600" i="1">
                                <a:latin typeface="Cambria Math"/>
                              </a:rPr>
                              <m:t>−</m:t>
                            </m:r>
                            <m:r>
                              <a:rPr lang="ru-RU" sz="3600" b="1" i="1">
                                <a:latin typeface="Cambria Math"/>
                              </a:rPr>
                              <m:t>𝟑</m:t>
                            </m:r>
                            <m:r>
                              <a:rPr lang="ru-RU" sz="3600" i="1">
                                <a:latin typeface="Cambria Math"/>
                              </a:rPr>
                              <m:t> части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sz="3600" dirty="0"/>
                  <a:t> </a:t>
                </a:r>
                <a:r>
                  <a:rPr lang="ru-RU" sz="3600" b="1" dirty="0"/>
                  <a:t>1</a:t>
                </a:r>
                <a:r>
                  <a:rPr lang="ru-RU" sz="3600" dirty="0"/>
                  <a:t>кг </a:t>
                </a:r>
                <a:r>
                  <a:rPr lang="ru-RU" sz="3600" b="1" dirty="0"/>
                  <a:t>600</a:t>
                </a:r>
                <a:r>
                  <a:rPr lang="ru-RU" sz="3600" dirty="0"/>
                  <a:t> </a:t>
                </a:r>
                <a:r>
                  <a:rPr lang="ru-RU" sz="3600" dirty="0" smtClean="0"/>
                  <a:t>г = </a:t>
                </a:r>
                <a:r>
                  <a:rPr lang="ru-RU" sz="3600" b="1" dirty="0" smtClean="0"/>
                  <a:t>1600</a:t>
                </a:r>
                <a:r>
                  <a:rPr lang="ru-RU" sz="3600" dirty="0" smtClean="0"/>
                  <a:t> </a:t>
                </a:r>
                <a:r>
                  <a:rPr lang="ru-RU" sz="3600" dirty="0"/>
                  <a:t>г.</a:t>
                </a:r>
              </a:p>
              <a:p>
                <a:pPr marL="0" indent="0">
                  <a:buNone/>
                </a:pPr>
                <a:r>
                  <a:rPr lang="ru-RU" sz="3600" dirty="0"/>
                  <a:t>Всего ?(кг</a:t>
                </a:r>
                <a:r>
                  <a:rPr lang="ru-RU" sz="3600" dirty="0" smtClean="0"/>
                  <a:t>)</a:t>
                </a:r>
              </a:p>
              <a:p>
                <a:pPr marL="0" indent="0">
                  <a:buNone/>
                </a:pPr>
                <a:endParaRPr lang="ru-RU" sz="3600" dirty="0"/>
              </a:p>
              <a:p>
                <a:pPr marL="0" indent="0">
                  <a:buNone/>
                </a:pPr>
                <a:r>
                  <a:rPr lang="ru-RU" sz="3600" dirty="0"/>
                  <a:t> 	Пусть х граммов в одной части, тогда яблок взяли </a:t>
                </a:r>
                <a:r>
                  <a:rPr lang="ru-RU" sz="3600" b="1" dirty="0"/>
                  <a:t>4х</a:t>
                </a:r>
                <a:r>
                  <a:rPr lang="ru-RU" sz="3600" dirty="0"/>
                  <a:t> граммов, груш – </a:t>
                </a:r>
                <a:r>
                  <a:rPr lang="ru-RU" sz="3600" b="1" dirty="0"/>
                  <a:t>5х</a:t>
                </a:r>
                <a:r>
                  <a:rPr lang="ru-RU" sz="3600" dirty="0"/>
                  <a:t> граммов, а слив – </a:t>
                </a:r>
                <a:r>
                  <a:rPr lang="ru-RU" sz="3600" b="1" dirty="0"/>
                  <a:t>3х</a:t>
                </a:r>
                <a:r>
                  <a:rPr lang="ru-RU" sz="3600" dirty="0"/>
                  <a:t> граммов. А по условию задачи слив и груш взяли </a:t>
                </a:r>
                <a:r>
                  <a:rPr lang="ru-RU" sz="3600" b="1" dirty="0"/>
                  <a:t>1600 </a:t>
                </a:r>
                <a:r>
                  <a:rPr lang="ru-RU" sz="3600" dirty="0"/>
                  <a:t>граммов. Составим и решим уравнение:</a:t>
                </a:r>
              </a:p>
              <a:p>
                <a:pPr marL="0" indent="0">
                  <a:buNone/>
                </a:pPr>
                <a:r>
                  <a:rPr lang="ru-RU" sz="3600" dirty="0" smtClean="0"/>
                  <a:t>	</a:t>
                </a:r>
                <a:r>
                  <a:rPr lang="ru-RU" sz="3600" b="1" dirty="0" smtClean="0"/>
                  <a:t>5х </a:t>
                </a:r>
                <a:r>
                  <a:rPr lang="ru-RU" sz="3600" dirty="0" smtClean="0"/>
                  <a:t>+ </a:t>
                </a:r>
                <a:r>
                  <a:rPr lang="ru-RU" sz="3600" b="1" dirty="0" smtClean="0"/>
                  <a:t>3х </a:t>
                </a:r>
                <a:r>
                  <a:rPr lang="ru-RU" sz="3600" dirty="0" smtClean="0"/>
                  <a:t>= </a:t>
                </a:r>
                <a:r>
                  <a:rPr lang="ru-RU" sz="3600" b="1" dirty="0" smtClean="0"/>
                  <a:t>1600</a:t>
                </a:r>
                <a:r>
                  <a:rPr lang="ru-RU" sz="3600" dirty="0" smtClean="0"/>
                  <a:t>;</a:t>
                </a:r>
              </a:p>
              <a:p>
                <a:pPr marL="0" indent="0">
                  <a:buNone/>
                </a:pPr>
                <a:r>
                  <a:rPr lang="ru-RU" sz="3600" dirty="0"/>
                  <a:t>	</a:t>
                </a:r>
                <a:r>
                  <a:rPr lang="ru-RU" sz="3600" b="1" dirty="0" smtClean="0"/>
                  <a:t>8х </a:t>
                </a:r>
                <a:r>
                  <a:rPr lang="ru-RU" sz="3600" dirty="0" smtClean="0"/>
                  <a:t>= </a:t>
                </a:r>
                <a:r>
                  <a:rPr lang="ru-RU" sz="3600" b="1" dirty="0" smtClean="0"/>
                  <a:t>1600</a:t>
                </a:r>
                <a:r>
                  <a:rPr lang="ru-RU" sz="3600" dirty="0"/>
                  <a:t>;</a:t>
                </a:r>
              </a:p>
              <a:p>
                <a:pPr marL="0" indent="0">
                  <a:buNone/>
                </a:pPr>
                <a:r>
                  <a:rPr lang="ru-RU" sz="3600" dirty="0" smtClean="0"/>
                  <a:t>	</a:t>
                </a:r>
                <a:r>
                  <a:rPr lang="ru-RU" sz="3600" b="1" dirty="0" smtClean="0"/>
                  <a:t>х </a:t>
                </a:r>
                <a:r>
                  <a:rPr lang="ru-RU" sz="3600" dirty="0" smtClean="0"/>
                  <a:t>= </a:t>
                </a:r>
                <a:r>
                  <a:rPr lang="ru-RU" sz="3600" b="1" dirty="0" smtClean="0"/>
                  <a:t>1600</a:t>
                </a:r>
                <a:r>
                  <a:rPr lang="ru-RU" sz="3600" dirty="0" smtClean="0"/>
                  <a:t>:</a:t>
                </a:r>
                <a:r>
                  <a:rPr lang="ru-RU" sz="3600" b="1" dirty="0" smtClean="0"/>
                  <a:t>8</a:t>
                </a:r>
                <a:r>
                  <a:rPr lang="ru-RU" sz="3600" dirty="0" smtClean="0"/>
                  <a:t>;</a:t>
                </a:r>
                <a:endParaRPr lang="ru-RU" sz="3600" dirty="0"/>
              </a:p>
              <a:p>
                <a:pPr marL="0" indent="0">
                  <a:buNone/>
                </a:pPr>
                <a:r>
                  <a:rPr lang="ru-RU" sz="3600" dirty="0" smtClean="0"/>
                  <a:t>	</a:t>
                </a:r>
                <a:r>
                  <a:rPr lang="ru-RU" sz="3600" b="1" dirty="0" smtClean="0"/>
                  <a:t>х </a:t>
                </a:r>
                <a:r>
                  <a:rPr lang="ru-RU" sz="3600" dirty="0" smtClean="0"/>
                  <a:t>= </a:t>
                </a:r>
                <a:r>
                  <a:rPr lang="ru-RU" sz="3600" b="1" dirty="0" smtClean="0"/>
                  <a:t>200</a:t>
                </a:r>
                <a:r>
                  <a:rPr lang="ru-RU" sz="3600" dirty="0" smtClean="0"/>
                  <a:t>.</a:t>
                </a:r>
              </a:p>
              <a:p>
                <a:pPr marL="0" indent="0">
                  <a:buNone/>
                </a:pPr>
                <a:endParaRPr lang="ru-RU" sz="3600" dirty="0"/>
              </a:p>
              <a:p>
                <a:pPr marL="0" indent="0">
                  <a:buNone/>
                </a:pPr>
                <a:r>
                  <a:rPr lang="ru-RU" sz="3600" b="1" dirty="0"/>
                  <a:t>200</a:t>
                </a:r>
                <a:r>
                  <a:rPr lang="ru-RU" sz="3600" dirty="0"/>
                  <a:t> граммов в одной части, </a:t>
                </a:r>
                <a:r>
                  <a:rPr lang="ru-RU" sz="3600" dirty="0" smtClean="0"/>
                  <a:t>тогда</a:t>
                </a:r>
              </a:p>
              <a:p>
                <a:pPr marL="0" indent="0">
                  <a:buNone/>
                </a:pPr>
                <a:endParaRPr lang="ru-RU" sz="3600" dirty="0"/>
              </a:p>
              <a:p>
                <a:pPr marL="0" indent="0">
                  <a:buNone/>
                </a:pPr>
                <a:r>
                  <a:rPr lang="ru-RU" sz="3600" dirty="0"/>
                  <a:t>1).</a:t>
                </a:r>
                <a:r>
                  <a:rPr lang="ru-RU" sz="3600" b="1" dirty="0" smtClean="0"/>
                  <a:t>200 </a:t>
                </a:r>
                <a:r>
                  <a:rPr lang="ru-RU" sz="3600" dirty="0" smtClean="0"/>
                  <a:t>∙ </a:t>
                </a:r>
                <a:r>
                  <a:rPr lang="ru-RU" sz="3600" b="1" dirty="0" smtClean="0"/>
                  <a:t>4 </a:t>
                </a:r>
                <a:r>
                  <a:rPr lang="ru-RU" sz="3600" dirty="0" smtClean="0"/>
                  <a:t>= </a:t>
                </a:r>
                <a:r>
                  <a:rPr lang="ru-RU" sz="3600" b="1" dirty="0" smtClean="0"/>
                  <a:t>800</a:t>
                </a:r>
                <a:r>
                  <a:rPr lang="ru-RU" sz="3600" dirty="0" smtClean="0"/>
                  <a:t> </a:t>
                </a:r>
                <a:r>
                  <a:rPr lang="ru-RU" sz="3600" dirty="0"/>
                  <a:t>(г)-яблок</a:t>
                </a:r>
              </a:p>
              <a:p>
                <a:pPr marL="0" indent="0">
                  <a:buNone/>
                </a:pPr>
                <a:r>
                  <a:rPr lang="ru-RU" sz="3600" dirty="0"/>
                  <a:t>2).</a:t>
                </a:r>
                <a:r>
                  <a:rPr lang="ru-RU" sz="3600" b="1" dirty="0" smtClean="0"/>
                  <a:t>800 </a:t>
                </a:r>
                <a:r>
                  <a:rPr lang="ru-RU" sz="3600" dirty="0" smtClean="0"/>
                  <a:t>+ </a:t>
                </a:r>
                <a:r>
                  <a:rPr lang="ru-RU" sz="3600" b="1" dirty="0" smtClean="0"/>
                  <a:t>1600 </a:t>
                </a:r>
                <a:r>
                  <a:rPr lang="ru-RU" sz="3600" dirty="0" smtClean="0"/>
                  <a:t>= </a:t>
                </a:r>
                <a:r>
                  <a:rPr lang="ru-RU" sz="3600" b="1" dirty="0" smtClean="0"/>
                  <a:t>2400</a:t>
                </a:r>
                <a:r>
                  <a:rPr lang="ru-RU" sz="3600" dirty="0" smtClean="0"/>
                  <a:t> </a:t>
                </a:r>
                <a:r>
                  <a:rPr lang="ru-RU" sz="3600" dirty="0"/>
                  <a:t>(г) или </a:t>
                </a:r>
                <a:r>
                  <a:rPr lang="ru-RU" sz="3600" b="1" dirty="0" smtClean="0"/>
                  <a:t>2</a:t>
                </a:r>
                <a:r>
                  <a:rPr lang="ru-RU" sz="3600" dirty="0" smtClean="0"/>
                  <a:t>кг </a:t>
                </a:r>
                <a:r>
                  <a:rPr lang="ru-RU" sz="3600" b="1" dirty="0" smtClean="0"/>
                  <a:t>400</a:t>
                </a:r>
                <a:r>
                  <a:rPr lang="ru-RU" sz="3600" dirty="0" smtClean="0"/>
                  <a:t>г </a:t>
                </a:r>
                <a:r>
                  <a:rPr lang="ru-RU" sz="3600" dirty="0"/>
                  <a:t>фруктов</a:t>
                </a:r>
                <a:r>
                  <a:rPr lang="ru-RU" sz="3600" dirty="0" smtClean="0"/>
                  <a:t>.</a:t>
                </a:r>
              </a:p>
              <a:p>
                <a:pPr marL="0" indent="0">
                  <a:buNone/>
                </a:pPr>
                <a:endParaRPr lang="ru-RU" sz="3600" dirty="0"/>
              </a:p>
              <a:p>
                <a:pPr marL="0" indent="0">
                  <a:buNone/>
                </a:pPr>
                <a:r>
                  <a:rPr lang="ru-RU" sz="3600" dirty="0"/>
                  <a:t>Ответ: </a:t>
                </a:r>
                <a:r>
                  <a:rPr lang="ru-RU" sz="3600" b="1" dirty="0"/>
                  <a:t>800</a:t>
                </a:r>
                <a:r>
                  <a:rPr lang="ru-RU" sz="3600" dirty="0"/>
                  <a:t>г  и </a:t>
                </a:r>
                <a:r>
                  <a:rPr lang="ru-RU" sz="3600" b="1" dirty="0" smtClean="0"/>
                  <a:t>2</a:t>
                </a:r>
                <a:r>
                  <a:rPr lang="ru-RU" sz="3600" dirty="0" smtClean="0"/>
                  <a:t>кг </a:t>
                </a:r>
                <a:r>
                  <a:rPr lang="ru-RU" sz="3600" b="1" dirty="0" smtClean="0"/>
                  <a:t>400</a:t>
                </a:r>
                <a:r>
                  <a:rPr lang="ru-RU" sz="3600" dirty="0" smtClean="0"/>
                  <a:t>г</a:t>
                </a:r>
                <a:r>
                  <a:rPr lang="ru-RU" sz="3600" dirty="0"/>
                  <a:t>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624736"/>
              </a:xfrm>
              <a:blipFill rotWithShape="1">
                <a:blip r:embed="rId2"/>
                <a:stretch>
                  <a:fillRect l="-751" t="-2484" r="-273" b="-1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ашивка 3">
            <a:hlinkClick r:id="rId3" action="ppaction://hlinksldjump"/>
          </p:cNvPr>
          <p:cNvSpPr/>
          <p:nvPr/>
        </p:nvSpPr>
        <p:spPr>
          <a:xfrm flipH="1">
            <a:off x="8711952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9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75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750"/>
                            </p:stCondLst>
                            <p:childTnLst>
                              <p:par>
                                <p:cTn id="5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600"/>
                            </p:stCondLst>
                            <p:childTnLst>
                              <p:par>
                                <p:cTn id="6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250"/>
                            </p:stCondLst>
                            <p:childTnLst>
                              <p:par>
                                <p:cTn id="7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50"/>
                            </p:stCondLst>
                            <p:childTnLst>
                              <p:par>
                                <p:cTn id="8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50"/>
                            </p:stCondLst>
                            <p:childTnLst>
                              <p:par>
                                <p:cTn id="9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850"/>
                            </p:stCondLst>
                            <p:childTnLst>
                              <p:par>
                                <p:cTn id="10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250"/>
                            </p:stCondLst>
                            <p:childTnLst>
                              <p:par>
                                <p:cTn id="10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750"/>
                            </p:stCondLst>
                            <p:childTnLst>
                              <p:par>
                                <p:cTn id="1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400050" lvl="1" indent="0" algn="ctr">
              <a:buNone/>
            </a:pPr>
            <a:endParaRPr lang="ru-RU" sz="5500" dirty="0" smtClean="0"/>
          </a:p>
          <a:p>
            <a:pPr marL="400050" lvl="1" indent="0" algn="ctr">
              <a:buNone/>
            </a:pPr>
            <a:endParaRPr lang="ru-RU" sz="5500" dirty="0"/>
          </a:p>
          <a:p>
            <a:pPr marL="400050" lvl="1" indent="0" algn="ctr">
              <a:buNone/>
            </a:pPr>
            <a:r>
              <a:rPr lang="ru-RU" sz="5500" b="1" i="1" dirty="0" smtClean="0"/>
              <a:t>Молодцы</a:t>
            </a:r>
            <a:r>
              <a:rPr lang="ru-RU" sz="5500" b="1" i="1" dirty="0"/>
              <a:t>, ребята.</a:t>
            </a:r>
          </a:p>
          <a:p>
            <a:pPr marL="400050" lvl="1" indent="0" algn="ctr">
              <a:buNone/>
            </a:pPr>
            <a:r>
              <a:rPr lang="ru-RU" sz="5500" b="1" i="1" dirty="0"/>
              <a:t>А сейчас окунемся в сказку.</a:t>
            </a:r>
          </a:p>
        </p:txBody>
      </p:sp>
      <p:sp>
        <p:nvSpPr>
          <p:cNvPr id="10" name="Нашивка 9">
            <a:hlinkClick r:id="rId2" action="ppaction://hlinksldjump"/>
          </p:cNvPr>
          <p:cNvSpPr/>
          <p:nvPr/>
        </p:nvSpPr>
        <p:spPr>
          <a:xfrm flipH="1">
            <a:off x="8247956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>
            <a:hlinkClick r:id="rId3" action="ppaction://hlinksldjump"/>
          </p:cNvPr>
          <p:cNvSpPr/>
          <p:nvPr/>
        </p:nvSpPr>
        <p:spPr>
          <a:xfrm>
            <a:off x="8680004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b="1" i="1" dirty="0"/>
              <a:t>Пусть герои сказок дарят нам тепло,</a:t>
            </a:r>
            <a:endParaRPr lang="ru-RU" sz="2500" dirty="0"/>
          </a:p>
          <a:p>
            <a:pPr marL="0" indent="0">
              <a:buNone/>
            </a:pPr>
            <a:r>
              <a:rPr lang="ru-RU" sz="2500" b="1" i="1" dirty="0"/>
              <a:t>Пусть добро навеки побеждает зло!</a:t>
            </a:r>
          </a:p>
          <a:p>
            <a:pPr marL="0" indent="0">
              <a:buNone/>
            </a:pPr>
            <a:endParaRPr lang="ru-RU" sz="2500" dirty="0"/>
          </a:p>
          <a:p>
            <a:pPr marL="0" indent="900113">
              <a:buNone/>
            </a:pPr>
            <a:r>
              <a:rPr lang="ru-RU" sz="2700" dirty="0"/>
              <a:t>Ребята, вы знаете, что 2012 год , по восточному календарю является годом Дракона. Сказочного </a:t>
            </a:r>
            <a:r>
              <a:rPr lang="ru-RU" sz="2700" dirty="0" err="1"/>
              <a:t>Дракошу</a:t>
            </a:r>
            <a:r>
              <a:rPr lang="ru-RU" sz="2700" dirty="0"/>
              <a:t>, который помогает  Деду Морозу разносить подарки,  злая баба Яга обманным путем заманила,  в  болото, чтобы забрать подарки. Лягушки – квакушки со всех сторон окружили </a:t>
            </a:r>
            <a:r>
              <a:rPr lang="ru-RU" sz="2700" dirty="0" err="1"/>
              <a:t>Дракошу</a:t>
            </a:r>
            <a:r>
              <a:rPr lang="ru-RU" sz="2700" dirty="0"/>
              <a:t>. Только правильно решив примеры, перебираясь с кочки на кочку, вы доберетесь до </a:t>
            </a:r>
            <a:r>
              <a:rPr lang="ru-RU" sz="2700" dirty="0" err="1"/>
              <a:t>Дракоши</a:t>
            </a:r>
            <a:r>
              <a:rPr lang="ru-RU" sz="2700" dirty="0"/>
              <a:t> и подадите ему руку помощи. Дерзайте!</a:t>
            </a:r>
          </a:p>
          <a:p>
            <a:pPr marL="0" indent="900113">
              <a:buNone/>
            </a:pPr>
            <a:endParaRPr lang="ru-RU" sz="2300" dirty="0"/>
          </a:p>
          <a:p>
            <a:pPr marL="0" indent="900113">
              <a:buNone/>
            </a:pPr>
            <a:r>
              <a:rPr lang="ru-RU" sz="2300" dirty="0"/>
              <a:t>* 3 команды по 4 участника в каждой команде, начинают по очереди решать примеры.</a:t>
            </a:r>
          </a:p>
        </p:txBody>
      </p:sp>
      <p:sp>
        <p:nvSpPr>
          <p:cNvPr id="10" name="Нашивка 9">
            <a:hlinkClick r:id="rId2" action="ppaction://hlinksldjump"/>
          </p:cNvPr>
          <p:cNvSpPr/>
          <p:nvPr/>
        </p:nvSpPr>
        <p:spPr>
          <a:xfrm flipH="1">
            <a:off x="8247956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>
            <a:hlinkClick r:id="rId3" action="ppaction://hlinksldjump"/>
          </p:cNvPr>
          <p:cNvSpPr/>
          <p:nvPr/>
        </p:nvSpPr>
        <p:spPr>
          <a:xfrm>
            <a:off x="8680004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4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400050" lvl="1" indent="0" algn="ctr">
              <a:buNone/>
            </a:pPr>
            <a:endParaRPr lang="ru-RU" sz="5500" dirty="0" smtClean="0"/>
          </a:p>
          <a:p>
            <a:pPr marL="400050" lvl="1" indent="0" algn="ctr">
              <a:buNone/>
            </a:pPr>
            <a:endParaRPr lang="ru-RU" sz="55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072"/>
            <a:ext cx="1930901" cy="2160240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25" y="248072"/>
            <a:ext cx="2192873" cy="174076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3785617" y="5201816"/>
            <a:ext cx="1932806" cy="165618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 rotWithShape="1">
          <a:blip r:embed="rId5"/>
          <a:srcRect t="1" r="4211" b="3593"/>
          <a:stretch/>
        </p:blipFill>
        <p:spPr bwMode="auto">
          <a:xfrm>
            <a:off x="0" y="3780719"/>
            <a:ext cx="2561134" cy="22491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6"/>
          <a:stretch>
            <a:fillRect/>
          </a:stretch>
        </p:blipFill>
        <p:spPr>
          <a:xfrm>
            <a:off x="3335817" y="127700"/>
            <a:ext cx="2532327" cy="120049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7"/>
          <a:srcRect l="14000"/>
          <a:stretch/>
        </p:blipFill>
        <p:spPr bwMode="auto">
          <a:xfrm>
            <a:off x="6988324" y="3650878"/>
            <a:ext cx="2123728" cy="2508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Нашивка 9">
            <a:hlinkClick r:id="rId8" action="ppaction://hlinksldjump"/>
          </p:cNvPr>
          <p:cNvSpPr/>
          <p:nvPr/>
        </p:nvSpPr>
        <p:spPr>
          <a:xfrm flipH="1">
            <a:off x="8247956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>
            <a:hlinkClick r:id="rId9" action="ppaction://hlinksldjump"/>
          </p:cNvPr>
          <p:cNvSpPr/>
          <p:nvPr/>
        </p:nvSpPr>
        <p:spPr>
          <a:xfrm>
            <a:off x="8680004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10"/>
          <a:stretch>
            <a:fillRect/>
          </a:stretch>
        </p:blipFill>
        <p:spPr>
          <a:xfrm>
            <a:off x="2843808" y="1536069"/>
            <a:ext cx="3744416" cy="33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400050" lvl="1" indent="0" algn="ctr">
              <a:lnSpc>
                <a:spcPct val="200000"/>
              </a:lnSpc>
              <a:buNone/>
            </a:pPr>
            <a:r>
              <a:rPr lang="ru-RU" sz="3500" b="1" dirty="0" smtClean="0"/>
              <a:t>Ребята</a:t>
            </a:r>
            <a:r>
              <a:rPr lang="ru-RU" sz="3500" b="1" dirty="0"/>
              <a:t>, не торопитесь при выполнении вычислений, а то можете соскользнуть с кочки и увязнуть в болоте. Если увидели, что предыдущий участник команды допустил ошибку, исправьте ее.</a:t>
            </a:r>
          </a:p>
          <a:p>
            <a:pPr marL="400050" lvl="1" indent="0">
              <a:buNone/>
            </a:pPr>
            <a:endParaRPr lang="ru-RU" sz="2500" b="1" i="1" dirty="0"/>
          </a:p>
        </p:txBody>
      </p:sp>
      <p:sp>
        <p:nvSpPr>
          <p:cNvPr id="4" name="Нашивка 3">
            <a:hlinkClick r:id="rId2" action="ppaction://hlinksldjump"/>
          </p:cNvPr>
          <p:cNvSpPr/>
          <p:nvPr/>
        </p:nvSpPr>
        <p:spPr>
          <a:xfrm flipH="1">
            <a:off x="8247956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ашивка 4">
            <a:hlinkClick r:id="rId3" action="ppaction://hlinksldjump"/>
          </p:cNvPr>
          <p:cNvSpPr/>
          <p:nvPr/>
        </p:nvSpPr>
        <p:spPr>
          <a:xfrm>
            <a:off x="8680004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5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360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F3603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6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лнце 4">
            <a:hlinkClick r:id="rId3" action="ppaction://hlinksldjump"/>
          </p:cNvPr>
          <p:cNvSpPr/>
          <p:nvPr/>
        </p:nvSpPr>
        <p:spPr>
          <a:xfrm>
            <a:off x="8676456" y="99691"/>
            <a:ext cx="351656" cy="40466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шивка 5">
            <a:hlinkClick r:id="rId4" action="ppaction://hlinksldjump"/>
          </p:cNvPr>
          <p:cNvSpPr/>
          <p:nvPr/>
        </p:nvSpPr>
        <p:spPr>
          <a:xfrm flipH="1">
            <a:off x="8244408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Нашивка 6">
            <a:hlinkClick r:id="rId5" action="ppaction://hlinksldjump"/>
          </p:cNvPr>
          <p:cNvSpPr/>
          <p:nvPr/>
        </p:nvSpPr>
        <p:spPr>
          <a:xfrm>
            <a:off x="8680004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400050" lvl="1" indent="0" algn="ctr">
              <a:buNone/>
            </a:pPr>
            <a:endParaRPr lang="ru-RU" sz="5500" b="1" i="1" dirty="0"/>
          </a:p>
        </p:txBody>
      </p:sp>
      <p:pic>
        <p:nvPicPr>
          <p:cNvPr id="2050" name="Picture 2" descr="C:\Users\Паша\Pictures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ашивка 3">
            <a:hlinkClick r:id="rId3" action="ppaction://hlinksldjump"/>
          </p:cNvPr>
          <p:cNvSpPr/>
          <p:nvPr/>
        </p:nvSpPr>
        <p:spPr>
          <a:xfrm flipH="1">
            <a:off x="8711952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62473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i="1" smtClean="0">
                        <a:latin typeface="Cambria Math"/>
                      </a:rPr>
                      <m:t>❶</m:t>
                    </m:r>
                    <m:r>
                      <a:rPr lang="ru-RU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b="1" u="sng" dirty="0"/>
                  <a:t>Устные упражнения</a:t>
                </a:r>
                <a:r>
                  <a:rPr lang="ru-RU" u="sng" dirty="0"/>
                  <a:t>:</a:t>
                </a:r>
                <a:endParaRPr lang="ru-RU" dirty="0"/>
              </a:p>
              <a:p>
                <a:pPr marL="0" indent="0">
                  <a:buNone/>
                </a:pPr>
                <a:r>
                  <a:rPr lang="ru-RU" sz="2500" dirty="0" smtClean="0"/>
                  <a:t>① </a:t>
                </a:r>
                <a:r>
                  <a:rPr lang="ru-RU" sz="2500" b="1" i="1" dirty="0" smtClean="0"/>
                  <a:t>В </a:t>
                </a:r>
                <a:r>
                  <a:rPr lang="ru-RU" sz="2500" b="1" i="1" dirty="0"/>
                  <a:t>таблице указаны старинные российские денежные единицы. Так ли это</a:t>
                </a:r>
                <a:r>
                  <a:rPr lang="ru-RU" sz="2500" dirty="0" smtClean="0"/>
                  <a:t>?</a:t>
                </a:r>
              </a:p>
              <a:p>
                <a:pPr marL="0" indent="0">
                  <a:buNone/>
                </a:pPr>
                <a:endParaRPr lang="ru-RU" sz="2500" dirty="0" smtClean="0"/>
              </a:p>
              <a:p>
                <a:pPr marL="0" indent="0">
                  <a:buNone/>
                </a:pPr>
                <a:endParaRPr lang="ru-RU" sz="2500" dirty="0" smtClean="0"/>
              </a:p>
              <a:p>
                <a:pPr marL="0" indent="0">
                  <a:buNone/>
                </a:pPr>
                <a:endParaRPr lang="ru-RU" sz="2500" dirty="0"/>
              </a:p>
              <a:p>
                <a:pPr marL="0" indent="0">
                  <a:buNone/>
                </a:pPr>
                <a:r>
                  <a:rPr lang="ru-RU" sz="2500" b="1" i="1" dirty="0" smtClean="0"/>
                  <a:t>        Расположите  </a:t>
                </a:r>
                <a:r>
                  <a:rPr lang="ru-RU" sz="2500" b="1" i="1" dirty="0"/>
                  <a:t>денежные единицы в порядке убывания</a:t>
                </a:r>
                <a:r>
                  <a:rPr lang="ru-RU" sz="2500" b="1" i="1" dirty="0" smtClean="0"/>
                  <a:t>.</a:t>
                </a:r>
              </a:p>
              <a:p>
                <a:pPr marL="0" indent="0">
                  <a:buNone/>
                </a:pPr>
                <a:endParaRPr lang="ru-RU" sz="2500" b="1" i="1" dirty="0"/>
              </a:p>
              <a:p>
                <a:pPr marL="0" indent="0">
                  <a:buNone/>
                </a:pPr>
                <a:r>
                  <a:rPr lang="ru-RU" sz="2500" b="1" dirty="0" smtClean="0"/>
                  <a:t>②</a:t>
                </a:r>
                <a:r>
                  <a:rPr lang="ru-RU" sz="2500" b="1" i="1" dirty="0" smtClean="0"/>
                  <a:t> </a:t>
                </a:r>
                <a:r>
                  <a:rPr lang="ru-RU" sz="2500" b="1" i="1" dirty="0"/>
                  <a:t>Какая фигура лишняя?</a:t>
                </a:r>
                <a:endParaRPr lang="ru-RU" sz="2500" i="1" dirty="0"/>
              </a:p>
              <a:p>
                <a:pPr marL="0" indent="0">
                  <a:buNone/>
                </a:pPr>
                <a:endParaRPr lang="ru-RU" sz="25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624736"/>
              </a:xfrm>
              <a:blipFill rotWithShape="1">
                <a:blip r:embed="rId2"/>
                <a:stretch>
                  <a:fillRect l="-1161" t="-5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782187"/>
              </p:ext>
            </p:extLst>
          </p:nvPr>
        </p:nvGraphicFramePr>
        <p:xfrm>
          <a:off x="683569" y="1772816"/>
          <a:ext cx="770485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71"/>
                <a:gridCol w="1540971"/>
                <a:gridCol w="1540971"/>
                <a:gridCol w="1540971"/>
                <a:gridCol w="15409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Полушка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Гривенник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Золотник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Алтын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Деньга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65104"/>
            <a:ext cx="7704856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лнце 4">
            <a:hlinkClick r:id="rId4" action="ppaction://hlinksldjump"/>
          </p:cNvPr>
          <p:cNvSpPr/>
          <p:nvPr/>
        </p:nvSpPr>
        <p:spPr>
          <a:xfrm>
            <a:off x="3347864" y="1176264"/>
            <a:ext cx="351656" cy="404664"/>
          </a:xfrm>
          <a:prstGeom prst="sun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>
            <a:hlinkClick r:id="rId5" action="ppaction://hlinksldjump"/>
          </p:cNvPr>
          <p:cNvSpPr/>
          <p:nvPr/>
        </p:nvSpPr>
        <p:spPr>
          <a:xfrm>
            <a:off x="3995936" y="3881611"/>
            <a:ext cx="351656" cy="404664"/>
          </a:xfrm>
          <a:prstGeom prst="sun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ашивка 7">
            <a:hlinkClick r:id="rId6" action="ppaction://hlinksldjump"/>
          </p:cNvPr>
          <p:cNvSpPr/>
          <p:nvPr/>
        </p:nvSpPr>
        <p:spPr>
          <a:xfrm>
            <a:off x="8711952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>
            <a:hlinkClick r:id="rId7" action="ppaction://hlinksldjump"/>
          </p:cNvPr>
          <p:cNvSpPr/>
          <p:nvPr/>
        </p:nvSpPr>
        <p:spPr>
          <a:xfrm flipH="1">
            <a:off x="8279904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5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35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35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  <a:tabLst>
                <a:tab pos="5829300" algn="l"/>
              </a:tabLst>
            </a:pPr>
            <a:r>
              <a:rPr lang="ru-RU" b="1" i="1" dirty="0" smtClean="0"/>
              <a:t>За </a:t>
            </a:r>
            <a:r>
              <a:rPr lang="ru-RU" b="1" i="1" dirty="0"/>
              <a:t>помощь Дракоша всем говорит: «Спасибо!»</a:t>
            </a:r>
            <a:endParaRPr lang="ru-RU" sz="2400" b="1" i="1" dirty="0"/>
          </a:p>
          <a:p>
            <a:pPr marL="0" indent="0" algn="ctr">
              <a:buNone/>
            </a:pPr>
            <a:r>
              <a:rPr lang="ru-RU" b="1" i="1" dirty="0"/>
              <a:t>Участники победившей команды получают оценку «5».</a:t>
            </a:r>
            <a:endParaRPr lang="ru-RU" sz="5400" b="1" i="1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64" y="0"/>
            <a:ext cx="5616624" cy="4941168"/>
          </a:xfrm>
          <a:prstGeom prst="rect">
            <a:avLst/>
          </a:prstGeom>
        </p:spPr>
      </p:pic>
      <p:sp>
        <p:nvSpPr>
          <p:cNvPr id="4" name="Нашивка 3">
            <a:hlinkClick r:id="rId3" action="ppaction://hlinksldjump"/>
          </p:cNvPr>
          <p:cNvSpPr/>
          <p:nvPr/>
        </p:nvSpPr>
        <p:spPr>
          <a:xfrm flipH="1">
            <a:off x="8221092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hlinkClick r:id="rId4" action="ppaction://hlinksldjump"/>
          </p:cNvPr>
          <p:cNvSpPr/>
          <p:nvPr/>
        </p:nvSpPr>
        <p:spPr>
          <a:xfrm>
            <a:off x="8680004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3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 smtClean="0"/>
              <a:t>❸</a:t>
            </a:r>
            <a:r>
              <a:rPr lang="en-US" b="1" i="1" dirty="0" smtClean="0"/>
              <a:t> </a:t>
            </a:r>
            <a:r>
              <a:rPr lang="ru-RU" b="1" i="1" dirty="0" smtClean="0"/>
              <a:t>Самостоятельная </a:t>
            </a:r>
            <a:r>
              <a:rPr lang="ru-RU" b="1" i="1" dirty="0"/>
              <a:t>работа (15 </a:t>
            </a:r>
            <a:r>
              <a:rPr lang="ru-RU" b="1" i="1" dirty="0" smtClean="0"/>
              <a:t>минут).</a:t>
            </a:r>
          </a:p>
          <a:p>
            <a:pPr marL="0" indent="0">
              <a:buNone/>
            </a:pPr>
            <a:r>
              <a:rPr lang="en-US" dirty="0" smtClean="0"/>
              <a:t>									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																																																					</a:t>
            </a:r>
            <a:endParaRPr lang="ru-RU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8988"/>
            <a:ext cx="8928992" cy="606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ашивка 4">
            <a:hlinkClick r:id="rId3" action="ppaction://hlinksldjump"/>
          </p:cNvPr>
          <p:cNvSpPr/>
          <p:nvPr/>
        </p:nvSpPr>
        <p:spPr>
          <a:xfrm flipH="1">
            <a:off x="8247956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hlinkClick r:id="rId4" action="ppaction://hlinksldjump"/>
          </p:cNvPr>
          <p:cNvSpPr/>
          <p:nvPr/>
        </p:nvSpPr>
        <p:spPr>
          <a:xfrm>
            <a:off x="8680004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7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5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❹</a:t>
            </a:r>
            <a:r>
              <a:rPr lang="en-US" dirty="0" smtClean="0"/>
              <a:t> </a:t>
            </a:r>
            <a:r>
              <a:rPr lang="ru-RU" dirty="0" smtClean="0"/>
              <a:t>Решим кроссворд.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1. Сумма </a:t>
            </a:r>
            <a:r>
              <a:rPr lang="ru-RU" dirty="0"/>
              <a:t>длин сторон многоугольника</a:t>
            </a:r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. Часть </a:t>
            </a:r>
            <a:r>
              <a:rPr lang="ru-RU" dirty="0"/>
              <a:t>прямой, ограниченная одной точкой</a:t>
            </a:r>
          </a:p>
          <a:p>
            <a:pPr marL="0" indent="0">
              <a:buNone/>
            </a:pPr>
            <a:r>
              <a:rPr lang="ru-RU" dirty="0" smtClean="0"/>
              <a:t>3. Компонент </a:t>
            </a:r>
            <a:r>
              <a:rPr lang="ru-RU" dirty="0"/>
              <a:t>действия умножения</a:t>
            </a:r>
          </a:p>
          <a:p>
            <a:pPr marL="0" indent="0">
              <a:buNone/>
            </a:pPr>
            <a:r>
              <a:rPr lang="ru-RU" dirty="0" smtClean="0"/>
              <a:t>4. Равенство</a:t>
            </a:r>
            <a:r>
              <a:rPr lang="en-US" smtClean="0"/>
              <a:t>,</a:t>
            </a:r>
            <a:r>
              <a:rPr lang="ru-RU" smtClean="0"/>
              <a:t> </a:t>
            </a:r>
            <a:r>
              <a:rPr lang="ru-RU" dirty="0"/>
              <a:t>содержащее неизвестное число</a:t>
            </a:r>
          </a:p>
          <a:p>
            <a:pPr marL="0" indent="0">
              <a:buNone/>
            </a:pPr>
            <a:r>
              <a:rPr lang="ru-RU" dirty="0" smtClean="0"/>
              <a:t>5. Результат </a:t>
            </a:r>
            <a:r>
              <a:rPr lang="ru-RU" dirty="0"/>
              <a:t>деления.</a:t>
            </a:r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t="5891" r="11859" b="8905"/>
          <a:stretch/>
        </p:blipFill>
        <p:spPr bwMode="auto">
          <a:xfrm>
            <a:off x="5724128" y="260648"/>
            <a:ext cx="3400450" cy="32319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19" y="1276772"/>
            <a:ext cx="6094413" cy="222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олнце 8">
            <a:hlinkClick r:id="rId4" action="ppaction://hlinksldjump"/>
          </p:cNvPr>
          <p:cNvSpPr/>
          <p:nvPr/>
        </p:nvSpPr>
        <p:spPr>
          <a:xfrm>
            <a:off x="4211960" y="260648"/>
            <a:ext cx="351656" cy="40466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ашивка 9">
            <a:hlinkClick r:id="rId5" action="ppaction://hlinksldjump"/>
          </p:cNvPr>
          <p:cNvSpPr/>
          <p:nvPr/>
        </p:nvSpPr>
        <p:spPr>
          <a:xfrm>
            <a:off x="8680004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>
            <a:hlinkClick r:id="rId6" action="ppaction://hlinksldjump"/>
          </p:cNvPr>
          <p:cNvSpPr/>
          <p:nvPr/>
        </p:nvSpPr>
        <p:spPr>
          <a:xfrm flipH="1">
            <a:off x="8206805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250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50"/>
                            </p:stCondLst>
                            <p:childTnLst>
                              <p:par>
                                <p:cTn id="4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550"/>
                            </p:stCondLst>
                            <p:childTnLst>
                              <p:par>
                                <p:cTn id="4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400"/>
                            </p:stCondLst>
                            <p:childTnLst>
                              <p:par>
                                <p:cTn id="5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750"/>
                            </p:stCondLst>
                            <p:childTnLst>
                              <p:par>
                                <p:cTn id="6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15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5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376878"/>
              </p:ext>
            </p:extLst>
          </p:nvPr>
        </p:nvGraphicFramePr>
        <p:xfrm>
          <a:off x="-684584" y="1988840"/>
          <a:ext cx="11001298" cy="3086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Документ" r:id="rId4" imgW="6095081" imgH="1710203" progId="Word.Document.12">
                  <p:embed/>
                </p:oleObj>
              </mc:Choice>
              <mc:Fallback>
                <p:oleObj name="Документ" r:id="rId4" imgW="6095081" imgH="17102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684584" y="1988840"/>
                        <a:ext cx="11001298" cy="3086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ашивка 5">
            <a:hlinkClick r:id="rId6" action="ppaction://hlinksldjump"/>
          </p:cNvPr>
          <p:cNvSpPr/>
          <p:nvPr/>
        </p:nvSpPr>
        <p:spPr>
          <a:xfrm flipH="1">
            <a:off x="8711952" y="6567842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2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❺</a:t>
            </a:r>
            <a:r>
              <a:rPr lang="en-US" dirty="0" smtClean="0"/>
              <a:t> </a:t>
            </a:r>
            <a:r>
              <a:rPr lang="ru-RU" b="1" i="1" dirty="0" smtClean="0"/>
              <a:t>Итоги </a:t>
            </a:r>
            <a:r>
              <a:rPr lang="ru-RU" b="1" i="1" dirty="0"/>
              <a:t>урока</a:t>
            </a:r>
            <a:r>
              <a:rPr lang="ru-RU" b="1" i="1" dirty="0" smtClean="0"/>
              <a:t>.</a:t>
            </a:r>
            <a:endParaRPr lang="en-US" dirty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❻</a:t>
            </a:r>
            <a:r>
              <a:rPr lang="en-US" dirty="0" smtClean="0"/>
              <a:t> </a:t>
            </a:r>
            <a:r>
              <a:rPr lang="ru-RU" b="1" i="1" dirty="0" smtClean="0"/>
              <a:t>Домашнее </a:t>
            </a:r>
            <a:r>
              <a:rPr lang="ru-RU" b="1" i="1" dirty="0"/>
              <a:t>задание.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№</a:t>
            </a:r>
            <a:r>
              <a:rPr lang="ru-RU" b="1" i="1" dirty="0" smtClean="0"/>
              <a:t>1082</a:t>
            </a:r>
            <a:r>
              <a:rPr lang="en-US" b="1" i="1" dirty="0" smtClean="0"/>
              <a:t> </a:t>
            </a:r>
            <a:r>
              <a:rPr lang="ru-RU" b="1" i="1" dirty="0" smtClean="0"/>
              <a:t>  </a:t>
            </a:r>
            <a:r>
              <a:rPr lang="ru-RU" b="1" i="1" dirty="0"/>
              <a:t>Вычислите:</a:t>
            </a:r>
            <a:endParaRPr lang="ru-RU" dirty="0"/>
          </a:p>
          <a:p>
            <a:pPr marL="0" indent="0">
              <a:buNone/>
            </a:pPr>
            <a:r>
              <a:rPr lang="en-US" b="1" i="1" dirty="0" smtClean="0"/>
              <a:t>		</a:t>
            </a:r>
            <a:r>
              <a:rPr lang="ru-RU" b="1" i="1" dirty="0" smtClean="0"/>
              <a:t>а)35</a:t>
            </a:r>
            <a:r>
              <a:rPr lang="ru-RU" b="1" i="1" dirty="0"/>
              <a:t>∙17-35∙16+65∙99-65∙98</a:t>
            </a:r>
            <a:endParaRPr lang="ru-RU" dirty="0"/>
          </a:p>
          <a:p>
            <a:pPr marL="0" indent="0">
              <a:buNone/>
            </a:pPr>
            <a:r>
              <a:rPr lang="en-US" b="1" i="1" dirty="0" smtClean="0"/>
              <a:t>		</a:t>
            </a:r>
            <a:r>
              <a:rPr lang="ru-RU" b="1" i="1" dirty="0" smtClean="0"/>
              <a:t>б)79</a:t>
            </a:r>
            <a:r>
              <a:rPr lang="ru-RU" b="1" i="1" dirty="0"/>
              <a:t>∙23+21∙23-(23∙123-23∙23)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№</a:t>
            </a:r>
            <a:r>
              <a:rPr lang="ru-RU" b="1" i="1" dirty="0" smtClean="0"/>
              <a:t>1123</a:t>
            </a:r>
            <a:r>
              <a:rPr lang="en-US" b="1" i="1" dirty="0" smtClean="0"/>
              <a:t> </a:t>
            </a:r>
            <a:r>
              <a:rPr lang="ru-RU" b="1" i="1" dirty="0" smtClean="0"/>
              <a:t> </a:t>
            </a:r>
            <a:r>
              <a:rPr lang="ru-RU" b="1" i="1" dirty="0"/>
              <a:t>Решите задачу.</a:t>
            </a:r>
            <a:endParaRPr lang="ru-RU" dirty="0"/>
          </a:p>
          <a:p>
            <a:pPr marL="0" indent="0">
              <a:buNone/>
            </a:pPr>
            <a:r>
              <a:rPr lang="en-US" b="1" i="1" dirty="0" smtClean="0"/>
              <a:t>		</a:t>
            </a:r>
            <a:r>
              <a:rPr lang="ru-RU" b="1" i="1" dirty="0" smtClean="0"/>
              <a:t>В </a:t>
            </a:r>
            <a:r>
              <a:rPr lang="ru-RU" b="1" i="1" dirty="0"/>
              <a:t>бочке было 40 ведер воды. Когда из </a:t>
            </a:r>
            <a:r>
              <a:rPr lang="en-US" b="1" i="1" dirty="0" smtClean="0"/>
              <a:t>	</a:t>
            </a:r>
            <a:r>
              <a:rPr lang="ru-RU" b="1" i="1" dirty="0" smtClean="0"/>
              <a:t>бочки </a:t>
            </a:r>
            <a:r>
              <a:rPr lang="ru-RU" b="1" i="1" dirty="0"/>
              <a:t>отлили несколько  ведер, то воды </a:t>
            </a:r>
            <a:r>
              <a:rPr lang="en-US" b="1" i="1" dirty="0" smtClean="0"/>
              <a:t>	</a:t>
            </a:r>
            <a:r>
              <a:rPr lang="ru-RU" b="1" i="1" dirty="0" smtClean="0"/>
              <a:t>осталось </a:t>
            </a:r>
            <a:r>
              <a:rPr lang="ru-RU" b="1" i="1" dirty="0"/>
              <a:t>в 7 раз больше, чем отлили. </a:t>
            </a:r>
            <a:r>
              <a:rPr lang="en-US" b="1" i="1" dirty="0" smtClean="0"/>
              <a:t>	</a:t>
            </a:r>
            <a:r>
              <a:rPr lang="ru-RU" b="1" i="1" dirty="0" smtClean="0"/>
              <a:t>Сколько  </a:t>
            </a:r>
            <a:r>
              <a:rPr lang="ru-RU" b="1" i="1" dirty="0"/>
              <a:t>ведер отлили?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ашивка 3">
            <a:hlinkClick r:id="rId3" action="ppaction://hlinksldjump"/>
          </p:cNvPr>
          <p:cNvSpPr/>
          <p:nvPr/>
        </p:nvSpPr>
        <p:spPr>
          <a:xfrm flipH="1">
            <a:off x="8316416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Умножение 1">
            <a:hlinkClick r:id="" action="ppaction://hlinkshowjump?jump=endshow"/>
          </p:cNvPr>
          <p:cNvSpPr/>
          <p:nvPr/>
        </p:nvSpPr>
        <p:spPr>
          <a:xfrm>
            <a:off x="8748464" y="6519638"/>
            <a:ext cx="504056" cy="38092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26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"/>
                            </p:stCondLst>
                            <p:childTnLst>
                              <p:par>
                                <p:cTn id="21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3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3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85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35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85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16632"/>
                <a:ext cx="8928992" cy="66247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	</a:t>
                </a:r>
              </a:p>
              <a:p>
                <a:pPr marL="0" indent="0">
                  <a:buNone/>
                </a:pPr>
                <a:r>
                  <a:rPr lang="ru-RU" dirty="0"/>
                  <a:t>	</a:t>
                </a:r>
                <a:r>
                  <a:rPr lang="ru-RU" sz="4500" b="1" dirty="0" smtClean="0"/>
                  <a:t>Ответ</a:t>
                </a:r>
                <a:r>
                  <a:rPr lang="en-US" sz="4500" b="1" dirty="0" smtClean="0"/>
                  <a:t>:</a:t>
                </a:r>
                <a:endParaRPr lang="ru-RU" sz="4500" b="1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>
                  <a:buFont typeface="Wingdings" pitchFamily="2" charset="2"/>
                  <a:buChar char="Ø"/>
                </a:pPr>
                <a:r>
                  <a:rPr lang="ru-RU" sz="3700" dirty="0"/>
                  <a:t>Нет, так как «</a:t>
                </a:r>
                <a:r>
                  <a:rPr lang="ru-RU" sz="3700" dirty="0" smtClean="0"/>
                  <a:t>золотник» - старинная </a:t>
                </a:r>
                <a:r>
                  <a:rPr lang="ru-RU" sz="3700" dirty="0"/>
                  <a:t>мера веса: 1 </a:t>
                </a:r>
                <a:r>
                  <a:rPr lang="ru-RU" sz="3700" dirty="0" smtClean="0"/>
                  <a:t>золотник = 4 грамма</a:t>
                </a:r>
                <a:r>
                  <a:rPr lang="en-US" sz="3700" dirty="0" smtClean="0"/>
                  <a:t>;</a:t>
                </a:r>
                <a:endParaRPr lang="ru-RU" sz="3700" dirty="0" smtClean="0"/>
              </a:p>
              <a:p>
                <a:pPr marL="0" indent="0">
                  <a:buNone/>
                </a:pPr>
                <a:endParaRPr lang="ru-RU" sz="3700" dirty="0" smtClean="0"/>
              </a:p>
              <a:p>
                <a:pPr>
                  <a:buFont typeface="Wingdings" pitchFamily="2" charset="2"/>
                  <a:buChar char="Ø"/>
                </a:pPr>
                <a:r>
                  <a:rPr lang="ru-RU" sz="3700" u="sng" dirty="0" smtClean="0"/>
                  <a:t>Гривенник</a:t>
                </a:r>
                <a:r>
                  <a:rPr lang="ru-RU" sz="3700" dirty="0" smtClean="0"/>
                  <a:t> - 10 </a:t>
                </a:r>
                <a:r>
                  <a:rPr lang="ru-RU" sz="3700" dirty="0"/>
                  <a:t>копеек, </a:t>
                </a:r>
                <a:r>
                  <a:rPr lang="ru-RU" sz="3700" u="sng" dirty="0"/>
                  <a:t>алтын</a:t>
                </a:r>
                <a:r>
                  <a:rPr lang="ru-RU" sz="3700" dirty="0"/>
                  <a:t> </a:t>
                </a:r>
                <a:r>
                  <a:rPr lang="ru-RU" sz="3700" dirty="0" smtClean="0"/>
                  <a:t>- 3 </a:t>
                </a:r>
                <a:r>
                  <a:rPr lang="ru-RU" sz="3700" dirty="0"/>
                  <a:t>копейки, </a:t>
                </a:r>
                <a:r>
                  <a:rPr lang="ru-RU" sz="3700" u="sng" dirty="0"/>
                  <a:t>деньга</a:t>
                </a:r>
                <a:r>
                  <a:rPr lang="ru-RU" sz="37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7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7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37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3700" dirty="0"/>
                  <a:t> копейки; </a:t>
                </a:r>
                <a:r>
                  <a:rPr lang="ru-RU" sz="3700" u="sng" dirty="0"/>
                  <a:t>полушка</a:t>
                </a:r>
                <a:r>
                  <a:rPr lang="ru-RU" sz="3700" dirty="0"/>
                  <a:t> </a:t>
                </a:r>
                <a:r>
                  <a:rPr lang="ru-RU" sz="3700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7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37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37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ru-RU" sz="3700" dirty="0"/>
                  <a:t> </a:t>
                </a:r>
                <a:r>
                  <a:rPr lang="ru-RU" sz="3700" dirty="0" smtClean="0"/>
                  <a:t>копейки.</a:t>
                </a:r>
              </a:p>
              <a:p>
                <a:pPr>
                  <a:buFont typeface="Wingdings" pitchFamily="2" charset="2"/>
                  <a:buChar char="Ø"/>
                </a:pPr>
                <a:endParaRPr lang="ru-RU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16632"/>
                <a:ext cx="8928992" cy="6624736"/>
              </a:xfrm>
              <a:blipFill rotWithShape="1">
                <a:blip r:embed="rId2"/>
                <a:stretch>
                  <a:fillRect l="-1913" r="-26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ашивка 3">
            <a:hlinkClick r:id="rId3" action="ppaction://hlinksldjump"/>
          </p:cNvPr>
          <p:cNvSpPr/>
          <p:nvPr/>
        </p:nvSpPr>
        <p:spPr>
          <a:xfrm flipH="1">
            <a:off x="8711952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60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sz="4500" b="1" dirty="0" smtClean="0"/>
              <a:t>Ответ</a:t>
            </a:r>
            <a:r>
              <a:rPr lang="en-US" sz="4500" b="1" dirty="0" smtClean="0"/>
              <a:t>:</a:t>
            </a:r>
            <a:endParaRPr lang="ru-RU" sz="4500" b="1" dirty="0" smtClean="0"/>
          </a:p>
          <a:p>
            <a:pPr marL="0" indent="0">
              <a:buNone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Фигура под номером </a:t>
            </a:r>
            <a:r>
              <a:rPr lang="en-US" dirty="0" smtClean="0"/>
              <a:t>2</a:t>
            </a:r>
            <a:r>
              <a:rPr lang="ru-RU" dirty="0" smtClean="0"/>
              <a:t> – Треугольник.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ашивка 3">
            <a:hlinkClick r:id="rId2" action="ppaction://hlinksldjump"/>
          </p:cNvPr>
          <p:cNvSpPr/>
          <p:nvPr/>
        </p:nvSpPr>
        <p:spPr>
          <a:xfrm flipH="1">
            <a:off x="8713663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>
              <a:buNone/>
            </a:pPr>
            <a:endParaRPr lang="ru-RU" sz="25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3000" dirty="0"/>
          </a:p>
          <a:p>
            <a:pPr marL="0" indent="0">
              <a:buNone/>
            </a:pPr>
            <a:endParaRPr lang="ru-RU" sz="2500" dirty="0" smtClean="0"/>
          </a:p>
          <a:p>
            <a:pPr marL="0" indent="0">
              <a:buNone/>
            </a:pPr>
            <a:r>
              <a:rPr lang="ru-RU" sz="2500" dirty="0" smtClean="0"/>
              <a:t>⑤</a:t>
            </a:r>
            <a:r>
              <a:rPr lang="ru-RU" sz="2500" dirty="0"/>
              <a:t>Вычислите</a:t>
            </a:r>
            <a:r>
              <a:rPr lang="ru-RU" sz="2500" dirty="0" smtClean="0"/>
              <a:t>:</a:t>
            </a:r>
          </a:p>
          <a:p>
            <a:pPr marL="0" indent="0">
              <a:buNone/>
            </a:pPr>
            <a:endParaRPr lang="ru-RU" sz="2500" dirty="0"/>
          </a:p>
          <a:p>
            <a:pPr marL="0" indent="0">
              <a:buNone/>
            </a:pPr>
            <a:endParaRPr lang="ru-RU" sz="2500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720759"/>
              </p:ext>
            </p:extLst>
          </p:nvPr>
        </p:nvGraphicFramePr>
        <p:xfrm>
          <a:off x="27045" y="28419"/>
          <a:ext cx="4544955" cy="166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44955"/>
              </a:tblGrid>
              <a:tr h="152837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500" dirty="0" smtClean="0"/>
                        <a:t>③</a:t>
                      </a:r>
                      <a:r>
                        <a:rPr lang="ru-RU" sz="2500" baseline="0" dirty="0" smtClean="0"/>
                        <a:t> </a:t>
                      </a:r>
                      <a:r>
                        <a:rPr lang="ru-RU" sz="2500" dirty="0" smtClean="0"/>
                        <a:t>Угадайте корень уравнения:    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 smtClean="0"/>
                        <a:t>	</a:t>
                      </a:r>
                      <a:r>
                        <a:rPr lang="ru-RU" sz="3000" dirty="0" smtClean="0"/>
                        <a:t>а) 5∙х=х∙4;      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3000" dirty="0" smtClean="0"/>
                        <a:t>	б) у∙у-1=24.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159775"/>
              </p:ext>
            </p:extLst>
          </p:nvPr>
        </p:nvGraphicFramePr>
        <p:xfrm>
          <a:off x="4716016" y="0"/>
          <a:ext cx="4688971" cy="204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8971"/>
              </a:tblGrid>
              <a:tr h="187220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2500" dirty="0" smtClean="0"/>
                        <a:t>④</a:t>
                      </a:r>
                      <a:r>
                        <a:rPr lang="ru-RU" sz="2500" baseline="0" dirty="0" smtClean="0"/>
                        <a:t> </a:t>
                      </a:r>
                      <a:r>
                        <a:rPr lang="ru-RU" sz="2500" b="1" i="1" dirty="0" smtClean="0"/>
                        <a:t>Найдите значение    выражения:</a:t>
                      </a:r>
                      <a:endParaRPr lang="ru-RU" sz="2500" dirty="0" smtClean="0"/>
                    </a:p>
                    <a:p>
                      <a:pPr marL="0" indent="0">
                        <a:buNone/>
                      </a:pPr>
                      <a:r>
                        <a:rPr lang="ru-RU" sz="2400" dirty="0" smtClean="0"/>
                        <a:t>	</a:t>
                      </a:r>
                      <a:r>
                        <a:rPr lang="ru-RU" sz="3000" dirty="0" smtClean="0"/>
                        <a:t>а) 169∙27 + 31∙27;       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3000" dirty="0" smtClean="0"/>
                        <a:t>	б) 202∙87 - 102∙87.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7776864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Солнце 11">
            <a:hlinkClick r:id="rId3" action="ppaction://hlinksldjump"/>
          </p:cNvPr>
          <p:cNvSpPr/>
          <p:nvPr/>
        </p:nvSpPr>
        <p:spPr>
          <a:xfrm>
            <a:off x="4427984" y="46412"/>
            <a:ext cx="351656" cy="404664"/>
          </a:xfrm>
          <a:prstGeom prst="sun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>
            <a:hlinkClick r:id="rId4" action="ppaction://hlinksldjump"/>
          </p:cNvPr>
          <p:cNvSpPr/>
          <p:nvPr/>
        </p:nvSpPr>
        <p:spPr>
          <a:xfrm>
            <a:off x="8072128" y="46412"/>
            <a:ext cx="351656" cy="404664"/>
          </a:xfrm>
          <a:prstGeom prst="sun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олнце 13">
            <a:hlinkClick r:id="rId5" action="ppaction://hlinksldjump"/>
          </p:cNvPr>
          <p:cNvSpPr/>
          <p:nvPr/>
        </p:nvSpPr>
        <p:spPr>
          <a:xfrm>
            <a:off x="2195736" y="2232248"/>
            <a:ext cx="351656" cy="404664"/>
          </a:xfrm>
          <a:prstGeom prst="sun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ашивка 8">
            <a:hlinkClick r:id="rId6" action="ppaction://hlinksldjump"/>
          </p:cNvPr>
          <p:cNvSpPr/>
          <p:nvPr/>
        </p:nvSpPr>
        <p:spPr>
          <a:xfrm>
            <a:off x="8680004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ашивка 9">
            <a:hlinkClick r:id="rId7" action="ppaction://hlinksldjump"/>
          </p:cNvPr>
          <p:cNvSpPr/>
          <p:nvPr/>
        </p:nvSpPr>
        <p:spPr>
          <a:xfrm flipH="1">
            <a:off x="8247956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3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animBg="1"/>
      <p:bldP spid="13" grpId="0" animBg="1"/>
      <p:bldP spid="1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sz="4500" b="1" dirty="0" smtClean="0"/>
              <a:t>Ответ</a:t>
            </a:r>
            <a:r>
              <a:rPr lang="en-US" sz="4500" b="1" dirty="0" smtClean="0"/>
              <a:t>:</a:t>
            </a:r>
            <a:endParaRPr lang="ru-RU" sz="4500" b="1" dirty="0" smtClean="0"/>
          </a:p>
          <a:p>
            <a:pPr marL="0" indent="0">
              <a:buNone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</a:t>
            </a:r>
            <a:r>
              <a:rPr lang="en-US" dirty="0" smtClean="0"/>
              <a:t>) x=0;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б</a:t>
            </a:r>
            <a:r>
              <a:rPr lang="ru-RU" dirty="0" smtClean="0"/>
              <a:t>) </a:t>
            </a:r>
            <a:r>
              <a:rPr lang="en-US" dirty="0" smtClean="0"/>
              <a:t>x=5</a:t>
            </a:r>
            <a:r>
              <a:rPr lang="ru-RU" dirty="0" smtClean="0"/>
              <a:t>.</a:t>
            </a:r>
            <a:endParaRPr lang="en-US" dirty="0" smtClean="0"/>
          </a:p>
        </p:txBody>
      </p:sp>
      <p:sp>
        <p:nvSpPr>
          <p:cNvPr id="4" name="Нашивка 3">
            <a:hlinkClick r:id="rId2" action="ppaction://hlinksldjump"/>
          </p:cNvPr>
          <p:cNvSpPr/>
          <p:nvPr/>
        </p:nvSpPr>
        <p:spPr>
          <a:xfrm flipH="1">
            <a:off x="8711952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62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sz="4500" b="1" dirty="0" smtClean="0"/>
              <a:t>Ответ</a:t>
            </a:r>
            <a:r>
              <a:rPr lang="en-US" sz="4500" b="1" dirty="0" smtClean="0"/>
              <a:t>:</a:t>
            </a:r>
            <a:endParaRPr lang="ru-RU" sz="4500" b="1" dirty="0" smtClean="0"/>
          </a:p>
          <a:p>
            <a:pPr marL="0" indent="0">
              <a:buNone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</a:t>
            </a:r>
            <a:r>
              <a:rPr lang="en-US" dirty="0" smtClean="0"/>
              <a:t>) </a:t>
            </a:r>
            <a:r>
              <a:rPr lang="ru-RU" dirty="0" smtClean="0"/>
              <a:t>5400</a:t>
            </a:r>
            <a:r>
              <a:rPr lang="en-US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б) </a:t>
            </a:r>
            <a:r>
              <a:rPr lang="ru-RU" dirty="0" smtClean="0"/>
              <a:t>8700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Нашивка 3">
            <a:hlinkClick r:id="rId2" action="ppaction://hlinksldjump"/>
          </p:cNvPr>
          <p:cNvSpPr/>
          <p:nvPr/>
        </p:nvSpPr>
        <p:spPr>
          <a:xfrm flipH="1">
            <a:off x="8711952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8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sz="4500" b="1" dirty="0" smtClean="0"/>
              <a:t>Ответ</a:t>
            </a:r>
            <a:r>
              <a:rPr lang="en-US" sz="4500" b="1" dirty="0" smtClean="0"/>
              <a:t>:</a:t>
            </a:r>
            <a:endParaRPr lang="ru-RU" sz="4500" b="1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Паша\Pictures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3999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ашивка 3">
            <a:hlinkClick r:id="rId3" action="ppaction://hlinksldjump"/>
          </p:cNvPr>
          <p:cNvSpPr/>
          <p:nvPr/>
        </p:nvSpPr>
        <p:spPr>
          <a:xfrm flipH="1">
            <a:off x="8713663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 numCol="2">
            <a:normAutofit fontScale="85000" lnSpcReduction="20000"/>
          </a:bodyPr>
          <a:lstStyle/>
          <a:p>
            <a:pPr marL="0" indent="0">
              <a:buNone/>
            </a:pPr>
            <a:r>
              <a:rPr lang="ru-RU" sz="2900" dirty="0" smtClean="0"/>
              <a:t>⑥ </a:t>
            </a:r>
            <a:r>
              <a:rPr lang="ru-RU" sz="2900" b="1" i="1" dirty="0" smtClean="0"/>
              <a:t>Угадайте </a:t>
            </a:r>
            <a:r>
              <a:rPr lang="ru-RU" sz="2900" b="1" i="1" dirty="0"/>
              <a:t>анаграмму</a:t>
            </a:r>
            <a:r>
              <a:rPr lang="ru-RU" sz="2900" dirty="0" smtClean="0"/>
              <a:t>:</a:t>
            </a:r>
            <a:endParaRPr lang="ru-RU" sz="2900" dirty="0"/>
          </a:p>
          <a:p>
            <a:pPr marL="0" indent="0">
              <a:buNone/>
            </a:pPr>
            <a:r>
              <a:rPr lang="ru-RU" sz="2500" dirty="0" smtClean="0"/>
              <a:t>		</a:t>
            </a:r>
            <a:r>
              <a:rPr lang="ru-RU" sz="3500" b="1" dirty="0"/>
              <a:t>Р О Г А И П Ф </a:t>
            </a:r>
            <a:endParaRPr lang="ru-RU" sz="3500" dirty="0"/>
          </a:p>
          <a:p>
            <a:pPr marL="0" indent="0">
              <a:buNone/>
            </a:pPr>
            <a:r>
              <a:rPr lang="ru-RU" sz="2500" dirty="0" smtClean="0"/>
              <a:t>																																																									</a:t>
            </a:r>
          </a:p>
          <a:p>
            <a:pPr marL="0" indent="0">
              <a:buNone/>
            </a:pPr>
            <a:endParaRPr lang="ru-RU" sz="2500" dirty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200" dirty="0" smtClean="0"/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endParaRPr lang="ru-RU" sz="25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Пифагор </a:t>
            </a:r>
            <a:r>
              <a:rPr lang="ru-RU" sz="2800" dirty="0"/>
              <a:t>Самосский (570-490гг до н.э.) – древнегреческий философ и математик, создатель религиозно-философской школы пифагорейцев.</a:t>
            </a:r>
          </a:p>
          <a:p>
            <a:pPr marL="0" indent="0">
              <a:buNone/>
            </a:pPr>
            <a:r>
              <a:rPr lang="ru-RU" sz="2800" dirty="0"/>
              <a:t>Историю жизни Пифагора трудно отделить от  легенд, представляющих его в качестве совершенного мудреца и великого посвященного во все таинства  греков и варваров. Еще Геродот называл Пифагора «величайшим эллинским мудрецом».</a:t>
            </a:r>
          </a:p>
          <a:p>
            <a:pPr marL="0" indent="0">
              <a:buNone/>
            </a:pPr>
            <a:endParaRPr lang="ru-RU" sz="2500" dirty="0" smtClean="0"/>
          </a:p>
          <a:p>
            <a:pPr marL="0" indent="0">
              <a:buNone/>
            </a:pPr>
            <a:endParaRPr lang="ru-RU" sz="2500" dirty="0"/>
          </a:p>
        </p:txBody>
      </p:sp>
      <p:pic>
        <p:nvPicPr>
          <p:cNvPr id="4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320480" cy="4896544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7" name="Солнце 6">
            <a:hlinkClick r:id="rId3" action="ppaction://hlinksldjump"/>
          </p:cNvPr>
          <p:cNvSpPr/>
          <p:nvPr/>
        </p:nvSpPr>
        <p:spPr>
          <a:xfrm>
            <a:off x="3851920" y="56376"/>
            <a:ext cx="351656" cy="404664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ашивка 4">
            <a:hlinkClick r:id="rId4" action="ppaction://hlinksldjump"/>
          </p:cNvPr>
          <p:cNvSpPr/>
          <p:nvPr/>
        </p:nvSpPr>
        <p:spPr>
          <a:xfrm>
            <a:off x="8680004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Нашивка 5">
            <a:hlinkClick r:id="rId5" action="ppaction://hlinksldjump"/>
          </p:cNvPr>
          <p:cNvSpPr/>
          <p:nvPr/>
        </p:nvSpPr>
        <p:spPr>
          <a:xfrm flipH="1">
            <a:off x="8247956" y="6569968"/>
            <a:ext cx="432048" cy="2880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7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</TotalTime>
  <Words>455</Words>
  <Application>Microsoft Office PowerPoint</Application>
  <PresentationFormat>Экран (4:3)</PresentationFormat>
  <Paragraphs>161</Paragraphs>
  <Slides>24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Паша</dc:creator>
  <cp:lastModifiedBy>Asus</cp:lastModifiedBy>
  <cp:revision>37</cp:revision>
  <dcterms:created xsi:type="dcterms:W3CDTF">2011-12-20T14:48:49Z</dcterms:created>
  <dcterms:modified xsi:type="dcterms:W3CDTF">2012-01-19T18:04:43Z</dcterms:modified>
</cp:coreProperties>
</file>