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9" r:id="rId5"/>
    <p:sldId id="273" r:id="rId6"/>
    <p:sldId id="261" r:id="rId7"/>
    <p:sldId id="274" r:id="rId8"/>
    <p:sldId id="263" r:id="rId9"/>
    <p:sldId id="264" r:id="rId10"/>
    <p:sldId id="265" r:id="rId11"/>
    <p:sldId id="269" r:id="rId12"/>
    <p:sldId id="276" r:id="rId13"/>
    <p:sldId id="266" r:id="rId14"/>
    <p:sldId id="267" r:id="rId15"/>
    <p:sldId id="268" r:id="rId16"/>
    <p:sldId id="270" r:id="rId17"/>
    <p:sldId id="27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CC6600"/>
    <a:srgbClr val="FFCC99"/>
    <a:srgbClr val="FF9900"/>
    <a:srgbClr val="2D5902"/>
    <a:srgbClr val="00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00"/>
  </p:normalViewPr>
  <p:slideViewPr>
    <p:cSldViewPr>
      <p:cViewPr varScale="1">
        <p:scale>
          <a:sx n="88" d="100"/>
          <a:sy n="88" d="100"/>
        </p:scale>
        <p:origin x="-102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ja-JP" noProof="0" smtClean="0"/>
              <a:t>Образец заголовка</a:t>
            </a:r>
            <a:endParaRPr lang="en-US" altLang="ja-JP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ja-JP" noProof="0" smtClean="0"/>
              <a:t>Образец подзаголовка</a:t>
            </a:r>
            <a:endParaRPr lang="en-US" altLang="ja-JP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80EDA50-13AB-4D9B-A106-B4CF21AA511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33994-80A1-4FA3-B830-E2DE097BF02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0155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A3B00-676F-47AF-89C1-58E3E6FFFEC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826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E774A-B2B8-4D99-8582-C4DE819FF0B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341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13F2F-8BFC-48CD-A0FF-2EDA222103F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294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AACE4-05E3-4DB1-9EA6-709EF0F4225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375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4FB3A-0A73-4AF6-8EDA-4B80732B10F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508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4AABA-6335-4F21-8190-9A7BB50DB1A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063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861B4-33F9-4CAC-A17B-800E5E4DFBD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321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36151-0EDD-4D51-BC1E-0CCBEF60C23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381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FB4E5-0C44-4567-9DDF-E3EFE70F0EE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929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6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ja-JP" smtClean="0"/>
              <a:t>Заголовок слайда</a:t>
            </a:r>
            <a:endParaRPr lang="en-US" altLang="ja-JP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1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2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3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4"/>
            <a:r>
              <a:rPr lang="ru-RU" altLang="ja-JP" smtClean="0"/>
              <a:t>Текст слайда</a:t>
            </a:r>
            <a:endParaRPr lang="en-US" altLang="ja-JP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996633"/>
                </a:solidFill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96633"/>
                </a:solidFill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96633"/>
                </a:solidFill>
                <a:latin typeface="+mn-lt"/>
              </a:defRPr>
            </a:lvl1pPr>
          </a:lstStyle>
          <a:p>
            <a:fld id="{4E67CBE5-AD98-425F-881B-DC55AB1AA64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3200">
          <a:solidFill>
            <a:srgbClr val="9966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800">
          <a:solidFill>
            <a:srgbClr val="9966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400">
          <a:solidFill>
            <a:srgbClr val="9966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764704"/>
            <a:ext cx="8496944" cy="2952328"/>
          </a:xfrm>
        </p:spPr>
        <p:txBody>
          <a:bodyPr/>
          <a:lstStyle/>
          <a:p>
            <a:r>
              <a:rPr lang="ru-RU" sz="3600" b="1" dirty="0" smtClean="0"/>
              <a:t>Сочинение-описание сравнительного характера по картине-портрету З.Е.Серебряковой «За завтраком»</a:t>
            </a:r>
            <a:endParaRPr lang="ru-RU" sz="36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59832" y="3933056"/>
            <a:ext cx="5760640" cy="1296144"/>
          </a:xfrm>
        </p:spPr>
        <p:txBody>
          <a:bodyPr/>
          <a:lstStyle/>
          <a:p>
            <a:r>
              <a:rPr lang="ru-RU" sz="2000" b="1" dirty="0" smtClean="0"/>
              <a:t>Учитель русского языка и литературы Агошкова Н.Н. </a:t>
            </a:r>
          </a:p>
          <a:p>
            <a:r>
              <a:rPr lang="ru-RU" sz="2000" b="1" dirty="0" smtClean="0"/>
              <a:t>МОУ Ульяновская СОШ</a:t>
            </a:r>
            <a:endParaRPr lang="ru-RU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836712"/>
            <a:ext cx="38884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Она </a:t>
            </a:r>
            <a:r>
              <a:rPr lang="ru-RU" b="1" dirty="0"/>
              <a:t>тоже внимательна, смотрит на нас. Она так увлеклась, что даже положила руку на тарелку. У неё открытое лицо, огромные карие глаза. Одна из бровей немного </a:t>
            </a:r>
            <a:r>
              <a:rPr lang="ru-RU" b="1" dirty="0" smtClean="0"/>
              <a:t>вздёрнута.</a:t>
            </a:r>
            <a:r>
              <a:rPr lang="ru-RU" b="1" dirty="0"/>
              <a:t> </a:t>
            </a:r>
            <a:r>
              <a:rPr lang="ru-RU" b="1" dirty="0" smtClean="0"/>
              <a:t>На </a:t>
            </a:r>
            <a:r>
              <a:rPr lang="ru-RU" b="1" dirty="0"/>
              <a:t>девочке красивое, нарядное платье тёмно-синего цвета и белый фартук, украшенный </a:t>
            </a:r>
            <a:r>
              <a:rPr lang="ru-RU" b="1" dirty="0" smtClean="0"/>
              <a:t>кружевами.</a:t>
            </a:r>
            <a:endParaRPr lang="ru-RU" b="1" dirty="0"/>
          </a:p>
        </p:txBody>
      </p:sp>
      <p:pic>
        <p:nvPicPr>
          <p:cNvPr id="4" name="Picture 4" descr="Картинка 13 из 8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0" t="20516"/>
          <a:stretch/>
        </p:blipFill>
        <p:spPr bwMode="auto">
          <a:xfrm>
            <a:off x="5004048" y="692696"/>
            <a:ext cx="3520819" cy="5771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01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850604"/>
              </p:ext>
            </p:extLst>
          </p:nvPr>
        </p:nvGraphicFramePr>
        <p:xfrm>
          <a:off x="323527" y="476672"/>
          <a:ext cx="8568954" cy="56830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7232"/>
                <a:gridCol w="2912147"/>
                <a:gridCol w="2929575"/>
              </a:tblGrid>
              <a:tr h="100811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6633"/>
                          </a:solidFill>
                          <a:effectLst/>
                        </a:rPr>
                        <a:t>Младший брат и девочка</a:t>
                      </a:r>
                      <a:endParaRPr lang="ru-RU" sz="1800" dirty="0">
                        <a:solidFill>
                          <a:srgbClr val="9966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6633"/>
                          </a:solidFill>
                          <a:effectLst/>
                        </a:rPr>
                        <a:t>Старший мальчик</a:t>
                      </a:r>
                      <a:endParaRPr lang="ru-RU" sz="1800" dirty="0">
                        <a:solidFill>
                          <a:srgbClr val="9966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</a:tr>
              <a:tr h="133014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6633"/>
                          </a:solidFill>
                          <a:effectLst/>
                        </a:rPr>
                        <a:t>Поза </a:t>
                      </a:r>
                      <a:endParaRPr lang="ru-RU" sz="1800" dirty="0">
                        <a:solidFill>
                          <a:srgbClr val="9966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</a:tr>
              <a:tr h="119013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6633"/>
                          </a:solidFill>
                          <a:effectLst/>
                        </a:rPr>
                        <a:t>Лицо </a:t>
                      </a:r>
                      <a:endParaRPr lang="ru-RU" sz="1800" dirty="0">
                        <a:solidFill>
                          <a:srgbClr val="9966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6633"/>
                          </a:solidFill>
                          <a:effectLst/>
                        </a:rPr>
                        <a:t>Глаза </a:t>
                      </a:r>
                      <a:endParaRPr lang="ru-RU" sz="1800" dirty="0">
                        <a:solidFill>
                          <a:srgbClr val="9966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</a:tr>
              <a:tr h="114658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6633"/>
                          </a:solidFill>
                          <a:effectLst/>
                        </a:rPr>
                        <a:t>Взгляд </a:t>
                      </a:r>
                      <a:endParaRPr lang="ru-RU" sz="1800" dirty="0">
                        <a:solidFill>
                          <a:srgbClr val="9966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07704" y="2689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1492385"/>
            <a:ext cx="2376264" cy="1871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dk1"/>
                </a:solidFill>
              </a:rPr>
              <a:t>Повернули голову, держит ложку,</a:t>
            </a:r>
          </a:p>
          <a:p>
            <a:r>
              <a:rPr lang="ru-RU" sz="1600" b="1" dirty="0">
                <a:solidFill>
                  <a:schemeClr val="dk1"/>
                </a:solidFill>
              </a:rPr>
              <a:t>положила руку, держится за стул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/>
              <a:t> </a:t>
            </a:r>
            <a:endParaRPr lang="ru-RU" b="1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1628800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dk1"/>
                </a:solidFill>
              </a:rPr>
              <a:t>Локти положил, держит стакан, </a:t>
            </a:r>
          </a:p>
          <a:p>
            <a:r>
              <a:rPr lang="ru-RU" sz="1600" b="1" dirty="0">
                <a:solidFill>
                  <a:schemeClr val="dk1"/>
                </a:solidFill>
              </a:rPr>
              <a:t>подносит его, голова наклонена </a:t>
            </a:r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499722" y="2852936"/>
            <a:ext cx="1720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dk1"/>
                </a:solidFill>
              </a:rPr>
              <a:t>Тонкие черты лица, выразительное, яркое</a:t>
            </a:r>
            <a:r>
              <a:rPr lang="ru-RU" sz="1600" b="1" dirty="0"/>
              <a:t> 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156176" y="2952239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dk1"/>
                </a:solidFill>
              </a:rPr>
              <a:t>Бледное, правильные черты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091306" y="4176375"/>
            <a:ext cx="3056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dk1"/>
                </a:solidFill>
              </a:rPr>
              <a:t>Карие,раскрыты,живые</a:t>
            </a:r>
          </a:p>
          <a:p>
            <a:endParaRPr lang="ru-RU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6336196" y="4206781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Прищуренные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47864" y="5216815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dk1"/>
                </a:solidFill>
              </a:rPr>
              <a:t>Выразительный, любознательный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156176" y="5157192"/>
            <a:ext cx="2196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dk1"/>
                </a:solidFill>
              </a:rPr>
              <a:t>Отсутствующий, сосредоточенный на своём действии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8609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7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173109"/>
              </p:ext>
            </p:extLst>
          </p:nvPr>
        </p:nvGraphicFramePr>
        <p:xfrm>
          <a:off x="179512" y="732594"/>
          <a:ext cx="8424937" cy="504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1396"/>
                <a:gridCol w="2863203"/>
                <a:gridCol w="2880338"/>
              </a:tblGrid>
              <a:tr h="108012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6633"/>
                          </a:solidFill>
                          <a:effectLst/>
                        </a:rPr>
                        <a:t>Нос </a:t>
                      </a:r>
                      <a:endParaRPr lang="ru-RU" sz="1800" dirty="0">
                        <a:solidFill>
                          <a:srgbClr val="9966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</a:tr>
              <a:tr h="85852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6633"/>
                          </a:solidFill>
                          <a:effectLst/>
                        </a:rPr>
                        <a:t>Рот, губы</a:t>
                      </a:r>
                      <a:endParaRPr lang="ru-RU" sz="1800" dirty="0">
                        <a:solidFill>
                          <a:srgbClr val="9966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</a:tr>
              <a:tr h="85852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6633"/>
                          </a:solidFill>
                          <a:effectLst/>
                        </a:rPr>
                        <a:t>Волосы </a:t>
                      </a:r>
                      <a:endParaRPr lang="ru-RU" sz="1800" dirty="0">
                        <a:solidFill>
                          <a:srgbClr val="9966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</a:tr>
              <a:tr h="71543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6633"/>
                          </a:solidFill>
                          <a:effectLst/>
                        </a:rPr>
                        <a:t>Характер </a:t>
                      </a:r>
                      <a:endParaRPr lang="ru-RU" sz="1800" dirty="0">
                        <a:solidFill>
                          <a:srgbClr val="9966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</a:tr>
              <a:tr h="152796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6633"/>
                          </a:solidFill>
                          <a:effectLst/>
                        </a:rPr>
                        <a:t>Одежда </a:t>
                      </a:r>
                      <a:endParaRPr lang="ru-RU" sz="1800" dirty="0">
                        <a:solidFill>
                          <a:srgbClr val="99663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99927" y="1877923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dk1"/>
                </a:solidFill>
              </a:rPr>
              <a:t>Изящный</a:t>
            </a:r>
            <a:r>
              <a:rPr lang="ru-RU" sz="1600" b="1" dirty="0" smtClean="0">
                <a:solidFill>
                  <a:schemeClr val="dk1"/>
                </a:solidFill>
              </a:rPr>
              <a:t>, </a:t>
            </a:r>
            <a:r>
              <a:rPr lang="ru-RU" sz="1600" b="1" dirty="0">
                <a:solidFill>
                  <a:schemeClr val="dk1"/>
                </a:solidFill>
              </a:rPr>
              <a:t>«бантиком»; яркие, алые</a:t>
            </a:r>
            <a:r>
              <a:rPr lang="ru-RU" sz="1600" b="1" dirty="0"/>
              <a:t> 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934000" y="1949931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dk1"/>
                </a:solidFill>
              </a:rPr>
              <a:t>Небольшой, вытянуты</a:t>
            </a:r>
          </a:p>
          <a:p>
            <a:r>
              <a:rPr lang="ru-RU" sz="1600" b="1" dirty="0">
                <a:solidFill>
                  <a:schemeClr val="dk1"/>
                </a:solidFill>
              </a:rPr>
              <a:t>                 «ниточкой»</a:t>
            </a:r>
          </a:p>
          <a:p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152733" y="692696"/>
            <a:ext cx="2192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dk1"/>
                </a:solidFill>
              </a:rPr>
              <a:t>Маленький, курносый</a:t>
            </a:r>
            <a:endParaRPr lang="ru-RU" sz="1600" b="1" dirty="0">
              <a:solidFill>
                <a:schemeClr val="dk1"/>
              </a:solidFill>
            </a:endParaRPr>
          </a:p>
          <a:p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934000" y="764704"/>
            <a:ext cx="2526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dk1"/>
                </a:solidFill>
              </a:rPr>
              <a:t>Прямой, острый</a:t>
            </a:r>
            <a:r>
              <a:rPr lang="ru-RU" sz="1600" b="1" dirty="0"/>
              <a:t> 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070278" y="2649106"/>
            <a:ext cx="2357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dk1"/>
                </a:solidFill>
              </a:rPr>
              <a:t>Каштановые, непослушные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934000" y="270892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dk1"/>
                </a:solidFill>
              </a:rPr>
              <a:t>Русые, короткие, аккуратно уложены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070278" y="3429000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dk1"/>
                </a:solidFill>
              </a:rPr>
              <a:t>Добрый, покладистый</a:t>
            </a:r>
            <a:r>
              <a:rPr lang="ru-RU" sz="2000" b="1" dirty="0"/>
              <a:t> 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868144" y="3501007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dk1"/>
                </a:solidFill>
              </a:rPr>
              <a:t>Мечтательный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051008" y="4365104"/>
            <a:ext cx="2327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dk1"/>
                </a:solidFill>
              </a:rPr>
              <a:t>Темно-синее платье и белый, с кружевами фартук; темно-синяя в тонкую белую полоску рубашка</a:t>
            </a:r>
            <a:r>
              <a:rPr lang="ru-RU" sz="1600" b="1" dirty="0"/>
              <a:t> 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868144" y="4444663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dk1"/>
                </a:solidFill>
              </a:rPr>
              <a:t>Тёмно-синяя домашняя рубашка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5626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3200" b="1" u="sng" dirty="0"/>
              <a:t>Как вы понимаете следующие </a:t>
            </a:r>
            <a:r>
              <a:rPr lang="ru-RU" sz="3200" b="1" u="sng" dirty="0" smtClean="0"/>
              <a:t>словосочетания: </a:t>
            </a:r>
          </a:p>
          <a:p>
            <a:r>
              <a:rPr lang="ru-RU" sz="3200" b="1" dirty="0" smtClean="0"/>
              <a:t>-мирная сцена;</a:t>
            </a:r>
            <a:endParaRPr lang="ru-RU" sz="3200" b="1" dirty="0"/>
          </a:p>
          <a:p>
            <a:r>
              <a:rPr lang="ru-RU" sz="3200" b="1" dirty="0" smtClean="0"/>
              <a:t>-активное </a:t>
            </a:r>
            <a:r>
              <a:rPr lang="ru-RU" sz="3200" b="1" dirty="0"/>
              <a:t>состояние </a:t>
            </a:r>
            <a:r>
              <a:rPr lang="ru-RU" sz="3200" b="1" dirty="0" smtClean="0"/>
              <a:t>детей.</a:t>
            </a:r>
            <a:endParaRPr lang="ru-RU" sz="3200" b="1" dirty="0"/>
          </a:p>
        </p:txBody>
      </p:sp>
      <p:pic>
        <p:nvPicPr>
          <p:cNvPr id="4" name="Picture 4" descr="Картинка 13 из 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16560"/>
            <a:ext cx="4110580" cy="3384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 bwMode="auto">
          <a:xfrm>
            <a:off x="241929" y="5969009"/>
            <a:ext cx="432048" cy="432048"/>
          </a:xfrm>
          <a:prstGeom prst="actionButtonBlank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ゴシック" pitchFamily="49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195" y="6457692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9" name="Управляющая кнопка: настраиваемая 8">
            <a:hlinkClick r:id="rId4" action="ppaction://hlinksldjump" highlightClick="1"/>
          </p:cNvPr>
          <p:cNvSpPr/>
          <p:nvPr/>
        </p:nvSpPr>
        <p:spPr bwMode="auto">
          <a:xfrm>
            <a:off x="907976" y="5964088"/>
            <a:ext cx="432048" cy="432048"/>
          </a:xfrm>
          <a:prstGeom prst="actionButtonBlank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ゴシック" pitchFamily="49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7976" y="6457692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2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4801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2770" y="1628800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/>
              <a:t>Вставьте пропущенные буквы в слова</a:t>
            </a:r>
            <a:r>
              <a:rPr lang="ru-RU" sz="3600" b="1" u="sng" dirty="0" smtClean="0"/>
              <a:t>:  </a:t>
            </a:r>
          </a:p>
          <a:p>
            <a:r>
              <a:rPr lang="ru-RU" sz="3600" dirty="0" smtClean="0"/>
              <a:t> </a:t>
            </a:r>
            <a:r>
              <a:rPr lang="ru-RU" sz="3600" b="1" dirty="0" smtClean="0"/>
              <a:t>ж..</a:t>
            </a:r>
            <a:r>
              <a:rPr lang="ru-RU" sz="3600" b="1" dirty="0" err="1" smtClean="0"/>
              <a:t>лтый</a:t>
            </a:r>
            <a:r>
              <a:rPr lang="ru-RU" sz="3600" b="1" dirty="0" smtClean="0"/>
              <a:t> </a:t>
            </a:r>
            <a:r>
              <a:rPr lang="ru-RU" sz="3600" b="1" dirty="0"/>
              <a:t>кувшин,суп..</a:t>
            </a:r>
            <a:r>
              <a:rPr lang="ru-RU" sz="3600" b="1" dirty="0" err="1"/>
              <a:t>вая</a:t>
            </a:r>
            <a:r>
              <a:rPr lang="ru-RU" sz="3600" b="1" dirty="0"/>
              <a:t> миска, </a:t>
            </a:r>
            <a:r>
              <a:rPr lang="ru-RU" sz="3600" b="1" dirty="0" err="1" smtClean="0"/>
              <a:t>оч</a:t>
            </a:r>
            <a:r>
              <a:rPr lang="ru-RU" sz="3600" b="1" dirty="0" smtClean="0"/>
              <a:t>..</a:t>
            </a:r>
            <a:r>
              <a:rPr lang="ru-RU" sz="3600" b="1" dirty="0" err="1"/>
              <a:t>ровательные</a:t>
            </a:r>
            <a:r>
              <a:rPr lang="ru-RU" sz="3600" b="1" dirty="0"/>
              <a:t> дети,б..</a:t>
            </a:r>
            <a:r>
              <a:rPr lang="ru-RU" sz="3600" b="1" dirty="0" err="1"/>
              <a:t>лоснежная</a:t>
            </a:r>
            <a:r>
              <a:rPr lang="ru-RU" sz="3600" b="1" dirty="0"/>
              <a:t> скатерть, д..</a:t>
            </a:r>
            <a:r>
              <a:rPr lang="ru-RU" sz="3600" b="1" dirty="0" err="1"/>
              <a:t>машняя</a:t>
            </a:r>
            <a:r>
              <a:rPr lang="ru-RU" sz="3600" b="1" dirty="0"/>
              <a:t> </a:t>
            </a:r>
            <a:r>
              <a:rPr lang="ru-RU" sz="3600" b="1" dirty="0" smtClean="0"/>
              <a:t>традиция.</a:t>
            </a:r>
            <a:endParaRPr lang="ru-RU" sz="3600" b="1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187624" y="2708920"/>
            <a:ext cx="5323935" cy="1726451"/>
            <a:chOff x="1187624" y="2708920"/>
            <a:chExt cx="5323935" cy="1726451"/>
          </a:xfrm>
        </p:grpSpPr>
        <p:sp>
          <p:nvSpPr>
            <p:cNvPr id="3" name="TextBox 2"/>
            <p:cNvSpPr txBox="1"/>
            <p:nvPr/>
          </p:nvSpPr>
          <p:spPr>
            <a:xfrm>
              <a:off x="1259632" y="270892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solidFill>
                    <a:srgbClr val="FF0000"/>
                  </a:solidFill>
                </a:rPr>
                <a:t>ё</a:t>
              </a:r>
              <a:endParaRPr lang="ru-RU" sz="3600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19711" y="2708920"/>
              <a:ext cx="5760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rgbClr val="FF0000"/>
                  </a:solidFill>
                </a:rPr>
                <a:t>о</a:t>
              </a:r>
              <a:endParaRPr lang="ru-RU" sz="3600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87624" y="3229956"/>
              <a:ext cx="304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rgbClr val="FF0000"/>
                  </a:solidFill>
                </a:rPr>
                <a:t>а</a:t>
              </a:r>
              <a:endParaRPr lang="ru-RU" sz="3600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91479" y="3245443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rgbClr val="FF0000"/>
                  </a:solidFill>
                </a:rPr>
                <a:t>е</a:t>
              </a:r>
              <a:endParaRPr lang="ru-RU" sz="3600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31840" y="3789040"/>
              <a:ext cx="8806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rgbClr val="FF0000"/>
                  </a:solidFill>
                </a:rPr>
                <a:t>о</a:t>
              </a:r>
              <a:endParaRPr lang="ru-RU" sz="3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987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rId2" action="ppaction://hlinksldjump" highlightClick="1"/>
          </p:cNvPr>
          <p:cNvSpPr/>
          <p:nvPr/>
        </p:nvSpPr>
        <p:spPr bwMode="auto">
          <a:xfrm>
            <a:off x="107504" y="6165304"/>
            <a:ext cx="648072" cy="504056"/>
          </a:xfrm>
          <a:prstGeom prst="actionButtonReturn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ゴシック" pitchFamily="49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72816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996633"/>
                </a:solidFill>
              </a:rPr>
              <a:t>С</a:t>
            </a:r>
            <a:r>
              <a:rPr lang="ru-RU" sz="5400" dirty="0" smtClean="0">
                <a:solidFill>
                  <a:srgbClr val="996633"/>
                </a:solidFill>
              </a:rPr>
              <a:t>покойная</a:t>
            </a:r>
            <a:r>
              <a:rPr lang="ru-RU" sz="5400" dirty="0">
                <a:solidFill>
                  <a:srgbClr val="996633"/>
                </a:solidFill>
              </a:rPr>
              <a:t>, налаженная </a:t>
            </a:r>
            <a:r>
              <a:rPr lang="ru-RU" sz="5400" dirty="0" smtClean="0">
                <a:solidFill>
                  <a:srgbClr val="996633"/>
                </a:solidFill>
              </a:rPr>
              <a:t>жизнь.</a:t>
            </a:r>
            <a:endParaRPr lang="ru-RU" sz="5400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0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rId2" action="ppaction://hlinksldjump" highlightClick="1"/>
          </p:cNvPr>
          <p:cNvSpPr/>
          <p:nvPr/>
        </p:nvSpPr>
        <p:spPr bwMode="auto">
          <a:xfrm>
            <a:off x="107504" y="6021288"/>
            <a:ext cx="720080" cy="576064"/>
          </a:xfrm>
          <a:prstGeom prst="actionButtonReturn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ゴシック" pitchFamily="49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060848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996633"/>
                </a:solidFill>
              </a:rPr>
              <a:t>И</a:t>
            </a:r>
            <a:r>
              <a:rPr lang="ru-RU" sz="5400" dirty="0" smtClean="0">
                <a:solidFill>
                  <a:srgbClr val="996633"/>
                </a:solidFill>
              </a:rPr>
              <a:t>х </a:t>
            </a:r>
            <a:r>
              <a:rPr lang="ru-RU" sz="5400" dirty="0">
                <a:solidFill>
                  <a:srgbClr val="996633"/>
                </a:solidFill>
              </a:rPr>
              <a:t>неподвижность, различные </a:t>
            </a:r>
            <a:r>
              <a:rPr lang="ru-RU" sz="5400" dirty="0" smtClean="0">
                <a:solidFill>
                  <a:srgbClr val="996633"/>
                </a:solidFill>
              </a:rPr>
              <a:t>действия.</a:t>
            </a:r>
            <a:endParaRPr lang="ru-RU" sz="5400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217931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C6600"/>
                </a:solidFill>
              </a:rPr>
              <a:t>Домашнее задание: </a:t>
            </a:r>
            <a:r>
              <a:rPr lang="ru-RU" sz="3600" b="1" dirty="0">
                <a:solidFill>
                  <a:srgbClr val="CC6600"/>
                </a:solidFill>
              </a:rPr>
              <a:t>написать сочинение-описание сравнительного характера по картине-портрету </a:t>
            </a:r>
            <a:r>
              <a:rPr lang="ru-RU" sz="3600" b="1" dirty="0" smtClean="0">
                <a:solidFill>
                  <a:srgbClr val="CC6600"/>
                </a:solidFill>
              </a:rPr>
              <a:t>З.Е. </a:t>
            </a:r>
            <a:r>
              <a:rPr lang="ru-RU" sz="3600" b="1" dirty="0">
                <a:solidFill>
                  <a:srgbClr val="CC6600"/>
                </a:solidFill>
              </a:rPr>
              <a:t>Серебряковой «За завтраком».</a:t>
            </a:r>
          </a:p>
        </p:txBody>
      </p:sp>
    </p:spTree>
    <p:extLst>
      <p:ext uri="{BB962C8B-B14F-4D97-AF65-F5344CB8AC3E}">
        <p14:creationId xmlns:p14="http://schemas.microsoft.com/office/powerpoint/2010/main" val="292712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2 из 2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55" y="332656"/>
            <a:ext cx="2786447" cy="3500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5364088" y="260648"/>
            <a:ext cx="3419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Зинаи́да Евге́ньевна Серебряко́ва </a:t>
            </a:r>
            <a:r>
              <a:rPr lang="ru-RU" b="1" dirty="0"/>
              <a:t>— русская </a:t>
            </a:r>
            <a:r>
              <a:rPr lang="ru-RU" b="1" dirty="0" smtClean="0"/>
              <a:t>художница. </a:t>
            </a:r>
            <a:endParaRPr lang="ru-RU" b="1" dirty="0"/>
          </a:p>
        </p:txBody>
      </p:sp>
      <p:pic>
        <p:nvPicPr>
          <p:cNvPr id="8196" name="Picture 4" descr="http://www.piplz.ru/datas/photos/page_16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31611"/>
            <a:ext cx="2619375" cy="304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2915816" y="6044453"/>
            <a:ext cx="21043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Автопортрет («</a:t>
            </a:r>
            <a:r>
              <a:rPr lang="ru-RU" sz="2000" b="1" dirty="0" smtClean="0"/>
              <a:t>За туалетом»)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13366" y="2204864"/>
            <a:ext cx="26827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З</a:t>
            </a:r>
            <a:r>
              <a:rPr lang="ru-RU" sz="2000" b="1" dirty="0"/>
              <a:t>. Серебрякова. </a:t>
            </a:r>
            <a:r>
              <a:rPr lang="ru-RU" sz="2000" b="1" dirty="0" smtClean="0"/>
              <a:t>«Автопортрет»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727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6000"/>
            <a:lum/>
          </a:blip>
          <a:srcRect/>
          <a:stretch>
            <a:fillRect l="1000"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52120" y="6236752"/>
            <a:ext cx="3408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«За завтраком» (1914)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94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97511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Сравнение </a:t>
            </a:r>
            <a:r>
              <a:rPr lang="ru-RU" b="1" dirty="0"/>
              <a:t>– одна из разновидностей рассуждения, где необходимо установить сходство и различие между объектами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  <a:p>
            <a:r>
              <a:rPr lang="ru-RU" b="1" u="sng" dirty="0"/>
              <a:t>Сравнительная характеристика </a:t>
            </a:r>
            <a:r>
              <a:rPr lang="ru-RU" b="1" dirty="0"/>
              <a:t>– выявление сходных и различных особенностей в характере, внешности, речи, деятельности сравниваемых людей или героев художественного произведения.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391835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6000"/>
            <a:lum/>
          </a:blip>
          <a:srcRect/>
          <a:stretch>
            <a:fillRect l="1000"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2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/>
              <a:t>Групповой портрет </a:t>
            </a:r>
            <a:r>
              <a:rPr lang="ru-RU" sz="3200" b="1" dirty="0"/>
              <a:t>– вид портрета, на котором изображено три и более персонажей, находящихся в одной обстановке, связанных единством </a:t>
            </a:r>
            <a:r>
              <a:rPr lang="ru-RU" sz="3200" b="1" dirty="0" smtClean="0"/>
              <a:t>действия.</a:t>
            </a:r>
          </a:p>
          <a:p>
            <a:endParaRPr lang="ru-RU" sz="3200" b="1" dirty="0"/>
          </a:p>
          <a:p>
            <a:r>
              <a:rPr lang="ru-RU" sz="3200" b="1" dirty="0" smtClean="0"/>
              <a:t>			трое детей</a:t>
            </a:r>
          </a:p>
          <a:p>
            <a:r>
              <a:rPr lang="ru-RU" sz="3200" b="1" dirty="0" smtClean="0"/>
              <a:t>			столовая комната</a:t>
            </a:r>
          </a:p>
          <a:p>
            <a:r>
              <a:rPr lang="ru-RU" sz="3200" b="1" dirty="0" smtClean="0"/>
              <a:t>			завтракают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276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6000"/>
            <a:lum/>
          </a:blip>
          <a:srcRect/>
          <a:stretch>
            <a:fillRect l="1000"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41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13 из 8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6" r="15199" b="71637"/>
          <a:stretch/>
        </p:blipFill>
        <p:spPr bwMode="auto">
          <a:xfrm>
            <a:off x="1259632" y="620686"/>
            <a:ext cx="5639928" cy="2310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3482961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Тонкие черты лица, прямой нос, тёмно-русые волосы, брови, тонкой дугой пролегающие над глазами. Небольшой румянец на щеках освежает его бледное лицо. Он опустил глаза, и нам трудно сказать о том, каково его выражение глаз, и мы не </a:t>
            </a:r>
            <a:r>
              <a:rPr lang="ru-RU" b="1" dirty="0" smtClean="0"/>
              <a:t>можем </a:t>
            </a:r>
            <a:r>
              <a:rPr lang="ru-RU" b="1" dirty="0"/>
              <a:t>определить характер этого мальчика. Он серьёзен и сосредоточен. Его лицо немного </a:t>
            </a:r>
            <a:r>
              <a:rPr lang="ru-RU" b="1" dirty="0" smtClean="0"/>
              <a:t>грустное.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8758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13 из 8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" r="51679"/>
          <a:stretch/>
        </p:blipFill>
        <p:spPr bwMode="auto">
          <a:xfrm>
            <a:off x="611560" y="478971"/>
            <a:ext cx="3688297" cy="6138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0032" y="1268760"/>
            <a:ext cx="374468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Оторвался от обеда, обернулся и внимательно смотрит на нас. Его что-то заинтересовало. Первое, что бросается в его внешнем облике, - это большие, тёмно-карие, выразительные глаза, очерченные густыми ресницами. Видно, что он любознательный.</a:t>
            </a:r>
          </a:p>
        </p:txBody>
      </p:sp>
    </p:spTree>
    <p:extLst>
      <p:ext uri="{BB962C8B-B14F-4D97-AF65-F5344CB8AC3E}">
        <p14:creationId xmlns:p14="http://schemas.microsoft.com/office/powerpoint/2010/main" val="320706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Шаблон оформления «Осенний»">
  <a:themeElements>
    <a:clrScheme name="落ち葉と波紋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落ち葉と波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ja-JP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" pitchFamily="18" charset="0"/>
            <a:ea typeface="ＭＳ ゴシック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ja-JP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" pitchFamily="18" charset="0"/>
            <a:ea typeface="ＭＳ ゴシック" pitchFamily="49" charset="-128"/>
          </a:defRPr>
        </a:defPPr>
      </a:lstStyle>
    </a:lnDef>
  </a:objectDefaults>
  <a:extraClrSchemeLst>
    <a:extraClrScheme>
      <a:clrScheme name="落ち葉と波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落ち葉と波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落ち葉と波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落ち葉と波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落ち葉と波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落ち葉と波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落ち葉と波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落ち葉と波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落ち葉と波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落ち葉と波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落ち葉と波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落ち葉と波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«Осенний»</Template>
  <TotalTime>900</TotalTime>
  <Words>452</Words>
  <Application>Microsoft Office PowerPoint</Application>
  <PresentationFormat>Экран (4:3)</PresentationFormat>
  <Paragraphs>81</Paragraphs>
  <Slides>17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Шаблон оформления «Осенний»</vt:lpstr>
      <vt:lpstr>Сочинение-описание сравнительного характера по картине-портрету З.Е.Серебряковой «За завтраком»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Сочинение-описание сравнительного характера по картине-портрету З.Е.Серебряковой «За завтраком»</dc:title>
  <dc:creator>Admin</dc:creator>
  <cp:lastModifiedBy>Admin</cp:lastModifiedBy>
  <cp:revision>55</cp:revision>
  <dcterms:created xsi:type="dcterms:W3CDTF">2012-01-12T11:15:29Z</dcterms:created>
  <dcterms:modified xsi:type="dcterms:W3CDTF">2012-01-23T09:40:20Z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TC102499511049</vt:lpwstr>
  </property>
</Properties>
</file>