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0" r:id="rId3"/>
    <p:sldId id="261" r:id="rId4"/>
    <p:sldId id="270" r:id="rId5"/>
    <p:sldId id="271" r:id="rId6"/>
    <p:sldId id="262" r:id="rId7"/>
    <p:sldId id="256" r:id="rId8"/>
    <p:sldId id="257" r:id="rId9"/>
    <p:sldId id="263" r:id="rId10"/>
    <p:sldId id="266" r:id="rId11"/>
    <p:sldId id="268" r:id="rId12"/>
    <p:sldId id="259" r:id="rId13"/>
    <p:sldId id="264" r:id="rId14"/>
    <p:sldId id="265" r:id="rId15"/>
    <p:sldId id="267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9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5CEB-D97E-41BA-97FA-4C56CAFEE07D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B17AE-BBFF-42CD-BA99-54EAB18D1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364C5-AFC6-4FEB-895F-4F57CD07DE82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4D534-D552-4D8A-85BE-EA1D3469AC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3871D-9D17-4AAF-BAD4-B97074BA3B2B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26B72-8719-49BA-99B7-B7AFB50587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9C2A3-996A-43C0-BBD6-DAA4D5928758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955C3-7C99-49EB-A7C3-B3C4E15F4C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31847-D844-49ED-A2BD-EBCA103E3B42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7F0A0-578A-40A0-A73F-2C372E83B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2A0AD-CF45-4DEA-868D-3A09F4420E1F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8463D-D905-4B85-94D5-B4A7FEC83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AA02B-A674-436D-AE49-B607E4C00D34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1FCE0-A733-4B09-90BB-8824CA78C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9F581-6BE6-4969-ABD6-DE995878DB65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7009C-308E-428F-9FEE-4593DFD28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B8EC3-F63A-4C5A-A5CD-B38408B515B6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1E5C8-C393-445D-B642-EB9DD7DBC2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AC59F-CC1F-4834-A60D-3DB51EB5CF24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6A261-6B2B-4641-8247-EB7CD1DF4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8CD99-365D-4EF5-962D-A03B1ACBA8FB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8F514-9307-454C-B952-0D90028EC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8B459A-8C73-4F69-9336-F26B59E6395C}" type="datetimeFigureOut">
              <a:rPr lang="ru-RU"/>
              <a:pPr>
                <a:defRPr/>
              </a:pPr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83B812-56A2-4639-93AD-B07D9BE1EF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07950" y="333375"/>
            <a:ext cx="8856663" cy="2159000"/>
          </a:xfrm>
        </p:spPr>
        <p:txBody>
          <a:bodyPr/>
          <a:lstStyle/>
          <a:p>
            <a:r>
              <a:rPr lang="ru-RU" u="sng" smtClean="0"/>
              <a:t>Тема урока:</a:t>
            </a:r>
            <a:r>
              <a:rPr lang="ru-RU" smtClean="0"/>
              <a:t> </a:t>
            </a:r>
            <a:br>
              <a:rPr lang="ru-RU" smtClean="0"/>
            </a:br>
            <a:r>
              <a:rPr lang="ru-RU" b="1" smtClean="0">
                <a:solidFill>
                  <a:schemeClr val="accent2"/>
                </a:solidFill>
                <a:latin typeface="Britannic Bold" pitchFamily="34" charset="0"/>
              </a:rPr>
              <a:t>Признаки равенства треугольников</a:t>
            </a:r>
          </a:p>
        </p:txBody>
      </p:sp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395288" y="3789363"/>
            <a:ext cx="8229600" cy="1871662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4400" b="1" smtClean="0">
                <a:solidFill>
                  <a:schemeClr val="accent2"/>
                </a:solidFill>
                <a:latin typeface="Britannic Bold" pitchFamily="34" charset="0"/>
              </a:rPr>
              <a:t>Научиться решать задачи, составляя логические схемы</a:t>
            </a:r>
          </a:p>
        </p:txBody>
      </p:sp>
      <p:sp>
        <p:nvSpPr>
          <p:cNvPr id="13316" name="Заголовок 1"/>
          <p:cNvSpPr>
            <a:spLocks/>
          </p:cNvSpPr>
          <p:nvPr/>
        </p:nvSpPr>
        <p:spPr bwMode="auto">
          <a:xfrm>
            <a:off x="684213" y="2565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u="sng">
                <a:latin typeface="Calibri" pitchFamily="34" charset="0"/>
              </a:rPr>
              <a:t>Цель урока</a:t>
            </a:r>
            <a:r>
              <a:rPr lang="ru-RU" sz="4400">
                <a:latin typeface="Calibri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ru-RU" sz="2800" smtClean="0"/>
              <a:t>Задача 122</a:t>
            </a:r>
          </a:p>
        </p:txBody>
      </p:sp>
      <p:sp>
        <p:nvSpPr>
          <p:cNvPr id="4" name="Параллелограмм 3"/>
          <p:cNvSpPr/>
          <p:nvPr/>
        </p:nvSpPr>
        <p:spPr>
          <a:xfrm>
            <a:off x="571500" y="1000125"/>
            <a:ext cx="3429000" cy="1928813"/>
          </a:xfrm>
          <a:prstGeom prst="parallelogram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571500" y="1000125"/>
            <a:ext cx="3429000" cy="19288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1017588" y="2678113"/>
            <a:ext cx="152400" cy="246062"/>
          </a:xfrm>
          <a:custGeom>
            <a:avLst/>
            <a:gdLst>
              <a:gd name="connsiteX0" fmla="*/ 0 w 152400"/>
              <a:gd name="connsiteY0" fmla="*/ 0 h 244698"/>
              <a:gd name="connsiteX1" fmla="*/ 141668 w 152400"/>
              <a:gd name="connsiteY1" fmla="*/ 90152 h 244698"/>
              <a:gd name="connsiteX2" fmla="*/ 64394 w 152400"/>
              <a:gd name="connsiteY2" fmla="*/ 244698 h 244698"/>
              <a:gd name="connsiteX3" fmla="*/ 64394 w 152400"/>
              <a:gd name="connsiteY3" fmla="*/ 244698 h 244698"/>
              <a:gd name="connsiteX4" fmla="*/ 64394 w 152400"/>
              <a:gd name="connsiteY4" fmla="*/ 244698 h 244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" h="244698">
                <a:moveTo>
                  <a:pt x="0" y="0"/>
                </a:moveTo>
                <a:cubicBezTo>
                  <a:pt x="65468" y="24684"/>
                  <a:pt x="130936" y="49369"/>
                  <a:pt x="141668" y="90152"/>
                </a:cubicBezTo>
                <a:cubicBezTo>
                  <a:pt x="152400" y="130935"/>
                  <a:pt x="64394" y="244698"/>
                  <a:pt x="64394" y="244698"/>
                </a:cubicBezTo>
                <a:lnTo>
                  <a:pt x="64394" y="244698"/>
                </a:lnTo>
                <a:lnTo>
                  <a:pt x="64394" y="244698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617538" y="2717800"/>
            <a:ext cx="107950" cy="142875"/>
          </a:xfrm>
          <a:custGeom>
            <a:avLst/>
            <a:gdLst>
              <a:gd name="connsiteX0" fmla="*/ 0 w 107324"/>
              <a:gd name="connsiteY0" fmla="*/ 0 h 143814"/>
              <a:gd name="connsiteX1" fmla="*/ 90152 w 107324"/>
              <a:gd name="connsiteY1" fmla="*/ 38637 h 143814"/>
              <a:gd name="connsiteX2" fmla="*/ 103031 w 107324"/>
              <a:gd name="connsiteY2" fmla="*/ 128789 h 143814"/>
              <a:gd name="connsiteX3" fmla="*/ 90152 w 107324"/>
              <a:gd name="connsiteY3" fmla="*/ 128789 h 143814"/>
              <a:gd name="connsiteX4" fmla="*/ 90152 w 107324"/>
              <a:gd name="connsiteY4" fmla="*/ 128789 h 14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324" h="143814">
                <a:moveTo>
                  <a:pt x="0" y="0"/>
                </a:moveTo>
                <a:cubicBezTo>
                  <a:pt x="36490" y="8586"/>
                  <a:pt x="72980" y="17172"/>
                  <a:pt x="90152" y="38637"/>
                </a:cubicBezTo>
                <a:cubicBezTo>
                  <a:pt x="107324" y="60102"/>
                  <a:pt x="103031" y="113764"/>
                  <a:pt x="103031" y="128789"/>
                </a:cubicBezTo>
                <a:cubicBezTo>
                  <a:pt x="103031" y="143814"/>
                  <a:pt x="90152" y="128789"/>
                  <a:pt x="90152" y="128789"/>
                </a:cubicBezTo>
                <a:lnTo>
                  <a:pt x="90152" y="128789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3424238" y="1004888"/>
            <a:ext cx="265112" cy="201612"/>
          </a:xfrm>
          <a:custGeom>
            <a:avLst/>
            <a:gdLst>
              <a:gd name="connsiteX0" fmla="*/ 66541 w 266163"/>
              <a:gd name="connsiteY0" fmla="*/ 0 h 201769"/>
              <a:gd name="connsiteX1" fmla="*/ 27904 w 266163"/>
              <a:gd name="connsiteY1" fmla="*/ 141668 h 201769"/>
              <a:gd name="connsiteX2" fmla="*/ 233966 w 266163"/>
              <a:gd name="connsiteY2" fmla="*/ 193183 h 201769"/>
              <a:gd name="connsiteX3" fmla="*/ 221087 w 266163"/>
              <a:gd name="connsiteY3" fmla="*/ 193183 h 201769"/>
              <a:gd name="connsiteX4" fmla="*/ 221087 w 266163"/>
              <a:gd name="connsiteY4" fmla="*/ 193183 h 201769"/>
              <a:gd name="connsiteX5" fmla="*/ 221087 w 266163"/>
              <a:gd name="connsiteY5" fmla="*/ 193183 h 201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163" h="201769">
                <a:moveTo>
                  <a:pt x="66541" y="0"/>
                </a:moveTo>
                <a:cubicBezTo>
                  <a:pt x="33270" y="54735"/>
                  <a:pt x="0" y="109471"/>
                  <a:pt x="27904" y="141668"/>
                </a:cubicBezTo>
                <a:cubicBezTo>
                  <a:pt x="55808" y="173865"/>
                  <a:pt x="201769" y="184597"/>
                  <a:pt x="233966" y="193183"/>
                </a:cubicBezTo>
                <a:cubicBezTo>
                  <a:pt x="266163" y="201769"/>
                  <a:pt x="221087" y="193183"/>
                  <a:pt x="221087" y="193183"/>
                </a:cubicBezTo>
                <a:lnTo>
                  <a:pt x="221087" y="193183"/>
                </a:lnTo>
                <a:lnTo>
                  <a:pt x="221087" y="193183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3824288" y="1108075"/>
            <a:ext cx="142875" cy="60325"/>
          </a:xfrm>
          <a:custGeom>
            <a:avLst/>
            <a:gdLst>
              <a:gd name="connsiteX0" fmla="*/ 0 w 141668"/>
              <a:gd name="connsiteY0" fmla="*/ 0 h 60102"/>
              <a:gd name="connsiteX1" fmla="*/ 38637 w 141668"/>
              <a:gd name="connsiteY1" fmla="*/ 51516 h 60102"/>
              <a:gd name="connsiteX2" fmla="*/ 141668 w 141668"/>
              <a:gd name="connsiteY2" fmla="*/ 51516 h 60102"/>
              <a:gd name="connsiteX3" fmla="*/ 128789 w 141668"/>
              <a:gd name="connsiteY3" fmla="*/ 51516 h 60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68" h="60102">
                <a:moveTo>
                  <a:pt x="0" y="0"/>
                </a:moveTo>
                <a:cubicBezTo>
                  <a:pt x="7513" y="21465"/>
                  <a:pt x="15026" y="42930"/>
                  <a:pt x="38637" y="51516"/>
                </a:cubicBezTo>
                <a:cubicBezTo>
                  <a:pt x="62248" y="60102"/>
                  <a:pt x="141668" y="51516"/>
                  <a:pt x="141668" y="51516"/>
                </a:cubicBezTo>
                <a:lnTo>
                  <a:pt x="128789" y="51516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3735388" y="1158875"/>
            <a:ext cx="228600" cy="103188"/>
          </a:xfrm>
          <a:custGeom>
            <a:avLst/>
            <a:gdLst>
              <a:gd name="connsiteX0" fmla="*/ 0 w 229673"/>
              <a:gd name="connsiteY0" fmla="*/ 0 h 103031"/>
              <a:gd name="connsiteX1" fmla="*/ 64395 w 229673"/>
              <a:gd name="connsiteY1" fmla="*/ 51515 h 103031"/>
              <a:gd name="connsiteX2" fmla="*/ 206062 w 229673"/>
              <a:gd name="connsiteY2" fmla="*/ 90152 h 103031"/>
              <a:gd name="connsiteX3" fmla="*/ 206062 w 229673"/>
              <a:gd name="connsiteY3" fmla="*/ 103031 h 10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673" h="103031">
                <a:moveTo>
                  <a:pt x="0" y="0"/>
                </a:moveTo>
                <a:cubicBezTo>
                  <a:pt x="15025" y="18245"/>
                  <a:pt x="30051" y="36490"/>
                  <a:pt x="64395" y="51515"/>
                </a:cubicBezTo>
                <a:cubicBezTo>
                  <a:pt x="98739" y="66540"/>
                  <a:pt x="182451" y="81566"/>
                  <a:pt x="206062" y="90152"/>
                </a:cubicBezTo>
                <a:cubicBezTo>
                  <a:pt x="229673" y="98738"/>
                  <a:pt x="217867" y="100884"/>
                  <a:pt x="206062" y="103031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631825" y="2640013"/>
            <a:ext cx="166688" cy="153987"/>
          </a:xfrm>
          <a:custGeom>
            <a:avLst/>
            <a:gdLst>
              <a:gd name="connsiteX0" fmla="*/ 0 w 167425"/>
              <a:gd name="connsiteY0" fmla="*/ 0 h 154546"/>
              <a:gd name="connsiteX1" fmla="*/ 141667 w 167425"/>
              <a:gd name="connsiteY1" fmla="*/ 64394 h 154546"/>
              <a:gd name="connsiteX2" fmla="*/ 154546 w 167425"/>
              <a:gd name="connsiteY2" fmla="*/ 154546 h 154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7425" h="154546">
                <a:moveTo>
                  <a:pt x="0" y="0"/>
                </a:moveTo>
                <a:cubicBezTo>
                  <a:pt x="57954" y="19318"/>
                  <a:pt x="115909" y="38636"/>
                  <a:pt x="141667" y="64394"/>
                </a:cubicBezTo>
                <a:cubicBezTo>
                  <a:pt x="167425" y="90152"/>
                  <a:pt x="160985" y="122349"/>
                  <a:pt x="154546" y="154546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8" name="TextBox 25"/>
          <p:cNvSpPr txBox="1">
            <a:spLocks noChangeArrowheads="1"/>
          </p:cNvSpPr>
          <p:nvPr/>
        </p:nvSpPr>
        <p:spPr bwMode="auto">
          <a:xfrm>
            <a:off x="714375" y="2428875"/>
            <a:ext cx="42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4</a:t>
            </a:r>
          </a:p>
        </p:txBody>
      </p:sp>
      <p:sp>
        <p:nvSpPr>
          <p:cNvPr id="22539" name="TextBox 26"/>
          <p:cNvSpPr txBox="1">
            <a:spLocks noChangeArrowheads="1"/>
          </p:cNvSpPr>
          <p:nvPr/>
        </p:nvSpPr>
        <p:spPr bwMode="auto">
          <a:xfrm>
            <a:off x="1214438" y="2643188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2</a:t>
            </a:r>
          </a:p>
        </p:txBody>
      </p:sp>
      <p:sp>
        <p:nvSpPr>
          <p:cNvPr id="22540" name="TextBox 27"/>
          <p:cNvSpPr txBox="1">
            <a:spLocks noChangeArrowheads="1"/>
          </p:cNvSpPr>
          <p:nvPr/>
        </p:nvSpPr>
        <p:spPr bwMode="auto">
          <a:xfrm>
            <a:off x="3214688" y="1071563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1</a:t>
            </a:r>
          </a:p>
        </p:txBody>
      </p:sp>
      <p:sp>
        <p:nvSpPr>
          <p:cNvPr id="22541" name="TextBox 28"/>
          <p:cNvSpPr txBox="1">
            <a:spLocks noChangeArrowheads="1"/>
          </p:cNvSpPr>
          <p:nvPr/>
        </p:nvSpPr>
        <p:spPr bwMode="auto">
          <a:xfrm>
            <a:off x="3571875" y="1285875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3</a:t>
            </a:r>
          </a:p>
        </p:txBody>
      </p:sp>
      <p:sp>
        <p:nvSpPr>
          <p:cNvPr id="22542" name="TextBox 29"/>
          <p:cNvSpPr txBox="1">
            <a:spLocks noChangeArrowheads="1"/>
          </p:cNvSpPr>
          <p:nvPr/>
        </p:nvSpPr>
        <p:spPr bwMode="auto">
          <a:xfrm>
            <a:off x="1714500" y="2928938"/>
            <a:ext cx="85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19 см</a:t>
            </a:r>
          </a:p>
        </p:txBody>
      </p:sp>
      <p:sp>
        <p:nvSpPr>
          <p:cNvPr id="22543" name="TextBox 30"/>
          <p:cNvSpPr txBox="1">
            <a:spLocks noChangeArrowheads="1"/>
          </p:cNvSpPr>
          <p:nvPr/>
        </p:nvSpPr>
        <p:spPr bwMode="auto">
          <a:xfrm>
            <a:off x="3786188" y="1857375"/>
            <a:ext cx="85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11 см</a:t>
            </a:r>
          </a:p>
        </p:txBody>
      </p:sp>
      <p:sp>
        <p:nvSpPr>
          <p:cNvPr id="22544" name="TextBox 31"/>
          <p:cNvSpPr txBox="1">
            <a:spLocks noChangeArrowheads="1"/>
          </p:cNvSpPr>
          <p:nvPr/>
        </p:nvSpPr>
        <p:spPr bwMode="auto">
          <a:xfrm>
            <a:off x="214313" y="2714625"/>
            <a:ext cx="642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sp>
        <p:nvSpPr>
          <p:cNvPr id="22545" name="TextBox 32"/>
          <p:cNvSpPr txBox="1">
            <a:spLocks noChangeArrowheads="1"/>
          </p:cNvSpPr>
          <p:nvPr/>
        </p:nvSpPr>
        <p:spPr bwMode="auto">
          <a:xfrm>
            <a:off x="642938" y="500063"/>
            <a:ext cx="428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22546" name="TextBox 33"/>
          <p:cNvSpPr txBox="1">
            <a:spLocks noChangeArrowheads="1"/>
          </p:cNvSpPr>
          <p:nvPr/>
        </p:nvSpPr>
        <p:spPr bwMode="auto">
          <a:xfrm>
            <a:off x="4071938" y="85725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22547" name="TextBox 34"/>
          <p:cNvSpPr txBox="1">
            <a:spLocks noChangeArrowheads="1"/>
          </p:cNvSpPr>
          <p:nvPr/>
        </p:nvSpPr>
        <p:spPr bwMode="auto">
          <a:xfrm>
            <a:off x="3571875" y="271462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</a:t>
            </a:r>
          </a:p>
        </p:txBody>
      </p:sp>
      <p:sp>
        <p:nvSpPr>
          <p:cNvPr id="22548" name="TextBox 35"/>
          <p:cNvSpPr txBox="1">
            <a:spLocks noChangeArrowheads="1"/>
          </p:cNvSpPr>
          <p:nvPr/>
        </p:nvSpPr>
        <p:spPr bwMode="auto">
          <a:xfrm>
            <a:off x="5000625" y="928688"/>
            <a:ext cx="35718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Дано:      1 =     2,       3 =     4, </a:t>
            </a:r>
          </a:p>
          <a:p>
            <a:r>
              <a:rPr lang="ru-RU">
                <a:latin typeface="Calibri" pitchFamily="34" charset="0"/>
              </a:rPr>
              <a:t>              АД = 19см., СД = 11см.</a:t>
            </a:r>
          </a:p>
          <a:p>
            <a:r>
              <a:rPr lang="ru-RU">
                <a:latin typeface="Calibri" pitchFamily="34" charset="0"/>
              </a:rPr>
              <a:t>Доказать: ∆ АВС = ∆ СДА</a:t>
            </a:r>
          </a:p>
          <a:p>
            <a:r>
              <a:rPr lang="ru-RU">
                <a:latin typeface="Calibri" pitchFamily="34" charset="0"/>
              </a:rPr>
              <a:t>Найти: АВ, ВС.</a:t>
            </a: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Решение:  </a:t>
            </a:r>
          </a:p>
        </p:txBody>
      </p:sp>
      <p:grpSp>
        <p:nvGrpSpPr>
          <p:cNvPr id="22549" name="Группа 40"/>
          <p:cNvGrpSpPr>
            <a:grpSpLocks/>
          </p:cNvGrpSpPr>
          <p:nvPr/>
        </p:nvGrpSpPr>
        <p:grpSpPr bwMode="auto">
          <a:xfrm>
            <a:off x="5715000" y="1071563"/>
            <a:ext cx="214313" cy="142875"/>
            <a:chOff x="5715008" y="1071546"/>
            <a:chExt cx="214314" cy="142876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5715008" y="1071546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5715008" y="1214422"/>
              <a:ext cx="2143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550" name="Группа 41"/>
          <p:cNvGrpSpPr>
            <a:grpSpLocks/>
          </p:cNvGrpSpPr>
          <p:nvPr/>
        </p:nvGrpSpPr>
        <p:grpSpPr bwMode="auto">
          <a:xfrm>
            <a:off x="6286500" y="1071563"/>
            <a:ext cx="214313" cy="142875"/>
            <a:chOff x="5715008" y="1071546"/>
            <a:chExt cx="214314" cy="142876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 rot="5400000">
              <a:off x="5715008" y="1071546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5715008" y="1214422"/>
              <a:ext cx="2143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551" name="Группа 44"/>
          <p:cNvGrpSpPr>
            <a:grpSpLocks/>
          </p:cNvGrpSpPr>
          <p:nvPr/>
        </p:nvGrpSpPr>
        <p:grpSpPr bwMode="auto">
          <a:xfrm>
            <a:off x="6786563" y="1071563"/>
            <a:ext cx="214312" cy="142875"/>
            <a:chOff x="5715008" y="1071546"/>
            <a:chExt cx="214314" cy="142876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5715008" y="1071546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5715008" y="1214422"/>
              <a:ext cx="2143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552" name="Группа 47"/>
          <p:cNvGrpSpPr>
            <a:grpSpLocks/>
          </p:cNvGrpSpPr>
          <p:nvPr/>
        </p:nvGrpSpPr>
        <p:grpSpPr bwMode="auto">
          <a:xfrm>
            <a:off x="7358063" y="1071563"/>
            <a:ext cx="214312" cy="142875"/>
            <a:chOff x="5715008" y="1071546"/>
            <a:chExt cx="214314" cy="142876"/>
          </a:xfrm>
        </p:grpSpPr>
        <p:cxnSp>
          <p:nvCxnSpPr>
            <p:cNvPr id="49" name="Прямая соединительная линия 48"/>
            <p:cNvCxnSpPr/>
            <p:nvPr/>
          </p:nvCxnSpPr>
          <p:spPr>
            <a:xfrm rot="5400000">
              <a:off x="5715008" y="1071546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5715008" y="1214422"/>
              <a:ext cx="2143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553" name="Группа 57"/>
          <p:cNvGrpSpPr>
            <a:grpSpLocks/>
          </p:cNvGrpSpPr>
          <p:nvPr/>
        </p:nvGrpSpPr>
        <p:grpSpPr bwMode="auto">
          <a:xfrm>
            <a:off x="2714625" y="3286125"/>
            <a:ext cx="1214438" cy="369888"/>
            <a:chOff x="2714612" y="3286124"/>
            <a:chExt cx="1214446" cy="369332"/>
          </a:xfrm>
        </p:grpSpPr>
        <p:sp>
          <p:nvSpPr>
            <p:cNvPr id="51" name="TextBox 50"/>
            <p:cNvSpPr txBox="1"/>
            <p:nvPr/>
          </p:nvSpPr>
          <p:spPr>
            <a:xfrm>
              <a:off x="2714612" y="3286124"/>
              <a:ext cx="121444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1 =     2 </a:t>
              </a:r>
              <a:endParaRPr lang="ru-RU" dirty="0"/>
            </a:p>
          </p:txBody>
        </p:sp>
        <p:grpSp>
          <p:nvGrpSpPr>
            <p:cNvPr id="22585" name="Группа 51"/>
            <p:cNvGrpSpPr>
              <a:grpSpLocks/>
            </p:cNvGrpSpPr>
            <p:nvPr/>
          </p:nvGrpSpPr>
          <p:grpSpPr bwMode="auto">
            <a:xfrm>
              <a:off x="2786050" y="3429000"/>
              <a:ext cx="214314" cy="142876"/>
              <a:chOff x="5715008" y="1071546"/>
              <a:chExt cx="214314" cy="142876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 rot="5400000">
                <a:off x="5715116" y="1071223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>
                <a:off x="5715008" y="1213991"/>
                <a:ext cx="214313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586" name="Группа 54"/>
            <p:cNvGrpSpPr>
              <a:grpSpLocks/>
            </p:cNvGrpSpPr>
            <p:nvPr/>
          </p:nvGrpSpPr>
          <p:grpSpPr bwMode="auto">
            <a:xfrm>
              <a:off x="3286116" y="3429000"/>
              <a:ext cx="214314" cy="142876"/>
              <a:chOff x="5715008" y="1071546"/>
              <a:chExt cx="214314" cy="142876"/>
            </a:xfrm>
          </p:grpSpPr>
          <p:cxnSp>
            <p:nvCxnSpPr>
              <p:cNvPr id="56" name="Прямая соединительная линия 55"/>
              <p:cNvCxnSpPr/>
              <p:nvPr/>
            </p:nvCxnSpPr>
            <p:spPr>
              <a:xfrm rot="5400000">
                <a:off x="5715116" y="1071223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>
                <a:off x="5715008" y="1213991"/>
                <a:ext cx="21431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554" name="Группа 58"/>
          <p:cNvGrpSpPr>
            <a:grpSpLocks/>
          </p:cNvGrpSpPr>
          <p:nvPr/>
        </p:nvGrpSpPr>
        <p:grpSpPr bwMode="auto">
          <a:xfrm>
            <a:off x="4643438" y="3286125"/>
            <a:ext cx="1214437" cy="369888"/>
            <a:chOff x="2714612" y="3286124"/>
            <a:chExt cx="1214446" cy="369332"/>
          </a:xfrm>
        </p:grpSpPr>
        <p:sp>
          <p:nvSpPr>
            <p:cNvPr id="60" name="TextBox 59"/>
            <p:cNvSpPr txBox="1"/>
            <p:nvPr/>
          </p:nvSpPr>
          <p:spPr>
            <a:xfrm>
              <a:off x="2714612" y="3286124"/>
              <a:ext cx="121444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3 =     4 </a:t>
              </a:r>
              <a:endParaRPr lang="ru-RU" dirty="0"/>
            </a:p>
          </p:txBody>
        </p:sp>
        <p:grpSp>
          <p:nvGrpSpPr>
            <p:cNvPr id="22578" name="Группа 51"/>
            <p:cNvGrpSpPr>
              <a:grpSpLocks/>
            </p:cNvGrpSpPr>
            <p:nvPr/>
          </p:nvGrpSpPr>
          <p:grpSpPr bwMode="auto">
            <a:xfrm>
              <a:off x="2786050" y="3429000"/>
              <a:ext cx="214314" cy="142876"/>
              <a:chOff x="5715008" y="1071546"/>
              <a:chExt cx="214314" cy="142876"/>
            </a:xfrm>
          </p:grpSpPr>
          <p:cxnSp>
            <p:nvCxnSpPr>
              <p:cNvPr id="65" name="Прямая соединительная линия 64"/>
              <p:cNvCxnSpPr/>
              <p:nvPr/>
            </p:nvCxnSpPr>
            <p:spPr>
              <a:xfrm rot="5400000">
                <a:off x="5715116" y="1071222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5715008" y="1213991"/>
                <a:ext cx="21431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579" name="Группа 54"/>
            <p:cNvGrpSpPr>
              <a:grpSpLocks/>
            </p:cNvGrpSpPr>
            <p:nvPr/>
          </p:nvGrpSpPr>
          <p:grpSpPr bwMode="auto">
            <a:xfrm>
              <a:off x="3357554" y="3429000"/>
              <a:ext cx="214314" cy="142876"/>
              <a:chOff x="5786446" y="1071546"/>
              <a:chExt cx="214314" cy="142876"/>
            </a:xfrm>
          </p:grpSpPr>
          <p:cxnSp>
            <p:nvCxnSpPr>
              <p:cNvPr id="63" name="Прямая соединительная линия 62"/>
              <p:cNvCxnSpPr/>
              <p:nvPr/>
            </p:nvCxnSpPr>
            <p:spPr>
              <a:xfrm rot="5400000">
                <a:off x="5786554" y="1071222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5786446" y="1213991"/>
                <a:ext cx="21431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8" name="TextBox 67"/>
          <p:cNvSpPr txBox="1"/>
          <p:nvPr/>
        </p:nvSpPr>
        <p:spPr>
          <a:xfrm>
            <a:off x="6215063" y="3286125"/>
            <a:ext cx="1357312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АС=АС </a:t>
            </a:r>
            <a:r>
              <a:rPr lang="ru-RU" sz="1400" dirty="0"/>
              <a:t>(общ)</a:t>
            </a:r>
            <a:endParaRPr lang="ru-RU" sz="1400" dirty="0"/>
          </a:p>
        </p:txBody>
      </p:sp>
      <p:sp>
        <p:nvSpPr>
          <p:cNvPr id="69" name="TextBox 68"/>
          <p:cNvSpPr txBox="1"/>
          <p:nvPr/>
        </p:nvSpPr>
        <p:spPr>
          <a:xfrm>
            <a:off x="4214813" y="4214813"/>
            <a:ext cx="2071687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 ∆ АВС = ∆ АДС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1214438" y="5000625"/>
            <a:ext cx="1500187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АД = 19 см</a:t>
            </a:r>
            <a:endParaRPr lang="ru-RU" sz="1400" dirty="0"/>
          </a:p>
        </p:txBody>
      </p:sp>
      <p:sp>
        <p:nvSpPr>
          <p:cNvPr id="71" name="TextBox 70"/>
          <p:cNvSpPr txBox="1"/>
          <p:nvPr/>
        </p:nvSpPr>
        <p:spPr>
          <a:xfrm>
            <a:off x="3071813" y="5000625"/>
            <a:ext cx="1357312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АД=ВС</a:t>
            </a:r>
            <a:endParaRPr lang="ru-RU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5857875" y="5000625"/>
            <a:ext cx="1357313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СД = АВ</a:t>
            </a:r>
            <a:endParaRPr lang="ru-RU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7572375" y="5000625"/>
            <a:ext cx="1357313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СД = 11 см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3071813" y="5786438"/>
            <a:ext cx="1500187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ВС = 19 см</a:t>
            </a:r>
            <a:endParaRPr lang="ru-RU" sz="1400" dirty="0"/>
          </a:p>
        </p:txBody>
      </p:sp>
      <p:sp>
        <p:nvSpPr>
          <p:cNvPr id="77" name="TextBox 76"/>
          <p:cNvSpPr txBox="1"/>
          <p:nvPr/>
        </p:nvSpPr>
        <p:spPr>
          <a:xfrm>
            <a:off x="5857875" y="5786438"/>
            <a:ext cx="1500188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АВ = 11 см</a:t>
            </a:r>
            <a:endParaRPr lang="ru-RU" sz="1400" dirty="0"/>
          </a:p>
        </p:txBody>
      </p:sp>
      <p:cxnSp>
        <p:nvCxnSpPr>
          <p:cNvPr id="79" name="Прямая со стрелкой 78"/>
          <p:cNvCxnSpPr>
            <a:endCxn id="69" idx="0"/>
          </p:cNvCxnSpPr>
          <p:nvPr/>
        </p:nvCxnSpPr>
        <p:spPr>
          <a:xfrm>
            <a:off x="3643313" y="3714750"/>
            <a:ext cx="1608137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stCxn id="68" idx="2"/>
            <a:endCxn id="69" idx="0"/>
          </p:cNvCxnSpPr>
          <p:nvPr/>
        </p:nvCxnSpPr>
        <p:spPr>
          <a:xfrm rot="5400000">
            <a:off x="5793582" y="3113881"/>
            <a:ext cx="558800" cy="1643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60" idx="2"/>
            <a:endCxn id="69" idx="0"/>
          </p:cNvCxnSpPr>
          <p:nvPr/>
        </p:nvCxnSpPr>
        <p:spPr>
          <a:xfrm rot="5400000">
            <a:off x="4970463" y="3935413"/>
            <a:ext cx="5603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stCxn id="69" idx="2"/>
            <a:endCxn id="71" idx="0"/>
          </p:cNvCxnSpPr>
          <p:nvPr/>
        </p:nvCxnSpPr>
        <p:spPr>
          <a:xfrm rot="5400000">
            <a:off x="4292600" y="4041775"/>
            <a:ext cx="415925" cy="1501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>
            <a:stCxn id="69" idx="2"/>
            <a:endCxn id="73" idx="0"/>
          </p:cNvCxnSpPr>
          <p:nvPr/>
        </p:nvCxnSpPr>
        <p:spPr>
          <a:xfrm rot="16200000" flipH="1">
            <a:off x="5686425" y="4149725"/>
            <a:ext cx="415925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stCxn id="71" idx="2"/>
            <a:endCxn id="76" idx="0"/>
          </p:cNvCxnSpPr>
          <p:nvPr/>
        </p:nvCxnSpPr>
        <p:spPr>
          <a:xfrm rot="16200000" flipH="1">
            <a:off x="3577431" y="5542757"/>
            <a:ext cx="415925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stCxn id="70" idx="2"/>
            <a:endCxn id="76" idx="0"/>
          </p:cNvCxnSpPr>
          <p:nvPr/>
        </p:nvCxnSpPr>
        <p:spPr>
          <a:xfrm rot="16200000" flipH="1">
            <a:off x="2684463" y="4649788"/>
            <a:ext cx="415925" cy="1857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>
            <a:stCxn id="73" idx="2"/>
            <a:endCxn id="77" idx="0"/>
          </p:cNvCxnSpPr>
          <p:nvPr/>
        </p:nvCxnSpPr>
        <p:spPr>
          <a:xfrm rot="16200000" flipH="1">
            <a:off x="6365081" y="5542757"/>
            <a:ext cx="415925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>
            <a:stCxn id="74" idx="2"/>
            <a:endCxn id="77" idx="0"/>
          </p:cNvCxnSpPr>
          <p:nvPr/>
        </p:nvCxnSpPr>
        <p:spPr>
          <a:xfrm rot="5400000">
            <a:off x="7222331" y="4756945"/>
            <a:ext cx="415925" cy="1643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72" name="TextBox 102"/>
          <p:cNvSpPr txBox="1">
            <a:spLocks noChangeArrowheads="1"/>
          </p:cNvSpPr>
          <p:nvPr/>
        </p:nvSpPr>
        <p:spPr bwMode="auto">
          <a:xfrm>
            <a:off x="2857500" y="3000375"/>
            <a:ext cx="928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2573" name="TextBox 103"/>
          <p:cNvSpPr txBox="1">
            <a:spLocks noChangeArrowheads="1"/>
          </p:cNvSpPr>
          <p:nvPr/>
        </p:nvSpPr>
        <p:spPr bwMode="auto">
          <a:xfrm>
            <a:off x="4857750" y="3000375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2574" name="TextBox 104"/>
          <p:cNvSpPr txBox="1">
            <a:spLocks noChangeArrowheads="1"/>
          </p:cNvSpPr>
          <p:nvPr/>
        </p:nvSpPr>
        <p:spPr bwMode="auto">
          <a:xfrm>
            <a:off x="6429375" y="4214813"/>
            <a:ext cx="1000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(УСУ)</a:t>
            </a:r>
          </a:p>
        </p:txBody>
      </p:sp>
      <p:sp>
        <p:nvSpPr>
          <p:cNvPr id="22575" name="TextBox 105"/>
          <p:cNvSpPr txBox="1">
            <a:spLocks noChangeArrowheads="1"/>
          </p:cNvSpPr>
          <p:nvPr/>
        </p:nvSpPr>
        <p:spPr bwMode="auto">
          <a:xfrm>
            <a:off x="1214438" y="5429250"/>
            <a:ext cx="928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2576" name="TextBox 106"/>
          <p:cNvSpPr txBox="1">
            <a:spLocks noChangeArrowheads="1"/>
          </p:cNvSpPr>
          <p:nvPr/>
        </p:nvSpPr>
        <p:spPr bwMode="auto">
          <a:xfrm>
            <a:off x="8143875" y="535781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Задача 123</a:t>
            </a:r>
            <a:endParaRPr lang="ru-RU" sz="28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14375" y="1143000"/>
            <a:ext cx="2357438" cy="7858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14375" y="1928813"/>
            <a:ext cx="2643188" cy="9286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14375" y="1928813"/>
            <a:ext cx="2857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олилиния 12"/>
          <p:cNvSpPr/>
          <p:nvPr/>
        </p:nvSpPr>
        <p:spPr>
          <a:xfrm>
            <a:off x="1017588" y="1841500"/>
            <a:ext cx="133350" cy="219075"/>
          </a:xfrm>
          <a:custGeom>
            <a:avLst/>
            <a:gdLst>
              <a:gd name="connsiteX0" fmla="*/ 0 w 133082"/>
              <a:gd name="connsiteY0" fmla="*/ 0 h 218941"/>
              <a:gd name="connsiteX1" fmla="*/ 128789 w 133082"/>
              <a:gd name="connsiteY1" fmla="*/ 103031 h 218941"/>
              <a:gd name="connsiteX2" fmla="*/ 25758 w 133082"/>
              <a:gd name="connsiteY2" fmla="*/ 218941 h 218941"/>
              <a:gd name="connsiteX3" fmla="*/ 25758 w 133082"/>
              <a:gd name="connsiteY3" fmla="*/ 218941 h 21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082" h="218941">
                <a:moveTo>
                  <a:pt x="0" y="0"/>
                </a:moveTo>
                <a:cubicBezTo>
                  <a:pt x="62248" y="33270"/>
                  <a:pt x="124496" y="66541"/>
                  <a:pt x="128789" y="103031"/>
                </a:cubicBezTo>
                <a:cubicBezTo>
                  <a:pt x="133082" y="139521"/>
                  <a:pt x="25758" y="218941"/>
                  <a:pt x="25758" y="218941"/>
                </a:cubicBezTo>
                <a:lnTo>
                  <a:pt x="25758" y="218941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558" name="TextBox 13"/>
          <p:cNvSpPr txBox="1">
            <a:spLocks noChangeArrowheads="1"/>
          </p:cNvSpPr>
          <p:nvPr/>
        </p:nvSpPr>
        <p:spPr bwMode="auto">
          <a:xfrm>
            <a:off x="1143000" y="1692275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1</a:t>
            </a:r>
          </a:p>
        </p:txBody>
      </p:sp>
      <p:sp>
        <p:nvSpPr>
          <p:cNvPr id="23559" name="TextBox 14"/>
          <p:cNvSpPr txBox="1">
            <a:spLocks noChangeArrowheads="1"/>
          </p:cNvSpPr>
          <p:nvPr/>
        </p:nvSpPr>
        <p:spPr bwMode="auto">
          <a:xfrm>
            <a:off x="1214438" y="1928813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2</a:t>
            </a:r>
          </a:p>
        </p:txBody>
      </p:sp>
      <p:sp>
        <p:nvSpPr>
          <p:cNvPr id="23560" name="TextBox 15"/>
          <p:cNvSpPr txBox="1">
            <a:spLocks noChangeArrowheads="1"/>
          </p:cNvSpPr>
          <p:nvPr/>
        </p:nvSpPr>
        <p:spPr bwMode="auto">
          <a:xfrm>
            <a:off x="357188" y="1714500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2536031" y="1321594"/>
            <a:ext cx="642938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536031" y="1964532"/>
            <a:ext cx="642937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2982913" y="1828800"/>
            <a:ext cx="82550" cy="206375"/>
          </a:xfrm>
          <a:custGeom>
            <a:avLst/>
            <a:gdLst>
              <a:gd name="connsiteX0" fmla="*/ 81566 w 81566"/>
              <a:gd name="connsiteY0" fmla="*/ 0 h 206062"/>
              <a:gd name="connsiteX1" fmla="*/ 4293 w 81566"/>
              <a:gd name="connsiteY1" fmla="*/ 103031 h 206062"/>
              <a:gd name="connsiteX2" fmla="*/ 55808 w 81566"/>
              <a:gd name="connsiteY2" fmla="*/ 206062 h 206062"/>
              <a:gd name="connsiteX3" fmla="*/ 55808 w 81566"/>
              <a:gd name="connsiteY3" fmla="*/ 206062 h 206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566" h="206062">
                <a:moveTo>
                  <a:pt x="81566" y="0"/>
                </a:moveTo>
                <a:cubicBezTo>
                  <a:pt x="45076" y="34343"/>
                  <a:pt x="8586" y="68687"/>
                  <a:pt x="4293" y="103031"/>
                </a:cubicBezTo>
                <a:cubicBezTo>
                  <a:pt x="0" y="137375"/>
                  <a:pt x="55808" y="206062"/>
                  <a:pt x="55808" y="206062"/>
                </a:cubicBezTo>
                <a:lnTo>
                  <a:pt x="55808" y="206062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919413" y="1778000"/>
            <a:ext cx="93662" cy="307975"/>
          </a:xfrm>
          <a:custGeom>
            <a:avLst/>
            <a:gdLst>
              <a:gd name="connsiteX0" fmla="*/ 94445 w 94445"/>
              <a:gd name="connsiteY0" fmla="*/ 0 h 309092"/>
              <a:gd name="connsiteX1" fmla="*/ 4293 w 94445"/>
              <a:gd name="connsiteY1" fmla="*/ 167425 h 309092"/>
              <a:gd name="connsiteX2" fmla="*/ 68688 w 94445"/>
              <a:gd name="connsiteY2" fmla="*/ 309092 h 309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45" h="309092">
                <a:moveTo>
                  <a:pt x="94445" y="0"/>
                </a:moveTo>
                <a:cubicBezTo>
                  <a:pt x="51515" y="57955"/>
                  <a:pt x="8586" y="115910"/>
                  <a:pt x="4293" y="167425"/>
                </a:cubicBezTo>
                <a:cubicBezTo>
                  <a:pt x="0" y="218940"/>
                  <a:pt x="34344" y="264016"/>
                  <a:pt x="68688" y="309092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565" name="TextBox 24"/>
          <p:cNvSpPr txBox="1">
            <a:spLocks noChangeArrowheads="1"/>
          </p:cNvSpPr>
          <p:nvPr/>
        </p:nvSpPr>
        <p:spPr bwMode="auto">
          <a:xfrm>
            <a:off x="2357438" y="9286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23566" name="TextBox 25"/>
          <p:cNvSpPr txBox="1">
            <a:spLocks noChangeArrowheads="1"/>
          </p:cNvSpPr>
          <p:nvPr/>
        </p:nvSpPr>
        <p:spPr bwMode="auto">
          <a:xfrm>
            <a:off x="3071813" y="164306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</a:t>
            </a:r>
          </a:p>
        </p:txBody>
      </p:sp>
      <p:sp>
        <p:nvSpPr>
          <p:cNvPr id="23567" name="TextBox 26"/>
          <p:cNvSpPr txBox="1">
            <a:spLocks noChangeArrowheads="1"/>
          </p:cNvSpPr>
          <p:nvPr/>
        </p:nvSpPr>
        <p:spPr bwMode="auto">
          <a:xfrm>
            <a:off x="2428875" y="2571750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23568" name="TextBox 27"/>
          <p:cNvSpPr txBox="1">
            <a:spLocks noChangeArrowheads="1"/>
          </p:cNvSpPr>
          <p:nvPr/>
        </p:nvSpPr>
        <p:spPr bwMode="auto">
          <a:xfrm>
            <a:off x="4500563" y="928688"/>
            <a:ext cx="3857625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Дано:        А, АД – биссектриса</a:t>
            </a:r>
          </a:p>
          <a:p>
            <a:r>
              <a:rPr lang="ru-RU">
                <a:latin typeface="Calibri" pitchFamily="34" charset="0"/>
              </a:rPr>
              <a:t>                   АДВ =       АДС.</a:t>
            </a:r>
          </a:p>
          <a:p>
            <a:r>
              <a:rPr lang="ru-RU">
                <a:latin typeface="Calibri" pitchFamily="34" charset="0"/>
              </a:rPr>
              <a:t>Доказать: ВД=СД.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ru-RU" sz="2000" b="1">
                <a:latin typeface="Calibri" pitchFamily="34" charset="0"/>
              </a:rPr>
              <a:t>Доказательство: </a:t>
            </a:r>
          </a:p>
          <a:p>
            <a:r>
              <a:rPr lang="ru-RU" sz="2000" b="1">
                <a:latin typeface="Calibri" pitchFamily="34" charset="0"/>
              </a:rPr>
              <a:t>           </a:t>
            </a:r>
          </a:p>
        </p:txBody>
      </p:sp>
      <p:grpSp>
        <p:nvGrpSpPr>
          <p:cNvPr id="23569" name="Группа 32"/>
          <p:cNvGrpSpPr>
            <a:grpSpLocks/>
          </p:cNvGrpSpPr>
          <p:nvPr/>
        </p:nvGrpSpPr>
        <p:grpSpPr bwMode="auto">
          <a:xfrm>
            <a:off x="5286375" y="1071563"/>
            <a:ext cx="214313" cy="142875"/>
            <a:chOff x="5286380" y="1000108"/>
            <a:chExt cx="214314" cy="142876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 rot="5400000">
              <a:off x="5286380" y="1000108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286380" y="1142984"/>
              <a:ext cx="2143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570" name="Группа 33"/>
          <p:cNvGrpSpPr>
            <a:grpSpLocks/>
          </p:cNvGrpSpPr>
          <p:nvPr/>
        </p:nvGrpSpPr>
        <p:grpSpPr bwMode="auto">
          <a:xfrm>
            <a:off x="5286375" y="1357313"/>
            <a:ext cx="214313" cy="142875"/>
            <a:chOff x="5286380" y="1000108"/>
            <a:chExt cx="214314" cy="14287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 rot="5400000">
              <a:off x="5286380" y="1000108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5286380" y="1142984"/>
              <a:ext cx="2143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571" name="Группа 36"/>
          <p:cNvGrpSpPr>
            <a:grpSpLocks/>
          </p:cNvGrpSpPr>
          <p:nvPr/>
        </p:nvGrpSpPr>
        <p:grpSpPr bwMode="auto">
          <a:xfrm>
            <a:off x="6215063" y="1357313"/>
            <a:ext cx="214312" cy="142875"/>
            <a:chOff x="5286380" y="1000108"/>
            <a:chExt cx="214314" cy="142876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5286380" y="1000108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5286380" y="1142984"/>
              <a:ext cx="2143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3357563" y="3071813"/>
            <a:ext cx="2000250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АД - биссектриса</a:t>
            </a:r>
            <a:endParaRPr lang="ru-RU" dirty="0"/>
          </a:p>
        </p:txBody>
      </p:sp>
      <p:grpSp>
        <p:nvGrpSpPr>
          <p:cNvPr id="23573" name="Группа 47"/>
          <p:cNvGrpSpPr>
            <a:grpSpLocks/>
          </p:cNvGrpSpPr>
          <p:nvPr/>
        </p:nvGrpSpPr>
        <p:grpSpPr bwMode="auto">
          <a:xfrm>
            <a:off x="5929313" y="3071813"/>
            <a:ext cx="2000250" cy="369887"/>
            <a:chOff x="5929322" y="3071810"/>
            <a:chExt cx="200026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5929322" y="3071810"/>
              <a:ext cx="200026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АДВ =       АДС</a:t>
              </a:r>
              <a:endParaRPr lang="ru-RU" dirty="0"/>
            </a:p>
          </p:txBody>
        </p:sp>
        <p:grpSp>
          <p:nvGrpSpPr>
            <p:cNvPr id="23620" name="Группа 41"/>
            <p:cNvGrpSpPr>
              <a:grpSpLocks/>
            </p:cNvGrpSpPr>
            <p:nvPr/>
          </p:nvGrpSpPr>
          <p:grpSpPr bwMode="auto">
            <a:xfrm>
              <a:off x="6143636" y="3214686"/>
              <a:ext cx="214314" cy="142876"/>
              <a:chOff x="5286380" y="1000108"/>
              <a:chExt cx="214314" cy="142876"/>
            </a:xfrm>
          </p:grpSpPr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>
                <a:off x="5286487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>
                <a:off x="5286379" y="1142553"/>
                <a:ext cx="21431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621" name="Группа 44"/>
            <p:cNvGrpSpPr>
              <a:grpSpLocks/>
            </p:cNvGrpSpPr>
            <p:nvPr/>
          </p:nvGrpSpPr>
          <p:grpSpPr bwMode="auto">
            <a:xfrm>
              <a:off x="7072330" y="3214686"/>
              <a:ext cx="214314" cy="142876"/>
              <a:chOff x="5286380" y="1000108"/>
              <a:chExt cx="214314" cy="142876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 rot="5400000">
                <a:off x="5286488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>
                <a:off x="5286380" y="1142553"/>
                <a:ext cx="214313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574" name="Группа 48"/>
          <p:cNvGrpSpPr>
            <a:grpSpLocks/>
          </p:cNvGrpSpPr>
          <p:nvPr/>
        </p:nvGrpSpPr>
        <p:grpSpPr bwMode="auto">
          <a:xfrm>
            <a:off x="3357563" y="4000500"/>
            <a:ext cx="2000250" cy="369888"/>
            <a:chOff x="5929322" y="3071810"/>
            <a:chExt cx="2000264" cy="369332"/>
          </a:xfrm>
        </p:grpSpPr>
        <p:sp>
          <p:nvSpPr>
            <p:cNvPr id="50" name="TextBox 49"/>
            <p:cNvSpPr txBox="1"/>
            <p:nvPr/>
          </p:nvSpPr>
          <p:spPr>
            <a:xfrm>
              <a:off x="5929322" y="3071810"/>
              <a:ext cx="200026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   1 =      2</a:t>
              </a:r>
              <a:endParaRPr lang="ru-RU" dirty="0"/>
            </a:p>
          </p:txBody>
        </p:sp>
        <p:grpSp>
          <p:nvGrpSpPr>
            <p:cNvPr id="23613" name="Группа 41"/>
            <p:cNvGrpSpPr>
              <a:grpSpLocks/>
            </p:cNvGrpSpPr>
            <p:nvPr/>
          </p:nvGrpSpPr>
          <p:grpSpPr bwMode="auto">
            <a:xfrm>
              <a:off x="6429388" y="3214686"/>
              <a:ext cx="214314" cy="142876"/>
              <a:chOff x="5572132" y="1000108"/>
              <a:chExt cx="214314" cy="142876"/>
            </a:xfrm>
          </p:grpSpPr>
          <p:cxnSp>
            <p:nvCxnSpPr>
              <p:cNvPr id="55" name="Прямая соединительная линия 54"/>
              <p:cNvCxnSpPr/>
              <p:nvPr/>
            </p:nvCxnSpPr>
            <p:spPr>
              <a:xfrm rot="5400000">
                <a:off x="5572239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5572131" y="1142553"/>
                <a:ext cx="21431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614" name="Группа 44"/>
            <p:cNvGrpSpPr>
              <a:grpSpLocks/>
            </p:cNvGrpSpPr>
            <p:nvPr/>
          </p:nvGrpSpPr>
          <p:grpSpPr bwMode="auto">
            <a:xfrm>
              <a:off x="7072330" y="3214686"/>
              <a:ext cx="214314" cy="142876"/>
              <a:chOff x="5286380" y="1000108"/>
              <a:chExt cx="214314" cy="142876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 rot="5400000">
                <a:off x="5286488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>
                <a:off x="5286380" y="1142553"/>
                <a:ext cx="214313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8" name="TextBox 57"/>
          <p:cNvSpPr txBox="1"/>
          <p:nvPr/>
        </p:nvSpPr>
        <p:spPr>
          <a:xfrm>
            <a:off x="3357563" y="4857750"/>
            <a:ext cx="200025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∆ АВД = ∆ АСД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642938" y="4000500"/>
            <a:ext cx="200025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  АД - общая</a:t>
            </a:r>
            <a:endParaRPr lang="ru-RU" dirty="0"/>
          </a:p>
        </p:txBody>
      </p:sp>
      <p:sp>
        <p:nvSpPr>
          <p:cNvPr id="23577" name="TextBox 75"/>
          <p:cNvSpPr txBox="1">
            <a:spLocks noChangeArrowheads="1"/>
          </p:cNvSpPr>
          <p:nvPr/>
        </p:nvSpPr>
        <p:spPr bwMode="auto">
          <a:xfrm>
            <a:off x="3714750" y="2786063"/>
            <a:ext cx="785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3578" name="TextBox 77"/>
          <p:cNvSpPr txBox="1">
            <a:spLocks noChangeArrowheads="1"/>
          </p:cNvSpPr>
          <p:nvPr/>
        </p:nvSpPr>
        <p:spPr bwMode="auto">
          <a:xfrm>
            <a:off x="6715125" y="2786063"/>
            <a:ext cx="857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cxnSp>
        <p:nvCxnSpPr>
          <p:cNvPr id="80" name="Прямая со стрелкой 79"/>
          <p:cNvCxnSpPr>
            <a:stCxn id="40" idx="2"/>
            <a:endCxn id="50" idx="0"/>
          </p:cNvCxnSpPr>
          <p:nvPr/>
        </p:nvCxnSpPr>
        <p:spPr>
          <a:xfrm rot="5400000">
            <a:off x="4076700" y="3721100"/>
            <a:ext cx="560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50" idx="2"/>
            <a:endCxn id="58" idx="0"/>
          </p:cNvCxnSpPr>
          <p:nvPr/>
        </p:nvCxnSpPr>
        <p:spPr>
          <a:xfrm rot="5400000">
            <a:off x="4112419" y="4614069"/>
            <a:ext cx="488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>
            <a:stCxn id="41" idx="2"/>
            <a:endCxn id="58" idx="0"/>
          </p:cNvCxnSpPr>
          <p:nvPr/>
        </p:nvCxnSpPr>
        <p:spPr>
          <a:xfrm rot="5400000">
            <a:off x="4935538" y="2863850"/>
            <a:ext cx="1416050" cy="2571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58" idx="2"/>
            <a:endCxn id="73" idx="0"/>
          </p:cNvCxnSpPr>
          <p:nvPr/>
        </p:nvCxnSpPr>
        <p:spPr>
          <a:xfrm rot="5400000">
            <a:off x="4148138" y="5435600"/>
            <a:ext cx="417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83" name="TextBox 88"/>
          <p:cNvSpPr txBox="1">
            <a:spLocks noChangeArrowheads="1"/>
          </p:cNvSpPr>
          <p:nvPr/>
        </p:nvSpPr>
        <p:spPr bwMode="auto">
          <a:xfrm>
            <a:off x="5715000" y="5572125"/>
            <a:ext cx="2643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, т.к. в равных треугольниках все соответственные элементы равны</a:t>
            </a:r>
          </a:p>
        </p:txBody>
      </p:sp>
      <p:grpSp>
        <p:nvGrpSpPr>
          <p:cNvPr id="23584" name="Группа 115"/>
          <p:cNvGrpSpPr>
            <a:grpSpLocks/>
          </p:cNvGrpSpPr>
          <p:nvPr/>
        </p:nvGrpSpPr>
        <p:grpSpPr bwMode="auto">
          <a:xfrm>
            <a:off x="642938" y="2773363"/>
            <a:ext cx="7288212" cy="3240087"/>
            <a:chOff x="643704" y="2773122"/>
            <a:chExt cx="7286676" cy="3239788"/>
          </a:xfrm>
        </p:grpSpPr>
        <p:sp>
          <p:nvSpPr>
            <p:cNvPr id="73" name="TextBox 72"/>
            <p:cNvSpPr txBox="1"/>
            <p:nvPr/>
          </p:nvSpPr>
          <p:spPr>
            <a:xfrm>
              <a:off x="3357757" y="5643057"/>
              <a:ext cx="1999828" cy="36985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ВД = СД</a:t>
              </a:r>
              <a:endParaRPr lang="ru-RU" dirty="0"/>
            </a:p>
          </p:txBody>
        </p:sp>
        <p:sp>
          <p:nvSpPr>
            <p:cNvPr id="23587" name="TextBox 74"/>
            <p:cNvSpPr txBox="1">
              <a:spLocks noChangeArrowheads="1"/>
            </p:cNvSpPr>
            <p:nvPr/>
          </p:nvSpPr>
          <p:spPr bwMode="auto">
            <a:xfrm>
              <a:off x="5643570" y="4857760"/>
              <a:ext cx="15716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( УСУ)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3357757" y="3058846"/>
              <a:ext cx="2001415" cy="36985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АД - биссектриса</a:t>
              </a:r>
              <a:endParaRPr lang="ru-RU" dirty="0"/>
            </a:p>
          </p:txBody>
        </p:sp>
        <p:grpSp>
          <p:nvGrpSpPr>
            <p:cNvPr id="23589" name="Группа 90"/>
            <p:cNvGrpSpPr>
              <a:grpSpLocks/>
            </p:cNvGrpSpPr>
            <p:nvPr/>
          </p:nvGrpSpPr>
          <p:grpSpPr bwMode="auto">
            <a:xfrm>
              <a:off x="5930116" y="3058874"/>
              <a:ext cx="2000264" cy="369332"/>
              <a:chOff x="5929322" y="3071810"/>
              <a:chExt cx="2000264" cy="369332"/>
            </a:xfrm>
          </p:grpSpPr>
          <p:sp>
            <p:nvSpPr>
              <p:cNvPr id="92" name="TextBox 91"/>
              <p:cNvSpPr txBox="1"/>
              <p:nvPr/>
            </p:nvSpPr>
            <p:spPr>
              <a:xfrm>
                <a:off x="5929758" y="3071782"/>
                <a:ext cx="1999828" cy="36985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/>
                  <a:t>       АДВ =       АДС</a:t>
                </a:r>
                <a:endParaRPr lang="ru-RU" dirty="0"/>
              </a:p>
            </p:txBody>
          </p:sp>
          <p:grpSp>
            <p:nvGrpSpPr>
              <p:cNvPr id="23606" name="Группа 92"/>
              <p:cNvGrpSpPr>
                <a:grpSpLocks/>
              </p:cNvGrpSpPr>
              <p:nvPr/>
            </p:nvGrpSpPr>
            <p:grpSpPr bwMode="auto">
              <a:xfrm>
                <a:off x="6143636" y="3214686"/>
                <a:ext cx="214314" cy="142876"/>
                <a:chOff x="5286380" y="1000108"/>
                <a:chExt cx="214314" cy="142876"/>
              </a:xfrm>
            </p:grpSpPr>
            <p:cxnSp>
              <p:nvCxnSpPr>
                <p:cNvPr id="97" name="Прямая соединительная линия 96"/>
                <p:cNvCxnSpPr/>
                <p:nvPr/>
              </p:nvCxnSpPr>
              <p:spPr>
                <a:xfrm rot="5400000">
                  <a:off x="5286761" y="1000075"/>
                  <a:ext cx="142862" cy="14284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>
                  <a:off x="5286770" y="1142928"/>
                  <a:ext cx="214267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07" name="Группа 93"/>
              <p:cNvGrpSpPr>
                <a:grpSpLocks/>
              </p:cNvGrpSpPr>
              <p:nvPr/>
            </p:nvGrpSpPr>
            <p:grpSpPr bwMode="auto">
              <a:xfrm>
                <a:off x="7072330" y="3214686"/>
                <a:ext cx="214314" cy="142876"/>
                <a:chOff x="5286380" y="1000108"/>
                <a:chExt cx="214314" cy="142876"/>
              </a:xfrm>
            </p:grpSpPr>
            <p:cxnSp>
              <p:nvCxnSpPr>
                <p:cNvPr id="95" name="Прямая соединительная линия 94"/>
                <p:cNvCxnSpPr/>
                <p:nvPr/>
              </p:nvCxnSpPr>
              <p:spPr>
                <a:xfrm rot="5400000">
                  <a:off x="5286558" y="1000075"/>
                  <a:ext cx="142862" cy="14284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>
                  <a:off x="5286567" y="1142928"/>
                  <a:ext cx="214268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590" name="Группа 98"/>
            <p:cNvGrpSpPr>
              <a:grpSpLocks/>
            </p:cNvGrpSpPr>
            <p:nvPr/>
          </p:nvGrpSpPr>
          <p:grpSpPr bwMode="auto">
            <a:xfrm>
              <a:off x="3358348" y="3987568"/>
              <a:ext cx="2000264" cy="369332"/>
              <a:chOff x="5929322" y="3071810"/>
              <a:chExt cx="2000264" cy="369332"/>
            </a:xfrm>
          </p:grpSpPr>
          <p:sp>
            <p:nvSpPr>
              <p:cNvPr id="100" name="TextBox 99"/>
              <p:cNvSpPr txBox="1"/>
              <p:nvPr/>
            </p:nvSpPr>
            <p:spPr>
              <a:xfrm>
                <a:off x="5928731" y="3071689"/>
                <a:ext cx="2001415" cy="36985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/>
                  <a:t>             1 =      2</a:t>
                </a:r>
                <a:endParaRPr lang="ru-RU" dirty="0"/>
              </a:p>
            </p:txBody>
          </p:sp>
          <p:grpSp>
            <p:nvGrpSpPr>
              <p:cNvPr id="23599" name="Группа 41"/>
              <p:cNvGrpSpPr>
                <a:grpSpLocks/>
              </p:cNvGrpSpPr>
              <p:nvPr/>
            </p:nvGrpSpPr>
            <p:grpSpPr bwMode="auto">
              <a:xfrm>
                <a:off x="6429388" y="3214686"/>
                <a:ext cx="214314" cy="142876"/>
                <a:chOff x="5572132" y="1000108"/>
                <a:chExt cx="214314" cy="142876"/>
              </a:xfrm>
            </p:grpSpPr>
            <p:cxnSp>
              <p:nvCxnSpPr>
                <p:cNvPr id="105" name="Прямая соединительная линия 104"/>
                <p:cNvCxnSpPr/>
                <p:nvPr/>
              </p:nvCxnSpPr>
              <p:spPr>
                <a:xfrm rot="5400000">
                  <a:off x="5571423" y="999982"/>
                  <a:ext cx="142862" cy="14284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Прямая соединительная линия 105"/>
                <p:cNvCxnSpPr/>
                <p:nvPr/>
              </p:nvCxnSpPr>
              <p:spPr>
                <a:xfrm>
                  <a:off x="5571431" y="1142835"/>
                  <a:ext cx="214268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00" name="Группа 44"/>
              <p:cNvGrpSpPr>
                <a:grpSpLocks/>
              </p:cNvGrpSpPr>
              <p:nvPr/>
            </p:nvGrpSpPr>
            <p:grpSpPr bwMode="auto">
              <a:xfrm>
                <a:off x="7072330" y="3214686"/>
                <a:ext cx="214314" cy="142876"/>
                <a:chOff x="5286380" y="1000108"/>
                <a:chExt cx="214314" cy="142876"/>
              </a:xfrm>
            </p:grpSpPr>
            <p:cxnSp>
              <p:nvCxnSpPr>
                <p:cNvPr id="103" name="Прямая соединительная линия 102"/>
                <p:cNvCxnSpPr/>
                <p:nvPr/>
              </p:nvCxnSpPr>
              <p:spPr>
                <a:xfrm rot="5400000">
                  <a:off x="5287118" y="999982"/>
                  <a:ext cx="142862" cy="14284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Прямая соединительная линия 103"/>
                <p:cNvCxnSpPr/>
                <p:nvPr/>
              </p:nvCxnSpPr>
              <p:spPr>
                <a:xfrm>
                  <a:off x="5287127" y="1142835"/>
                  <a:ext cx="214268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7" name="TextBox 106"/>
            <p:cNvSpPr txBox="1"/>
            <p:nvPr/>
          </p:nvSpPr>
          <p:spPr>
            <a:xfrm>
              <a:off x="3357757" y="4844618"/>
              <a:ext cx="2001415" cy="36985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∆ АВД = ∆ АСД</a:t>
              </a:r>
              <a:endParaRPr lang="ru-RU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643704" y="3987447"/>
              <a:ext cx="1999828" cy="36985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АД - общая</a:t>
              </a:r>
              <a:endParaRPr lang="ru-RU" dirty="0"/>
            </a:p>
          </p:txBody>
        </p:sp>
        <p:sp>
          <p:nvSpPr>
            <p:cNvPr id="23593" name="TextBox 108"/>
            <p:cNvSpPr txBox="1">
              <a:spLocks noChangeArrowheads="1"/>
            </p:cNvSpPr>
            <p:nvPr/>
          </p:nvSpPr>
          <p:spPr bwMode="auto">
            <a:xfrm>
              <a:off x="3715538" y="2773122"/>
              <a:ext cx="7858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400">
                  <a:latin typeface="Calibri" pitchFamily="34" charset="0"/>
                </a:rPr>
                <a:t>по усл.</a:t>
              </a:r>
            </a:p>
          </p:txBody>
        </p:sp>
        <p:sp>
          <p:nvSpPr>
            <p:cNvPr id="23594" name="TextBox 109"/>
            <p:cNvSpPr txBox="1">
              <a:spLocks noChangeArrowheads="1"/>
            </p:cNvSpPr>
            <p:nvPr/>
          </p:nvSpPr>
          <p:spPr bwMode="auto">
            <a:xfrm>
              <a:off x="6715934" y="2773122"/>
              <a:ext cx="8572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400">
                  <a:latin typeface="Calibri" pitchFamily="34" charset="0"/>
                </a:rPr>
                <a:t>по усл.</a:t>
              </a:r>
            </a:p>
          </p:txBody>
        </p:sp>
        <p:cxnSp>
          <p:nvCxnSpPr>
            <p:cNvPr id="111" name="Прямая со стрелкой 110"/>
            <p:cNvCxnSpPr>
              <a:stCxn id="90" idx="2"/>
              <a:endCxn id="100" idx="0"/>
            </p:cNvCxnSpPr>
            <p:nvPr/>
          </p:nvCxnSpPr>
          <p:spPr>
            <a:xfrm rot="5400000">
              <a:off x="4078297" y="3708073"/>
              <a:ext cx="560336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Прямая со стрелкой 111"/>
            <p:cNvCxnSpPr>
              <a:stCxn id="100" idx="2"/>
              <a:endCxn id="107" idx="0"/>
            </p:cNvCxnSpPr>
            <p:nvPr/>
          </p:nvCxnSpPr>
          <p:spPr>
            <a:xfrm rot="5400000">
              <a:off x="4114013" y="4600959"/>
              <a:ext cx="488905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Прямая со стрелкой 114"/>
            <p:cNvCxnSpPr>
              <a:stCxn id="107" idx="2"/>
            </p:cNvCxnSpPr>
            <p:nvPr/>
          </p:nvCxnSpPr>
          <p:spPr>
            <a:xfrm rot="5400000">
              <a:off x="4149728" y="5422415"/>
              <a:ext cx="417473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5" name="Прямая со стрелкой 84"/>
          <p:cNvCxnSpPr>
            <a:stCxn id="108" idx="2"/>
            <a:endCxn id="107" idx="0"/>
          </p:cNvCxnSpPr>
          <p:nvPr/>
        </p:nvCxnSpPr>
        <p:spPr>
          <a:xfrm rot="16200000" flipH="1">
            <a:off x="2756695" y="3244056"/>
            <a:ext cx="487362" cy="2714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ctrTitle"/>
          </p:nvPr>
        </p:nvSpPr>
        <p:spPr>
          <a:xfrm>
            <a:off x="785813" y="214313"/>
            <a:ext cx="7715250" cy="857250"/>
          </a:xfrm>
        </p:spPr>
        <p:txBody>
          <a:bodyPr/>
          <a:lstStyle/>
          <a:p>
            <a:r>
              <a:rPr lang="ru-RU" smtClean="0"/>
              <a:t>Логические схемы</a:t>
            </a:r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CAEFE-3B4A-4B61-88F4-1FF1BE00E874}" type="slidenum">
              <a:rPr lang="ru-RU"/>
              <a:pPr>
                <a:defRPr/>
              </a:pPr>
              <a:t>12</a:t>
            </a:fld>
            <a:endParaRPr lang="ru-RU"/>
          </a:p>
        </p:txBody>
      </p:sp>
      <p:grpSp>
        <p:nvGrpSpPr>
          <p:cNvPr id="24579" name="Группа 86"/>
          <p:cNvGrpSpPr>
            <a:grpSpLocks/>
          </p:cNvGrpSpPr>
          <p:nvPr/>
        </p:nvGrpSpPr>
        <p:grpSpPr bwMode="auto">
          <a:xfrm>
            <a:off x="571500" y="1643063"/>
            <a:ext cx="2786063" cy="1285875"/>
            <a:chOff x="571472" y="1571612"/>
            <a:chExt cx="2786082" cy="1285884"/>
          </a:xfrm>
        </p:grpSpPr>
        <p:sp useBgFill="1">
          <p:nvSpPr>
            <p:cNvPr id="24623" name="TextBox 12"/>
            <p:cNvSpPr txBox="1">
              <a:spLocks noChangeArrowheads="1"/>
            </p:cNvSpPr>
            <p:nvPr/>
          </p:nvSpPr>
          <p:spPr bwMode="auto">
            <a:xfrm>
              <a:off x="2500298" y="1571612"/>
              <a:ext cx="714380" cy="3693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угол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500298" y="1571612"/>
              <a:ext cx="857256" cy="357189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71472" y="1571612"/>
              <a:ext cx="857256" cy="357189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626" name="TextBox 7"/>
            <p:cNvSpPr txBox="1">
              <a:spLocks noChangeArrowheads="1"/>
            </p:cNvSpPr>
            <p:nvPr/>
          </p:nvSpPr>
          <p:spPr bwMode="auto">
            <a:xfrm>
              <a:off x="714348" y="1571612"/>
              <a:ext cx="7858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угол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571604" y="1571612"/>
              <a:ext cx="785818" cy="357189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628" name="TextBox 11"/>
            <p:cNvSpPr txBox="1">
              <a:spLocks noChangeArrowheads="1"/>
            </p:cNvSpPr>
            <p:nvPr/>
          </p:nvSpPr>
          <p:spPr bwMode="auto">
            <a:xfrm>
              <a:off x="1643042" y="1571612"/>
              <a:ext cx="7143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стор</a:t>
              </a:r>
            </a:p>
          </p:txBody>
        </p:sp>
        <p:cxnSp>
          <p:nvCxnSpPr>
            <p:cNvPr id="34" name="Прямая соединительная линия 33"/>
            <p:cNvCxnSpPr>
              <a:endCxn id="27" idx="0"/>
            </p:cNvCxnSpPr>
            <p:nvPr/>
          </p:nvCxnSpPr>
          <p:spPr>
            <a:xfrm>
              <a:off x="928662" y="1928801"/>
              <a:ext cx="1036644" cy="4286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24628" idx="2"/>
              <a:endCxn id="27" idx="0"/>
            </p:cNvCxnSpPr>
            <p:nvPr/>
          </p:nvCxnSpPr>
          <p:spPr>
            <a:xfrm rot="5400000">
              <a:off x="1774805" y="2132003"/>
              <a:ext cx="415928" cy="349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>
              <a:stCxn id="14" idx="2"/>
              <a:endCxn id="27" idx="0"/>
            </p:cNvCxnSpPr>
            <p:nvPr/>
          </p:nvCxnSpPr>
          <p:spPr>
            <a:xfrm rot="5400000">
              <a:off x="2232802" y="1661306"/>
              <a:ext cx="428628" cy="9636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632" name="Группа 54"/>
            <p:cNvGrpSpPr>
              <a:grpSpLocks/>
            </p:cNvGrpSpPr>
            <p:nvPr/>
          </p:nvGrpSpPr>
          <p:grpSpPr bwMode="auto">
            <a:xfrm>
              <a:off x="1071538" y="2357430"/>
              <a:ext cx="1857388" cy="500066"/>
              <a:chOff x="1071538" y="2357430"/>
              <a:chExt cx="1857388" cy="500066"/>
            </a:xfrm>
          </p:grpSpPr>
          <p:sp>
            <p:nvSpPr>
              <p:cNvPr id="27" name="Прямоугольник 26"/>
              <p:cNvSpPr/>
              <p:nvPr/>
            </p:nvSpPr>
            <p:spPr>
              <a:xfrm>
                <a:off x="1071538" y="2357430"/>
                <a:ext cx="1785949" cy="500066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tx1"/>
                    </a:solidFill>
                  </a:rPr>
                  <a:t>           … </a:t>
                </a:r>
                <a:r>
                  <a:rPr lang="en-US" dirty="0">
                    <a:solidFill>
                      <a:schemeClr val="tx1"/>
                    </a:solidFill>
                  </a:rPr>
                  <a:t>=</a:t>
                </a:r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Равнобедренный треугольник 29"/>
              <p:cNvSpPr/>
              <p:nvPr/>
            </p:nvSpPr>
            <p:spPr>
              <a:xfrm>
                <a:off x="1285851" y="2428868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2" name="Равнобедренный треугольник 31"/>
              <p:cNvSpPr/>
              <p:nvPr/>
            </p:nvSpPr>
            <p:spPr>
              <a:xfrm>
                <a:off x="2214546" y="2428868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4636" name="TextBox 46"/>
              <p:cNvSpPr txBox="1">
                <a:spLocks noChangeArrowheads="1"/>
              </p:cNvSpPr>
              <p:nvPr/>
            </p:nvSpPr>
            <p:spPr bwMode="auto">
              <a:xfrm>
                <a:off x="2500298" y="2428868"/>
                <a:ext cx="42862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>
                    <a:latin typeface="Calibri" pitchFamily="34" charset="0"/>
                  </a:rPr>
                  <a:t>…</a:t>
                </a:r>
              </a:p>
            </p:txBody>
          </p:sp>
        </p:grpSp>
      </p:grpSp>
      <p:grpSp>
        <p:nvGrpSpPr>
          <p:cNvPr id="24580" name="Группа 89"/>
          <p:cNvGrpSpPr>
            <a:grpSpLocks/>
          </p:cNvGrpSpPr>
          <p:nvPr/>
        </p:nvGrpSpPr>
        <p:grpSpPr bwMode="auto">
          <a:xfrm>
            <a:off x="5000625" y="1643063"/>
            <a:ext cx="3000375" cy="1357312"/>
            <a:chOff x="5357818" y="1571612"/>
            <a:chExt cx="3000396" cy="1357322"/>
          </a:xfrm>
        </p:grpSpPr>
        <p:sp>
          <p:nvSpPr>
            <p:cNvPr id="138" name="Прямоугольник 137"/>
            <p:cNvSpPr/>
            <p:nvPr/>
          </p:nvSpPr>
          <p:spPr>
            <a:xfrm>
              <a:off x="5357818" y="1571612"/>
              <a:ext cx="857256" cy="35719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611" name="TextBox 138"/>
            <p:cNvSpPr txBox="1">
              <a:spLocks noChangeArrowheads="1"/>
            </p:cNvSpPr>
            <p:nvPr/>
          </p:nvSpPr>
          <p:spPr bwMode="auto">
            <a:xfrm>
              <a:off x="5500694" y="1571612"/>
              <a:ext cx="7858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стор</a:t>
              </a:r>
            </a:p>
          </p:txBody>
        </p:sp>
        <p:sp>
          <p:nvSpPr>
            <p:cNvPr id="140" name="Прямоугольник 139"/>
            <p:cNvSpPr/>
            <p:nvPr/>
          </p:nvSpPr>
          <p:spPr>
            <a:xfrm>
              <a:off x="6429389" y="1571612"/>
              <a:ext cx="785817" cy="35719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613" name="TextBox 140"/>
            <p:cNvSpPr txBox="1">
              <a:spLocks noChangeArrowheads="1"/>
            </p:cNvSpPr>
            <p:nvPr/>
          </p:nvSpPr>
          <p:spPr bwMode="auto">
            <a:xfrm>
              <a:off x="6500826" y="1571612"/>
              <a:ext cx="7143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стор</a:t>
              </a:r>
            </a:p>
          </p:txBody>
        </p:sp>
        <p:sp>
          <p:nvSpPr>
            <p:cNvPr id="142" name="Прямоугольник 141"/>
            <p:cNvSpPr/>
            <p:nvPr/>
          </p:nvSpPr>
          <p:spPr>
            <a:xfrm>
              <a:off x="7500958" y="1571612"/>
              <a:ext cx="857256" cy="35719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tx1"/>
                  </a:solidFill>
                </a:rPr>
                <a:t>угол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cxnSp>
          <p:nvCxnSpPr>
            <p:cNvPr id="146" name="Прямая соединительная линия 145"/>
            <p:cNvCxnSpPr/>
            <p:nvPr/>
          </p:nvCxnSpPr>
          <p:spPr>
            <a:xfrm>
              <a:off x="5786446" y="2000240"/>
              <a:ext cx="1036645" cy="4286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Прямая соединительная линия 146"/>
            <p:cNvCxnSpPr>
              <a:stCxn id="24613" idx="2"/>
            </p:cNvCxnSpPr>
            <p:nvPr/>
          </p:nvCxnSpPr>
          <p:spPr>
            <a:xfrm rot="5400000">
              <a:off x="6596871" y="2167722"/>
              <a:ext cx="487367" cy="349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Прямая соединительная линия 147"/>
            <p:cNvCxnSpPr>
              <a:stCxn id="142" idx="2"/>
            </p:cNvCxnSpPr>
            <p:nvPr/>
          </p:nvCxnSpPr>
          <p:spPr>
            <a:xfrm rot="5400000">
              <a:off x="7126305" y="1625588"/>
              <a:ext cx="500067" cy="110649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618" name="Группа 57"/>
            <p:cNvGrpSpPr>
              <a:grpSpLocks/>
            </p:cNvGrpSpPr>
            <p:nvPr/>
          </p:nvGrpSpPr>
          <p:grpSpPr bwMode="auto">
            <a:xfrm>
              <a:off x="6000760" y="2428868"/>
              <a:ext cx="1857388" cy="500066"/>
              <a:chOff x="1071538" y="2357430"/>
              <a:chExt cx="1857388" cy="500066"/>
            </a:xfrm>
          </p:grpSpPr>
          <p:sp>
            <p:nvSpPr>
              <p:cNvPr id="59" name="Прямоугольник 58"/>
              <p:cNvSpPr/>
              <p:nvPr/>
            </p:nvSpPr>
            <p:spPr>
              <a:xfrm>
                <a:off x="1071538" y="2357430"/>
                <a:ext cx="1785949" cy="500066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tx1"/>
                    </a:solidFill>
                  </a:rPr>
                  <a:t>           … </a:t>
                </a:r>
                <a:r>
                  <a:rPr lang="en-US" dirty="0">
                    <a:solidFill>
                      <a:schemeClr val="tx1"/>
                    </a:solidFill>
                  </a:rPr>
                  <a:t>=</a:t>
                </a:r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Равнобедренный треугольник 59"/>
              <p:cNvSpPr/>
              <p:nvPr/>
            </p:nvSpPr>
            <p:spPr>
              <a:xfrm>
                <a:off x="1285851" y="2428868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1" name="Равнобедренный треугольник 60"/>
              <p:cNvSpPr/>
              <p:nvPr/>
            </p:nvSpPr>
            <p:spPr>
              <a:xfrm>
                <a:off x="2214546" y="2428868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4622" name="TextBox 74"/>
              <p:cNvSpPr txBox="1">
                <a:spLocks noChangeArrowheads="1"/>
              </p:cNvSpPr>
              <p:nvPr/>
            </p:nvSpPr>
            <p:spPr bwMode="auto">
              <a:xfrm>
                <a:off x="2500298" y="2428868"/>
                <a:ext cx="42862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>
                    <a:latin typeface="Calibri" pitchFamily="34" charset="0"/>
                  </a:rPr>
                  <a:t>…</a:t>
                </a:r>
              </a:p>
            </p:txBody>
          </p:sp>
        </p:grpSp>
      </p:grpSp>
      <p:grpSp>
        <p:nvGrpSpPr>
          <p:cNvPr id="24581" name="Группа 88"/>
          <p:cNvGrpSpPr>
            <a:grpSpLocks/>
          </p:cNvGrpSpPr>
          <p:nvPr/>
        </p:nvGrpSpPr>
        <p:grpSpPr bwMode="auto">
          <a:xfrm>
            <a:off x="785813" y="4143375"/>
            <a:ext cx="2786062" cy="1285875"/>
            <a:chOff x="642910" y="3857628"/>
            <a:chExt cx="2786082" cy="1285884"/>
          </a:xfrm>
        </p:grpSpPr>
        <p:sp useBgFill="1">
          <p:nvSpPr>
            <p:cNvPr id="24596" name="TextBox 65"/>
            <p:cNvSpPr txBox="1">
              <a:spLocks noChangeArrowheads="1"/>
            </p:cNvSpPr>
            <p:nvPr/>
          </p:nvSpPr>
          <p:spPr bwMode="auto">
            <a:xfrm>
              <a:off x="2571736" y="3857628"/>
              <a:ext cx="714380" cy="3693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угол</a:t>
              </a: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642910" y="3857628"/>
              <a:ext cx="857256" cy="357191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598" name="TextBox 62"/>
            <p:cNvSpPr txBox="1">
              <a:spLocks noChangeArrowheads="1"/>
            </p:cNvSpPr>
            <p:nvPr/>
          </p:nvSpPr>
          <p:spPr bwMode="auto">
            <a:xfrm>
              <a:off x="785786" y="3857628"/>
              <a:ext cx="7858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угол</a:t>
              </a: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1643042" y="3857628"/>
              <a:ext cx="785818" cy="357191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600" name="TextBox 64"/>
            <p:cNvSpPr txBox="1">
              <a:spLocks noChangeArrowheads="1"/>
            </p:cNvSpPr>
            <p:nvPr/>
          </p:nvSpPr>
          <p:spPr bwMode="auto">
            <a:xfrm>
              <a:off x="1714480" y="3857628"/>
              <a:ext cx="7143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угол</a:t>
              </a:r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2571736" y="3857628"/>
              <a:ext cx="857256" cy="357191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71" name="Прямая соединительная линия 70"/>
            <p:cNvCxnSpPr/>
            <p:nvPr/>
          </p:nvCxnSpPr>
          <p:spPr>
            <a:xfrm>
              <a:off x="1000100" y="4214819"/>
              <a:ext cx="1036645" cy="4286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stCxn id="24600" idx="2"/>
            </p:cNvCxnSpPr>
            <p:nvPr/>
          </p:nvCxnSpPr>
          <p:spPr>
            <a:xfrm rot="5400000">
              <a:off x="1846244" y="4418020"/>
              <a:ext cx="415928" cy="349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>
              <a:stCxn id="67" idx="2"/>
            </p:cNvCxnSpPr>
            <p:nvPr/>
          </p:nvCxnSpPr>
          <p:spPr>
            <a:xfrm rot="5400000">
              <a:off x="2304240" y="3947324"/>
              <a:ext cx="428628" cy="9636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605" name="Группа 75"/>
            <p:cNvGrpSpPr>
              <a:grpSpLocks/>
            </p:cNvGrpSpPr>
            <p:nvPr/>
          </p:nvGrpSpPr>
          <p:grpSpPr bwMode="auto">
            <a:xfrm>
              <a:off x="1142976" y="4643446"/>
              <a:ext cx="1857388" cy="500066"/>
              <a:chOff x="1071538" y="2357430"/>
              <a:chExt cx="1857388" cy="500066"/>
            </a:xfrm>
          </p:grpSpPr>
          <p:sp>
            <p:nvSpPr>
              <p:cNvPr id="77" name="Прямоугольник 76"/>
              <p:cNvSpPr/>
              <p:nvPr/>
            </p:nvSpPr>
            <p:spPr>
              <a:xfrm>
                <a:off x="1071538" y="2357430"/>
                <a:ext cx="1785951" cy="500065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tx1"/>
                    </a:solidFill>
                  </a:rPr>
                  <a:t>           … </a:t>
                </a:r>
                <a:r>
                  <a:rPr lang="en-US" dirty="0">
                    <a:solidFill>
                      <a:schemeClr val="tx1"/>
                    </a:solidFill>
                  </a:rPr>
                  <a:t>=</a:t>
                </a:r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Равнобедренный треугольник 77"/>
              <p:cNvSpPr/>
              <p:nvPr/>
            </p:nvSpPr>
            <p:spPr>
              <a:xfrm>
                <a:off x="1285853" y="2428867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9" name="Равнобедренный треугольник 78"/>
              <p:cNvSpPr/>
              <p:nvPr/>
            </p:nvSpPr>
            <p:spPr>
              <a:xfrm>
                <a:off x="2214546" y="2428867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4609" name="TextBox 79"/>
              <p:cNvSpPr txBox="1">
                <a:spLocks noChangeArrowheads="1"/>
              </p:cNvSpPr>
              <p:nvPr/>
            </p:nvSpPr>
            <p:spPr bwMode="auto">
              <a:xfrm>
                <a:off x="2500298" y="2428868"/>
                <a:ext cx="42862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>
                    <a:latin typeface="Calibri" pitchFamily="34" charset="0"/>
                  </a:rPr>
                  <a:t>…</a:t>
                </a:r>
              </a:p>
            </p:txBody>
          </p:sp>
        </p:grpSp>
      </p:grpSp>
      <p:grpSp>
        <p:nvGrpSpPr>
          <p:cNvPr id="24582" name="Группа 90"/>
          <p:cNvGrpSpPr>
            <a:grpSpLocks/>
          </p:cNvGrpSpPr>
          <p:nvPr/>
        </p:nvGrpSpPr>
        <p:grpSpPr bwMode="auto">
          <a:xfrm>
            <a:off x="5357813" y="3857625"/>
            <a:ext cx="3000375" cy="1285875"/>
            <a:chOff x="5357818" y="3857628"/>
            <a:chExt cx="3000396" cy="1285884"/>
          </a:xfrm>
        </p:grpSpPr>
        <p:sp>
          <p:nvSpPr>
            <p:cNvPr id="117" name="Прямоугольник 116"/>
            <p:cNvSpPr/>
            <p:nvPr/>
          </p:nvSpPr>
          <p:spPr>
            <a:xfrm>
              <a:off x="5357818" y="3857628"/>
              <a:ext cx="857256" cy="357191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584" name="TextBox 117"/>
            <p:cNvSpPr txBox="1">
              <a:spLocks noChangeArrowheads="1"/>
            </p:cNvSpPr>
            <p:nvPr/>
          </p:nvSpPr>
          <p:spPr bwMode="auto">
            <a:xfrm>
              <a:off x="5500694" y="3857628"/>
              <a:ext cx="7858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стор</a:t>
              </a:r>
            </a:p>
          </p:txBody>
        </p:sp>
        <p:sp>
          <p:nvSpPr>
            <p:cNvPr id="119" name="Прямоугольник 118"/>
            <p:cNvSpPr/>
            <p:nvPr/>
          </p:nvSpPr>
          <p:spPr>
            <a:xfrm>
              <a:off x="6429387" y="3857628"/>
              <a:ext cx="785819" cy="357191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уго</a:t>
              </a:r>
              <a:endParaRPr lang="ru-RU" dirty="0"/>
            </a:p>
          </p:txBody>
        </p:sp>
        <p:sp>
          <p:nvSpPr>
            <p:cNvPr id="24586" name="TextBox 119"/>
            <p:cNvSpPr txBox="1">
              <a:spLocks noChangeArrowheads="1"/>
            </p:cNvSpPr>
            <p:nvPr/>
          </p:nvSpPr>
          <p:spPr bwMode="auto">
            <a:xfrm>
              <a:off x="6500826" y="3857628"/>
              <a:ext cx="7143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стор</a:t>
              </a:r>
            </a:p>
          </p:txBody>
        </p:sp>
        <p:sp>
          <p:nvSpPr>
            <p:cNvPr id="122" name="Прямоугольник 121"/>
            <p:cNvSpPr/>
            <p:nvPr/>
          </p:nvSpPr>
          <p:spPr>
            <a:xfrm>
              <a:off x="7500958" y="3857628"/>
              <a:ext cx="857256" cy="357191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>
                  <a:solidFill>
                    <a:schemeClr val="tx1"/>
                  </a:solidFill>
                </a:rPr>
                <a:t>стор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cxnSp>
          <p:nvCxnSpPr>
            <p:cNvPr id="126" name="Прямая соединительная линия 125"/>
            <p:cNvCxnSpPr/>
            <p:nvPr/>
          </p:nvCxnSpPr>
          <p:spPr>
            <a:xfrm>
              <a:off x="5786446" y="4214819"/>
              <a:ext cx="1036644" cy="4286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Прямая соединительная линия 126"/>
            <p:cNvCxnSpPr>
              <a:stCxn id="24586" idx="2"/>
            </p:cNvCxnSpPr>
            <p:nvPr/>
          </p:nvCxnSpPr>
          <p:spPr>
            <a:xfrm rot="5400000">
              <a:off x="6632589" y="4418020"/>
              <a:ext cx="415928" cy="349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Прямая соединительная линия 127"/>
            <p:cNvCxnSpPr>
              <a:stCxn id="122" idx="2"/>
            </p:cNvCxnSpPr>
            <p:nvPr/>
          </p:nvCxnSpPr>
          <p:spPr>
            <a:xfrm rot="5400000">
              <a:off x="7162024" y="3875885"/>
              <a:ext cx="428628" cy="11064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591" name="Группа 80"/>
            <p:cNvGrpSpPr>
              <a:grpSpLocks/>
            </p:cNvGrpSpPr>
            <p:nvPr/>
          </p:nvGrpSpPr>
          <p:grpSpPr bwMode="auto">
            <a:xfrm>
              <a:off x="5929322" y="4643446"/>
              <a:ext cx="1857388" cy="500066"/>
              <a:chOff x="1071538" y="2357430"/>
              <a:chExt cx="1857388" cy="500066"/>
            </a:xfrm>
          </p:grpSpPr>
          <p:sp>
            <p:nvSpPr>
              <p:cNvPr id="82" name="Прямоугольник 81"/>
              <p:cNvSpPr/>
              <p:nvPr/>
            </p:nvSpPr>
            <p:spPr>
              <a:xfrm>
                <a:off x="1071538" y="2357430"/>
                <a:ext cx="1785949" cy="500065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tx1"/>
                    </a:solidFill>
                  </a:rPr>
                  <a:t>           … </a:t>
                </a:r>
                <a:r>
                  <a:rPr lang="en-US" dirty="0">
                    <a:solidFill>
                      <a:schemeClr val="tx1"/>
                    </a:solidFill>
                  </a:rPr>
                  <a:t>=</a:t>
                </a:r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Равнобедренный треугольник 82"/>
              <p:cNvSpPr/>
              <p:nvPr/>
            </p:nvSpPr>
            <p:spPr>
              <a:xfrm>
                <a:off x="1285851" y="2428867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4" name="Равнобедренный треугольник 83"/>
              <p:cNvSpPr/>
              <p:nvPr/>
            </p:nvSpPr>
            <p:spPr>
              <a:xfrm>
                <a:off x="2214546" y="2428867"/>
                <a:ext cx="285752" cy="28575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4595" name="TextBox 84"/>
              <p:cNvSpPr txBox="1">
                <a:spLocks noChangeArrowheads="1"/>
              </p:cNvSpPr>
              <p:nvPr/>
            </p:nvSpPr>
            <p:spPr bwMode="auto">
              <a:xfrm>
                <a:off x="2500298" y="2428868"/>
                <a:ext cx="42862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>
                    <a:latin typeface="Calibri" pitchFamily="34" charset="0"/>
                  </a:rPr>
                  <a:t>…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8186737" cy="868363"/>
          </a:xfrm>
        </p:spPr>
        <p:txBody>
          <a:bodyPr/>
          <a:lstStyle/>
          <a:p>
            <a:r>
              <a:rPr lang="ru-RU" sz="2800" smtClean="0"/>
              <a:t>Задача 95</a:t>
            </a:r>
          </a:p>
        </p:txBody>
      </p:sp>
      <p:grpSp>
        <p:nvGrpSpPr>
          <p:cNvPr id="25602" name="Группа 32"/>
          <p:cNvGrpSpPr>
            <a:grpSpLocks/>
          </p:cNvGrpSpPr>
          <p:nvPr/>
        </p:nvGrpSpPr>
        <p:grpSpPr bwMode="auto">
          <a:xfrm>
            <a:off x="357188" y="928688"/>
            <a:ext cx="4286250" cy="2084387"/>
            <a:chOff x="357158" y="1142984"/>
            <a:chExt cx="4286280" cy="2083844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642910" y="1428660"/>
              <a:ext cx="3071833" cy="1356958"/>
            </a:xfrm>
            <a:prstGeom prst="parallelogram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642910" y="1428660"/>
              <a:ext cx="3071833" cy="135695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1857375" y="1428660"/>
              <a:ext cx="14283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2214564" y="2785619"/>
              <a:ext cx="14283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Полилиния 18"/>
            <p:cNvSpPr/>
            <p:nvPr/>
          </p:nvSpPr>
          <p:spPr>
            <a:xfrm>
              <a:off x="979462" y="2639606"/>
              <a:ext cx="98426" cy="130141"/>
            </a:xfrm>
            <a:custGeom>
              <a:avLst/>
              <a:gdLst>
                <a:gd name="connsiteX0" fmla="*/ 0 w 98738"/>
                <a:gd name="connsiteY0" fmla="*/ 0 h 128789"/>
                <a:gd name="connsiteX1" fmla="*/ 90152 w 98738"/>
                <a:gd name="connsiteY1" fmla="*/ 64394 h 128789"/>
                <a:gd name="connsiteX2" fmla="*/ 51516 w 98738"/>
                <a:gd name="connsiteY2" fmla="*/ 128789 h 128789"/>
                <a:gd name="connsiteX3" fmla="*/ 51516 w 98738"/>
                <a:gd name="connsiteY3" fmla="*/ 128789 h 128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738" h="128789">
                  <a:moveTo>
                    <a:pt x="0" y="0"/>
                  </a:moveTo>
                  <a:cubicBezTo>
                    <a:pt x="40783" y="21464"/>
                    <a:pt x="81566" y="42929"/>
                    <a:pt x="90152" y="64394"/>
                  </a:cubicBezTo>
                  <a:cubicBezTo>
                    <a:pt x="98738" y="85859"/>
                    <a:pt x="51516" y="128789"/>
                    <a:pt x="51516" y="128789"/>
                  </a:cubicBezTo>
                  <a:lnTo>
                    <a:pt x="51516" y="128789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3308341" y="1430246"/>
              <a:ext cx="117476" cy="122206"/>
            </a:xfrm>
            <a:custGeom>
              <a:avLst/>
              <a:gdLst>
                <a:gd name="connsiteX0" fmla="*/ 27904 w 118056"/>
                <a:gd name="connsiteY0" fmla="*/ 0 h 122349"/>
                <a:gd name="connsiteX1" fmla="*/ 15025 w 118056"/>
                <a:gd name="connsiteY1" fmla="*/ 103031 h 122349"/>
                <a:gd name="connsiteX2" fmla="*/ 118056 w 118056"/>
                <a:gd name="connsiteY2" fmla="*/ 115910 h 122349"/>
                <a:gd name="connsiteX3" fmla="*/ 118056 w 118056"/>
                <a:gd name="connsiteY3" fmla="*/ 115910 h 122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056" h="122349">
                  <a:moveTo>
                    <a:pt x="27904" y="0"/>
                  </a:moveTo>
                  <a:cubicBezTo>
                    <a:pt x="13952" y="41856"/>
                    <a:pt x="0" y="83713"/>
                    <a:pt x="15025" y="103031"/>
                  </a:cubicBezTo>
                  <a:cubicBezTo>
                    <a:pt x="30050" y="122349"/>
                    <a:pt x="118056" y="115910"/>
                    <a:pt x="118056" y="115910"/>
                  </a:cubicBezTo>
                  <a:lnTo>
                    <a:pt x="118056" y="115910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5631" name="TextBox 24"/>
            <p:cNvSpPr txBox="1">
              <a:spLocks noChangeArrowheads="1"/>
            </p:cNvSpPr>
            <p:nvPr/>
          </p:nvSpPr>
          <p:spPr bwMode="auto">
            <a:xfrm>
              <a:off x="3000364" y="1357298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</a:t>
              </a:r>
            </a:p>
          </p:txBody>
        </p:sp>
        <p:sp>
          <p:nvSpPr>
            <p:cNvPr id="25632" name="TextBox 25"/>
            <p:cNvSpPr txBox="1">
              <a:spLocks noChangeArrowheads="1"/>
            </p:cNvSpPr>
            <p:nvPr/>
          </p:nvSpPr>
          <p:spPr bwMode="auto">
            <a:xfrm>
              <a:off x="1142976" y="2428868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2</a:t>
              </a:r>
            </a:p>
          </p:txBody>
        </p:sp>
        <p:sp>
          <p:nvSpPr>
            <p:cNvPr id="25633" name="TextBox 26"/>
            <p:cNvSpPr txBox="1">
              <a:spLocks noChangeArrowheads="1"/>
            </p:cNvSpPr>
            <p:nvPr/>
          </p:nvSpPr>
          <p:spPr bwMode="auto">
            <a:xfrm>
              <a:off x="1571604" y="2857496"/>
              <a:ext cx="9286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17см</a:t>
              </a:r>
            </a:p>
          </p:txBody>
        </p:sp>
        <p:sp>
          <p:nvSpPr>
            <p:cNvPr id="25634" name="TextBox 27"/>
            <p:cNvSpPr txBox="1">
              <a:spLocks noChangeArrowheads="1"/>
            </p:cNvSpPr>
            <p:nvPr/>
          </p:nvSpPr>
          <p:spPr bwMode="auto">
            <a:xfrm>
              <a:off x="3643306" y="1928802"/>
              <a:ext cx="100013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14см</a:t>
              </a:r>
            </a:p>
          </p:txBody>
        </p:sp>
        <p:sp>
          <p:nvSpPr>
            <p:cNvPr id="25635" name="TextBox 28"/>
            <p:cNvSpPr txBox="1">
              <a:spLocks noChangeArrowheads="1"/>
            </p:cNvSpPr>
            <p:nvPr/>
          </p:nvSpPr>
          <p:spPr bwMode="auto">
            <a:xfrm>
              <a:off x="357158" y="2571744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А</a:t>
              </a:r>
            </a:p>
          </p:txBody>
        </p:sp>
        <p:sp>
          <p:nvSpPr>
            <p:cNvPr id="25636" name="TextBox 29"/>
            <p:cNvSpPr txBox="1">
              <a:spLocks noChangeArrowheads="1"/>
            </p:cNvSpPr>
            <p:nvPr/>
          </p:nvSpPr>
          <p:spPr bwMode="auto">
            <a:xfrm>
              <a:off x="714348" y="1142984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В</a:t>
              </a:r>
            </a:p>
          </p:txBody>
        </p:sp>
        <p:sp>
          <p:nvSpPr>
            <p:cNvPr id="25637" name="TextBox 30"/>
            <p:cNvSpPr txBox="1">
              <a:spLocks noChangeArrowheads="1"/>
            </p:cNvSpPr>
            <p:nvPr/>
          </p:nvSpPr>
          <p:spPr bwMode="auto">
            <a:xfrm>
              <a:off x="3714744" y="1142984"/>
              <a:ext cx="4286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</a:t>
              </a:r>
            </a:p>
          </p:txBody>
        </p:sp>
        <p:sp>
          <p:nvSpPr>
            <p:cNvPr id="25638" name="TextBox 31"/>
            <p:cNvSpPr txBox="1">
              <a:spLocks noChangeArrowheads="1"/>
            </p:cNvSpPr>
            <p:nvPr/>
          </p:nvSpPr>
          <p:spPr bwMode="auto">
            <a:xfrm>
              <a:off x="3357554" y="2714620"/>
              <a:ext cx="4286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Д</a:t>
              </a:r>
            </a:p>
          </p:txBody>
        </p:sp>
      </p:grpSp>
      <p:sp>
        <p:nvSpPr>
          <p:cNvPr id="25603" name="TextBox 33"/>
          <p:cNvSpPr txBox="1">
            <a:spLocks noChangeArrowheads="1"/>
          </p:cNvSpPr>
          <p:nvPr/>
        </p:nvSpPr>
        <p:spPr bwMode="auto">
          <a:xfrm>
            <a:off x="5000625" y="1214438"/>
            <a:ext cx="2928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Доказать: ∆ АВС = ∆ СДА</a:t>
            </a:r>
          </a:p>
          <a:p>
            <a:r>
              <a:rPr lang="ru-RU">
                <a:latin typeface="Calibri" pitchFamily="34" charset="0"/>
              </a:rPr>
              <a:t>Найти: АВ и ВС </a:t>
            </a:r>
          </a:p>
        </p:txBody>
      </p:sp>
      <p:sp>
        <p:nvSpPr>
          <p:cNvPr id="25604" name="TextBox 34"/>
          <p:cNvSpPr txBox="1">
            <a:spLocks noChangeArrowheads="1"/>
          </p:cNvSpPr>
          <p:nvPr/>
        </p:nvSpPr>
        <p:spPr bwMode="auto">
          <a:xfrm>
            <a:off x="4643438" y="2214563"/>
            <a:ext cx="2286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Доказательство: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14438" y="3214688"/>
            <a:ext cx="1214437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АД = ВС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43250" y="3214688"/>
            <a:ext cx="1214438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    1 =    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929188" y="3214688"/>
            <a:ext cx="1357312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АС - общая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28938" y="4143375"/>
            <a:ext cx="1643062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∆ АВС = ∆ СДА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85875" y="4929188"/>
            <a:ext cx="1214438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СД = 14см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28938" y="4929188"/>
            <a:ext cx="1214437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АВ = СД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071688" y="5715000"/>
            <a:ext cx="1214437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АВ = 14см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857750" y="5000625"/>
            <a:ext cx="1785938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ВС = АД = 17 см 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 rot="5400000">
            <a:off x="3428206" y="3858419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2000250" y="3571875"/>
            <a:ext cx="1571625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stCxn id="50" idx="2"/>
          </p:cNvCxnSpPr>
          <p:nvPr/>
        </p:nvCxnSpPr>
        <p:spPr>
          <a:xfrm rot="5400000">
            <a:off x="4418012" y="2881313"/>
            <a:ext cx="487363" cy="1893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stCxn id="51" idx="2"/>
            <a:endCxn id="54" idx="0"/>
          </p:cNvCxnSpPr>
          <p:nvPr/>
        </p:nvCxnSpPr>
        <p:spPr>
          <a:xfrm rot="5400000">
            <a:off x="3434556" y="4614070"/>
            <a:ext cx="4159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stCxn id="51" idx="2"/>
            <a:endCxn id="57" idx="0"/>
          </p:cNvCxnSpPr>
          <p:nvPr/>
        </p:nvCxnSpPr>
        <p:spPr>
          <a:xfrm rot="16200000" flipH="1">
            <a:off x="4506913" y="3756025"/>
            <a:ext cx="487362" cy="2001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54" idx="2"/>
            <a:endCxn id="56" idx="0"/>
          </p:cNvCxnSpPr>
          <p:nvPr/>
        </p:nvCxnSpPr>
        <p:spPr>
          <a:xfrm rot="5400000">
            <a:off x="2898775" y="5078413"/>
            <a:ext cx="415925" cy="857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stCxn id="52" idx="2"/>
            <a:endCxn id="56" idx="0"/>
          </p:cNvCxnSpPr>
          <p:nvPr/>
        </p:nvCxnSpPr>
        <p:spPr>
          <a:xfrm rot="16200000" flipH="1">
            <a:off x="2077244" y="5114131"/>
            <a:ext cx="415925" cy="785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20" name="TextBox 71"/>
          <p:cNvSpPr txBox="1">
            <a:spLocks noChangeArrowheads="1"/>
          </p:cNvSpPr>
          <p:nvPr/>
        </p:nvSpPr>
        <p:spPr bwMode="auto">
          <a:xfrm>
            <a:off x="4786313" y="4143375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По </a:t>
            </a:r>
            <a:r>
              <a:rPr lang="en-US">
                <a:latin typeface="Calibri" pitchFamily="34" charset="0"/>
              </a:rPr>
              <a:t>I </a:t>
            </a:r>
            <a:r>
              <a:rPr lang="ru-RU">
                <a:latin typeface="Calibri" pitchFamily="34" charset="0"/>
              </a:rPr>
              <a:t>пр.р.тр.(СУС)</a:t>
            </a:r>
          </a:p>
        </p:txBody>
      </p:sp>
      <p:sp>
        <p:nvSpPr>
          <p:cNvPr id="25621" name="TextBox 72"/>
          <p:cNvSpPr txBox="1">
            <a:spLocks noChangeArrowheads="1"/>
          </p:cNvSpPr>
          <p:nvPr/>
        </p:nvSpPr>
        <p:spPr bwMode="auto">
          <a:xfrm>
            <a:off x="1214438" y="3500438"/>
            <a:ext cx="857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5622" name="TextBox 75"/>
          <p:cNvSpPr txBox="1">
            <a:spLocks noChangeArrowheads="1"/>
          </p:cNvSpPr>
          <p:nvPr/>
        </p:nvSpPr>
        <p:spPr bwMode="auto">
          <a:xfrm>
            <a:off x="3286125" y="2928938"/>
            <a:ext cx="857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5623" name="TextBox 76"/>
          <p:cNvSpPr txBox="1">
            <a:spLocks noChangeArrowheads="1"/>
          </p:cNvSpPr>
          <p:nvPr/>
        </p:nvSpPr>
        <p:spPr bwMode="auto">
          <a:xfrm>
            <a:off x="5286375" y="5357813"/>
            <a:ext cx="1214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5624" name="TextBox 77"/>
          <p:cNvSpPr txBox="1">
            <a:spLocks noChangeArrowheads="1"/>
          </p:cNvSpPr>
          <p:nvPr/>
        </p:nvSpPr>
        <p:spPr bwMode="auto">
          <a:xfrm>
            <a:off x="1357313" y="4643438"/>
            <a:ext cx="928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ru-RU" sz="2800" smtClean="0"/>
              <a:t>Задача 122</a:t>
            </a:r>
          </a:p>
        </p:txBody>
      </p:sp>
      <p:sp>
        <p:nvSpPr>
          <p:cNvPr id="4" name="Параллелограмм 3"/>
          <p:cNvSpPr/>
          <p:nvPr/>
        </p:nvSpPr>
        <p:spPr>
          <a:xfrm>
            <a:off x="571500" y="1000125"/>
            <a:ext cx="3429000" cy="1928813"/>
          </a:xfrm>
          <a:prstGeom prst="parallelogram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571500" y="1000125"/>
            <a:ext cx="3429000" cy="19288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1017588" y="2678113"/>
            <a:ext cx="152400" cy="246062"/>
          </a:xfrm>
          <a:custGeom>
            <a:avLst/>
            <a:gdLst>
              <a:gd name="connsiteX0" fmla="*/ 0 w 152400"/>
              <a:gd name="connsiteY0" fmla="*/ 0 h 244698"/>
              <a:gd name="connsiteX1" fmla="*/ 141668 w 152400"/>
              <a:gd name="connsiteY1" fmla="*/ 90152 h 244698"/>
              <a:gd name="connsiteX2" fmla="*/ 64394 w 152400"/>
              <a:gd name="connsiteY2" fmla="*/ 244698 h 244698"/>
              <a:gd name="connsiteX3" fmla="*/ 64394 w 152400"/>
              <a:gd name="connsiteY3" fmla="*/ 244698 h 244698"/>
              <a:gd name="connsiteX4" fmla="*/ 64394 w 152400"/>
              <a:gd name="connsiteY4" fmla="*/ 244698 h 244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" h="244698">
                <a:moveTo>
                  <a:pt x="0" y="0"/>
                </a:moveTo>
                <a:cubicBezTo>
                  <a:pt x="65468" y="24684"/>
                  <a:pt x="130936" y="49369"/>
                  <a:pt x="141668" y="90152"/>
                </a:cubicBezTo>
                <a:cubicBezTo>
                  <a:pt x="152400" y="130935"/>
                  <a:pt x="64394" y="244698"/>
                  <a:pt x="64394" y="244698"/>
                </a:cubicBezTo>
                <a:lnTo>
                  <a:pt x="64394" y="244698"/>
                </a:lnTo>
                <a:lnTo>
                  <a:pt x="64394" y="244698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617538" y="2717800"/>
            <a:ext cx="107950" cy="142875"/>
          </a:xfrm>
          <a:custGeom>
            <a:avLst/>
            <a:gdLst>
              <a:gd name="connsiteX0" fmla="*/ 0 w 107324"/>
              <a:gd name="connsiteY0" fmla="*/ 0 h 143814"/>
              <a:gd name="connsiteX1" fmla="*/ 90152 w 107324"/>
              <a:gd name="connsiteY1" fmla="*/ 38637 h 143814"/>
              <a:gd name="connsiteX2" fmla="*/ 103031 w 107324"/>
              <a:gd name="connsiteY2" fmla="*/ 128789 h 143814"/>
              <a:gd name="connsiteX3" fmla="*/ 90152 w 107324"/>
              <a:gd name="connsiteY3" fmla="*/ 128789 h 143814"/>
              <a:gd name="connsiteX4" fmla="*/ 90152 w 107324"/>
              <a:gd name="connsiteY4" fmla="*/ 128789 h 14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324" h="143814">
                <a:moveTo>
                  <a:pt x="0" y="0"/>
                </a:moveTo>
                <a:cubicBezTo>
                  <a:pt x="36490" y="8586"/>
                  <a:pt x="72980" y="17172"/>
                  <a:pt x="90152" y="38637"/>
                </a:cubicBezTo>
                <a:cubicBezTo>
                  <a:pt x="107324" y="60102"/>
                  <a:pt x="103031" y="113764"/>
                  <a:pt x="103031" y="128789"/>
                </a:cubicBezTo>
                <a:cubicBezTo>
                  <a:pt x="103031" y="143814"/>
                  <a:pt x="90152" y="128789"/>
                  <a:pt x="90152" y="128789"/>
                </a:cubicBezTo>
                <a:lnTo>
                  <a:pt x="90152" y="128789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3424238" y="1004888"/>
            <a:ext cx="265112" cy="201612"/>
          </a:xfrm>
          <a:custGeom>
            <a:avLst/>
            <a:gdLst>
              <a:gd name="connsiteX0" fmla="*/ 66541 w 266163"/>
              <a:gd name="connsiteY0" fmla="*/ 0 h 201769"/>
              <a:gd name="connsiteX1" fmla="*/ 27904 w 266163"/>
              <a:gd name="connsiteY1" fmla="*/ 141668 h 201769"/>
              <a:gd name="connsiteX2" fmla="*/ 233966 w 266163"/>
              <a:gd name="connsiteY2" fmla="*/ 193183 h 201769"/>
              <a:gd name="connsiteX3" fmla="*/ 221087 w 266163"/>
              <a:gd name="connsiteY3" fmla="*/ 193183 h 201769"/>
              <a:gd name="connsiteX4" fmla="*/ 221087 w 266163"/>
              <a:gd name="connsiteY4" fmla="*/ 193183 h 201769"/>
              <a:gd name="connsiteX5" fmla="*/ 221087 w 266163"/>
              <a:gd name="connsiteY5" fmla="*/ 193183 h 201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163" h="201769">
                <a:moveTo>
                  <a:pt x="66541" y="0"/>
                </a:moveTo>
                <a:cubicBezTo>
                  <a:pt x="33270" y="54735"/>
                  <a:pt x="0" y="109471"/>
                  <a:pt x="27904" y="141668"/>
                </a:cubicBezTo>
                <a:cubicBezTo>
                  <a:pt x="55808" y="173865"/>
                  <a:pt x="201769" y="184597"/>
                  <a:pt x="233966" y="193183"/>
                </a:cubicBezTo>
                <a:cubicBezTo>
                  <a:pt x="266163" y="201769"/>
                  <a:pt x="221087" y="193183"/>
                  <a:pt x="221087" y="193183"/>
                </a:cubicBezTo>
                <a:lnTo>
                  <a:pt x="221087" y="193183"/>
                </a:lnTo>
                <a:lnTo>
                  <a:pt x="221087" y="193183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3824288" y="1108075"/>
            <a:ext cx="142875" cy="60325"/>
          </a:xfrm>
          <a:custGeom>
            <a:avLst/>
            <a:gdLst>
              <a:gd name="connsiteX0" fmla="*/ 0 w 141668"/>
              <a:gd name="connsiteY0" fmla="*/ 0 h 60102"/>
              <a:gd name="connsiteX1" fmla="*/ 38637 w 141668"/>
              <a:gd name="connsiteY1" fmla="*/ 51516 h 60102"/>
              <a:gd name="connsiteX2" fmla="*/ 141668 w 141668"/>
              <a:gd name="connsiteY2" fmla="*/ 51516 h 60102"/>
              <a:gd name="connsiteX3" fmla="*/ 128789 w 141668"/>
              <a:gd name="connsiteY3" fmla="*/ 51516 h 60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68" h="60102">
                <a:moveTo>
                  <a:pt x="0" y="0"/>
                </a:moveTo>
                <a:cubicBezTo>
                  <a:pt x="7513" y="21465"/>
                  <a:pt x="15026" y="42930"/>
                  <a:pt x="38637" y="51516"/>
                </a:cubicBezTo>
                <a:cubicBezTo>
                  <a:pt x="62248" y="60102"/>
                  <a:pt x="141668" y="51516"/>
                  <a:pt x="141668" y="51516"/>
                </a:cubicBezTo>
                <a:lnTo>
                  <a:pt x="128789" y="51516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3735388" y="1158875"/>
            <a:ext cx="228600" cy="103188"/>
          </a:xfrm>
          <a:custGeom>
            <a:avLst/>
            <a:gdLst>
              <a:gd name="connsiteX0" fmla="*/ 0 w 229673"/>
              <a:gd name="connsiteY0" fmla="*/ 0 h 103031"/>
              <a:gd name="connsiteX1" fmla="*/ 64395 w 229673"/>
              <a:gd name="connsiteY1" fmla="*/ 51515 h 103031"/>
              <a:gd name="connsiteX2" fmla="*/ 206062 w 229673"/>
              <a:gd name="connsiteY2" fmla="*/ 90152 h 103031"/>
              <a:gd name="connsiteX3" fmla="*/ 206062 w 229673"/>
              <a:gd name="connsiteY3" fmla="*/ 103031 h 10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673" h="103031">
                <a:moveTo>
                  <a:pt x="0" y="0"/>
                </a:moveTo>
                <a:cubicBezTo>
                  <a:pt x="15025" y="18245"/>
                  <a:pt x="30051" y="36490"/>
                  <a:pt x="64395" y="51515"/>
                </a:cubicBezTo>
                <a:cubicBezTo>
                  <a:pt x="98739" y="66540"/>
                  <a:pt x="182451" y="81566"/>
                  <a:pt x="206062" y="90152"/>
                </a:cubicBezTo>
                <a:cubicBezTo>
                  <a:pt x="229673" y="98738"/>
                  <a:pt x="217867" y="100884"/>
                  <a:pt x="206062" y="103031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631825" y="2640013"/>
            <a:ext cx="166688" cy="153987"/>
          </a:xfrm>
          <a:custGeom>
            <a:avLst/>
            <a:gdLst>
              <a:gd name="connsiteX0" fmla="*/ 0 w 167425"/>
              <a:gd name="connsiteY0" fmla="*/ 0 h 154546"/>
              <a:gd name="connsiteX1" fmla="*/ 141667 w 167425"/>
              <a:gd name="connsiteY1" fmla="*/ 64394 h 154546"/>
              <a:gd name="connsiteX2" fmla="*/ 154546 w 167425"/>
              <a:gd name="connsiteY2" fmla="*/ 154546 h 154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7425" h="154546">
                <a:moveTo>
                  <a:pt x="0" y="0"/>
                </a:moveTo>
                <a:cubicBezTo>
                  <a:pt x="57954" y="19318"/>
                  <a:pt x="115909" y="38636"/>
                  <a:pt x="141667" y="64394"/>
                </a:cubicBezTo>
                <a:cubicBezTo>
                  <a:pt x="167425" y="90152"/>
                  <a:pt x="160985" y="122349"/>
                  <a:pt x="154546" y="154546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34" name="TextBox 25"/>
          <p:cNvSpPr txBox="1">
            <a:spLocks noChangeArrowheads="1"/>
          </p:cNvSpPr>
          <p:nvPr/>
        </p:nvSpPr>
        <p:spPr bwMode="auto">
          <a:xfrm>
            <a:off x="714375" y="2428875"/>
            <a:ext cx="42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4</a:t>
            </a:r>
          </a:p>
        </p:txBody>
      </p:sp>
      <p:sp>
        <p:nvSpPr>
          <p:cNvPr id="26635" name="TextBox 26"/>
          <p:cNvSpPr txBox="1">
            <a:spLocks noChangeArrowheads="1"/>
          </p:cNvSpPr>
          <p:nvPr/>
        </p:nvSpPr>
        <p:spPr bwMode="auto">
          <a:xfrm>
            <a:off x="1214438" y="2643188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2</a:t>
            </a:r>
          </a:p>
        </p:txBody>
      </p:sp>
      <p:sp>
        <p:nvSpPr>
          <p:cNvPr id="26636" name="TextBox 27"/>
          <p:cNvSpPr txBox="1">
            <a:spLocks noChangeArrowheads="1"/>
          </p:cNvSpPr>
          <p:nvPr/>
        </p:nvSpPr>
        <p:spPr bwMode="auto">
          <a:xfrm>
            <a:off x="3214688" y="1071563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1</a:t>
            </a:r>
          </a:p>
        </p:txBody>
      </p:sp>
      <p:sp>
        <p:nvSpPr>
          <p:cNvPr id="26637" name="TextBox 28"/>
          <p:cNvSpPr txBox="1">
            <a:spLocks noChangeArrowheads="1"/>
          </p:cNvSpPr>
          <p:nvPr/>
        </p:nvSpPr>
        <p:spPr bwMode="auto">
          <a:xfrm>
            <a:off x="3571875" y="1285875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3</a:t>
            </a:r>
          </a:p>
        </p:txBody>
      </p:sp>
      <p:sp>
        <p:nvSpPr>
          <p:cNvPr id="26638" name="TextBox 31"/>
          <p:cNvSpPr txBox="1">
            <a:spLocks noChangeArrowheads="1"/>
          </p:cNvSpPr>
          <p:nvPr/>
        </p:nvSpPr>
        <p:spPr bwMode="auto">
          <a:xfrm>
            <a:off x="214313" y="2714625"/>
            <a:ext cx="642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sp>
        <p:nvSpPr>
          <p:cNvPr id="26639" name="TextBox 32"/>
          <p:cNvSpPr txBox="1">
            <a:spLocks noChangeArrowheads="1"/>
          </p:cNvSpPr>
          <p:nvPr/>
        </p:nvSpPr>
        <p:spPr bwMode="auto">
          <a:xfrm>
            <a:off x="642938" y="500063"/>
            <a:ext cx="428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26640" name="TextBox 33"/>
          <p:cNvSpPr txBox="1">
            <a:spLocks noChangeArrowheads="1"/>
          </p:cNvSpPr>
          <p:nvPr/>
        </p:nvSpPr>
        <p:spPr bwMode="auto">
          <a:xfrm>
            <a:off x="4071938" y="85725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26641" name="TextBox 34"/>
          <p:cNvSpPr txBox="1">
            <a:spLocks noChangeArrowheads="1"/>
          </p:cNvSpPr>
          <p:nvPr/>
        </p:nvSpPr>
        <p:spPr bwMode="auto">
          <a:xfrm>
            <a:off x="3571875" y="271462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</a:t>
            </a:r>
          </a:p>
        </p:txBody>
      </p:sp>
      <p:sp>
        <p:nvSpPr>
          <p:cNvPr id="26642" name="TextBox 35"/>
          <p:cNvSpPr txBox="1">
            <a:spLocks noChangeArrowheads="1"/>
          </p:cNvSpPr>
          <p:nvPr/>
        </p:nvSpPr>
        <p:spPr bwMode="auto">
          <a:xfrm>
            <a:off x="5000625" y="928688"/>
            <a:ext cx="3571875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Дано:   </a:t>
            </a:r>
            <a:r>
              <a:rPr lang="ru-RU" sz="2000" b="1">
                <a:latin typeface="Calibri" pitchFamily="34" charset="0"/>
              </a:rPr>
              <a:t> ?  </a:t>
            </a: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Доказать: ∆ АВС = ∆ СДА</a:t>
            </a:r>
          </a:p>
          <a:p>
            <a:r>
              <a:rPr lang="ru-RU">
                <a:latin typeface="Calibri" pitchFamily="34" charset="0"/>
              </a:rPr>
              <a:t>Найти: АВ, ВС.</a:t>
            </a: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Решение: 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714625" y="3286125"/>
            <a:ext cx="1214438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</a:t>
            </a:r>
            <a:r>
              <a:rPr lang="ru-RU" dirty="0">
                <a:solidFill>
                  <a:schemeClr val="bg1"/>
                </a:solidFill>
              </a:rPr>
              <a:t>1 =     2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643438" y="3286125"/>
            <a:ext cx="1214437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     3 =     4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215063" y="3286125"/>
            <a:ext cx="1357312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АС=АС </a:t>
            </a:r>
            <a:r>
              <a:rPr lang="ru-RU" sz="1400" dirty="0">
                <a:solidFill>
                  <a:schemeClr val="bg1"/>
                </a:solidFill>
              </a:rPr>
              <a:t>(общ)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214813" y="4214813"/>
            <a:ext cx="2071687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 </a:t>
            </a:r>
            <a:r>
              <a:rPr lang="ru-RU" dirty="0">
                <a:solidFill>
                  <a:schemeClr val="bg1"/>
                </a:solidFill>
              </a:rPr>
              <a:t>∆ АВС = ∆ АДС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14438" y="5000625"/>
            <a:ext cx="1357312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    АД = 19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71813" y="5000625"/>
            <a:ext cx="1357312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     АД=ВС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857875" y="5000625"/>
            <a:ext cx="1357313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</a:t>
            </a:r>
            <a:r>
              <a:rPr lang="ru-RU" dirty="0">
                <a:solidFill>
                  <a:schemeClr val="bg1"/>
                </a:solidFill>
              </a:rPr>
              <a:t>СД = АВ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572375" y="5000625"/>
            <a:ext cx="1357313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</a:t>
            </a:r>
            <a:r>
              <a:rPr lang="ru-RU" dirty="0">
                <a:solidFill>
                  <a:schemeClr val="bg1"/>
                </a:solidFill>
              </a:rPr>
              <a:t>СД = 11 см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071813" y="5786438"/>
            <a:ext cx="1357312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     ВС = 19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857875" y="5786438"/>
            <a:ext cx="1357313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</a:t>
            </a:r>
            <a:r>
              <a:rPr lang="ru-RU" dirty="0">
                <a:solidFill>
                  <a:schemeClr val="bg1"/>
                </a:solidFill>
              </a:rPr>
              <a:t>АВ = 11</a:t>
            </a:r>
            <a:endParaRPr lang="ru-RU" sz="1400" dirty="0">
              <a:solidFill>
                <a:schemeClr val="bg1"/>
              </a:solidFill>
            </a:endParaRPr>
          </a:p>
        </p:txBody>
      </p:sp>
      <p:cxnSp>
        <p:nvCxnSpPr>
          <p:cNvPr id="79" name="Прямая со стрелкой 78"/>
          <p:cNvCxnSpPr>
            <a:endCxn id="69" idx="0"/>
          </p:cNvCxnSpPr>
          <p:nvPr/>
        </p:nvCxnSpPr>
        <p:spPr>
          <a:xfrm>
            <a:off x="3643313" y="3714750"/>
            <a:ext cx="1608137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stCxn id="68" idx="2"/>
            <a:endCxn id="69" idx="0"/>
          </p:cNvCxnSpPr>
          <p:nvPr/>
        </p:nvCxnSpPr>
        <p:spPr>
          <a:xfrm rot="5400000">
            <a:off x="5793582" y="3113881"/>
            <a:ext cx="558800" cy="1643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60" idx="2"/>
            <a:endCxn id="69" idx="0"/>
          </p:cNvCxnSpPr>
          <p:nvPr/>
        </p:nvCxnSpPr>
        <p:spPr>
          <a:xfrm rot="5400000">
            <a:off x="4970463" y="3935413"/>
            <a:ext cx="5603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stCxn id="69" idx="2"/>
            <a:endCxn id="71" idx="0"/>
          </p:cNvCxnSpPr>
          <p:nvPr/>
        </p:nvCxnSpPr>
        <p:spPr>
          <a:xfrm rot="5400000">
            <a:off x="4292600" y="4041775"/>
            <a:ext cx="415925" cy="1501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>
            <a:stCxn id="69" idx="2"/>
            <a:endCxn id="73" idx="0"/>
          </p:cNvCxnSpPr>
          <p:nvPr/>
        </p:nvCxnSpPr>
        <p:spPr>
          <a:xfrm rot="16200000" flipH="1">
            <a:off x="5686425" y="4149725"/>
            <a:ext cx="415925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stCxn id="71" idx="2"/>
            <a:endCxn id="76" idx="0"/>
          </p:cNvCxnSpPr>
          <p:nvPr/>
        </p:nvCxnSpPr>
        <p:spPr>
          <a:xfrm rot="5400000">
            <a:off x="3541713" y="5578475"/>
            <a:ext cx="417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stCxn id="70" idx="2"/>
            <a:endCxn id="76" idx="0"/>
          </p:cNvCxnSpPr>
          <p:nvPr/>
        </p:nvCxnSpPr>
        <p:spPr>
          <a:xfrm rot="16200000" flipH="1">
            <a:off x="2613025" y="4649788"/>
            <a:ext cx="415925" cy="1857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>
            <a:stCxn id="73" idx="2"/>
            <a:endCxn id="77" idx="0"/>
          </p:cNvCxnSpPr>
          <p:nvPr/>
        </p:nvCxnSpPr>
        <p:spPr>
          <a:xfrm rot="5400000">
            <a:off x="6327776" y="5578475"/>
            <a:ext cx="4175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>
            <a:stCxn id="74" idx="2"/>
            <a:endCxn id="77" idx="0"/>
          </p:cNvCxnSpPr>
          <p:nvPr/>
        </p:nvCxnSpPr>
        <p:spPr>
          <a:xfrm rot="5400000">
            <a:off x="7186612" y="4721226"/>
            <a:ext cx="415925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662" name="TextBox 102"/>
          <p:cNvSpPr txBox="1">
            <a:spLocks noChangeArrowheads="1"/>
          </p:cNvSpPr>
          <p:nvPr/>
        </p:nvSpPr>
        <p:spPr bwMode="auto">
          <a:xfrm>
            <a:off x="2857500" y="3000375"/>
            <a:ext cx="928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6663" name="TextBox 103"/>
          <p:cNvSpPr txBox="1">
            <a:spLocks noChangeArrowheads="1"/>
          </p:cNvSpPr>
          <p:nvPr/>
        </p:nvSpPr>
        <p:spPr bwMode="auto">
          <a:xfrm>
            <a:off x="4857750" y="3000375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6664" name="TextBox 105"/>
          <p:cNvSpPr txBox="1">
            <a:spLocks noChangeArrowheads="1"/>
          </p:cNvSpPr>
          <p:nvPr/>
        </p:nvSpPr>
        <p:spPr bwMode="auto">
          <a:xfrm>
            <a:off x="1214438" y="5429250"/>
            <a:ext cx="928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6665" name="TextBox 106"/>
          <p:cNvSpPr txBox="1">
            <a:spLocks noChangeArrowheads="1"/>
          </p:cNvSpPr>
          <p:nvPr/>
        </p:nvSpPr>
        <p:spPr bwMode="auto">
          <a:xfrm>
            <a:off x="8143875" y="535781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Задача 123</a:t>
            </a:r>
            <a:endParaRPr lang="ru-RU" sz="28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14375" y="1143000"/>
            <a:ext cx="2357438" cy="7858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14375" y="1928813"/>
            <a:ext cx="2643188" cy="9286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14375" y="1928813"/>
            <a:ext cx="2857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653" name="TextBox 15"/>
          <p:cNvSpPr txBox="1">
            <a:spLocks noChangeArrowheads="1"/>
          </p:cNvSpPr>
          <p:nvPr/>
        </p:nvSpPr>
        <p:spPr bwMode="auto">
          <a:xfrm>
            <a:off x="357188" y="1714500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2536031" y="1321594"/>
            <a:ext cx="642938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536031" y="1964532"/>
            <a:ext cx="642937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2982913" y="1828800"/>
            <a:ext cx="82550" cy="206375"/>
          </a:xfrm>
          <a:custGeom>
            <a:avLst/>
            <a:gdLst>
              <a:gd name="connsiteX0" fmla="*/ 81566 w 81566"/>
              <a:gd name="connsiteY0" fmla="*/ 0 h 206062"/>
              <a:gd name="connsiteX1" fmla="*/ 4293 w 81566"/>
              <a:gd name="connsiteY1" fmla="*/ 103031 h 206062"/>
              <a:gd name="connsiteX2" fmla="*/ 55808 w 81566"/>
              <a:gd name="connsiteY2" fmla="*/ 206062 h 206062"/>
              <a:gd name="connsiteX3" fmla="*/ 55808 w 81566"/>
              <a:gd name="connsiteY3" fmla="*/ 206062 h 206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566" h="206062">
                <a:moveTo>
                  <a:pt x="81566" y="0"/>
                </a:moveTo>
                <a:cubicBezTo>
                  <a:pt x="45076" y="34343"/>
                  <a:pt x="8586" y="68687"/>
                  <a:pt x="4293" y="103031"/>
                </a:cubicBezTo>
                <a:cubicBezTo>
                  <a:pt x="0" y="137375"/>
                  <a:pt x="55808" y="206062"/>
                  <a:pt x="55808" y="206062"/>
                </a:cubicBezTo>
                <a:lnTo>
                  <a:pt x="55808" y="206062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919413" y="1778000"/>
            <a:ext cx="93662" cy="307975"/>
          </a:xfrm>
          <a:custGeom>
            <a:avLst/>
            <a:gdLst>
              <a:gd name="connsiteX0" fmla="*/ 94445 w 94445"/>
              <a:gd name="connsiteY0" fmla="*/ 0 h 309092"/>
              <a:gd name="connsiteX1" fmla="*/ 4293 w 94445"/>
              <a:gd name="connsiteY1" fmla="*/ 167425 h 309092"/>
              <a:gd name="connsiteX2" fmla="*/ 68688 w 94445"/>
              <a:gd name="connsiteY2" fmla="*/ 309092 h 309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45" h="309092">
                <a:moveTo>
                  <a:pt x="94445" y="0"/>
                </a:moveTo>
                <a:cubicBezTo>
                  <a:pt x="51515" y="57955"/>
                  <a:pt x="8586" y="115910"/>
                  <a:pt x="4293" y="167425"/>
                </a:cubicBezTo>
                <a:cubicBezTo>
                  <a:pt x="0" y="218940"/>
                  <a:pt x="34344" y="264016"/>
                  <a:pt x="68688" y="309092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58" name="TextBox 24"/>
          <p:cNvSpPr txBox="1">
            <a:spLocks noChangeArrowheads="1"/>
          </p:cNvSpPr>
          <p:nvPr/>
        </p:nvSpPr>
        <p:spPr bwMode="auto">
          <a:xfrm>
            <a:off x="2357438" y="9286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27659" name="TextBox 25"/>
          <p:cNvSpPr txBox="1">
            <a:spLocks noChangeArrowheads="1"/>
          </p:cNvSpPr>
          <p:nvPr/>
        </p:nvSpPr>
        <p:spPr bwMode="auto">
          <a:xfrm>
            <a:off x="3071813" y="164306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</a:t>
            </a:r>
          </a:p>
        </p:txBody>
      </p:sp>
      <p:sp>
        <p:nvSpPr>
          <p:cNvPr id="27660" name="TextBox 26"/>
          <p:cNvSpPr txBox="1">
            <a:spLocks noChangeArrowheads="1"/>
          </p:cNvSpPr>
          <p:nvPr/>
        </p:nvSpPr>
        <p:spPr bwMode="auto">
          <a:xfrm>
            <a:off x="2428875" y="2571750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27661" name="TextBox 27"/>
          <p:cNvSpPr txBox="1">
            <a:spLocks noChangeArrowheads="1"/>
          </p:cNvSpPr>
          <p:nvPr/>
        </p:nvSpPr>
        <p:spPr bwMode="auto">
          <a:xfrm>
            <a:off x="4500563" y="928688"/>
            <a:ext cx="3857625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Дано:   </a:t>
            </a:r>
            <a:r>
              <a:rPr lang="ru-RU" b="1">
                <a:latin typeface="Calibri" pitchFamily="34" charset="0"/>
              </a:rPr>
              <a:t>?</a:t>
            </a:r>
            <a:r>
              <a:rPr lang="ru-RU">
                <a:latin typeface="Calibri" pitchFamily="34" charset="0"/>
              </a:rPr>
              <a:t>    </a:t>
            </a: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Доказать: ВД=СД.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ru-RU" sz="2000" b="1">
                <a:latin typeface="Calibri" pitchFamily="34" charset="0"/>
              </a:rPr>
              <a:t>Доказательство: </a:t>
            </a:r>
          </a:p>
          <a:p>
            <a:r>
              <a:rPr lang="ru-RU" sz="2000" b="1">
                <a:latin typeface="Calibri" pitchFamily="34" charset="0"/>
              </a:rPr>
              <a:t>          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357563" y="3071813"/>
            <a:ext cx="2000250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АД - биссектриса</a:t>
            </a:r>
            <a:endParaRPr lang="ru-RU" dirty="0"/>
          </a:p>
        </p:txBody>
      </p:sp>
      <p:grpSp>
        <p:nvGrpSpPr>
          <p:cNvPr id="27663" name="Группа 47"/>
          <p:cNvGrpSpPr>
            <a:grpSpLocks/>
          </p:cNvGrpSpPr>
          <p:nvPr/>
        </p:nvGrpSpPr>
        <p:grpSpPr bwMode="auto">
          <a:xfrm>
            <a:off x="5929313" y="3071813"/>
            <a:ext cx="2000250" cy="369887"/>
            <a:chOff x="5929322" y="3071810"/>
            <a:chExt cx="200026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5929322" y="3071810"/>
              <a:ext cx="200026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АДВ =       АДС</a:t>
              </a:r>
              <a:endParaRPr lang="ru-RU" dirty="0"/>
            </a:p>
          </p:txBody>
        </p:sp>
        <p:grpSp>
          <p:nvGrpSpPr>
            <p:cNvPr id="27696" name="Группа 41"/>
            <p:cNvGrpSpPr>
              <a:grpSpLocks/>
            </p:cNvGrpSpPr>
            <p:nvPr/>
          </p:nvGrpSpPr>
          <p:grpSpPr bwMode="auto">
            <a:xfrm>
              <a:off x="6143636" y="3214686"/>
              <a:ext cx="214314" cy="142876"/>
              <a:chOff x="5286380" y="1000108"/>
              <a:chExt cx="214314" cy="142876"/>
            </a:xfrm>
          </p:grpSpPr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>
                <a:off x="5286487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>
                <a:off x="5286379" y="1142553"/>
                <a:ext cx="21431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97" name="Группа 44"/>
            <p:cNvGrpSpPr>
              <a:grpSpLocks/>
            </p:cNvGrpSpPr>
            <p:nvPr/>
          </p:nvGrpSpPr>
          <p:grpSpPr bwMode="auto">
            <a:xfrm>
              <a:off x="7072330" y="3214686"/>
              <a:ext cx="214314" cy="142876"/>
              <a:chOff x="5286380" y="1000108"/>
              <a:chExt cx="214314" cy="142876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 rot="5400000">
                <a:off x="5286488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>
                <a:off x="5286380" y="1142553"/>
                <a:ext cx="214313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664" name="Группа 48"/>
          <p:cNvGrpSpPr>
            <a:grpSpLocks/>
          </p:cNvGrpSpPr>
          <p:nvPr/>
        </p:nvGrpSpPr>
        <p:grpSpPr bwMode="auto">
          <a:xfrm>
            <a:off x="3357563" y="4000500"/>
            <a:ext cx="2000250" cy="369888"/>
            <a:chOff x="5929322" y="3071810"/>
            <a:chExt cx="2000264" cy="369332"/>
          </a:xfrm>
        </p:grpSpPr>
        <p:sp>
          <p:nvSpPr>
            <p:cNvPr id="50" name="TextBox 49"/>
            <p:cNvSpPr txBox="1"/>
            <p:nvPr/>
          </p:nvSpPr>
          <p:spPr>
            <a:xfrm>
              <a:off x="5929322" y="3071810"/>
              <a:ext cx="200026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   1 =      2</a:t>
              </a:r>
              <a:endParaRPr lang="ru-RU" dirty="0"/>
            </a:p>
          </p:txBody>
        </p:sp>
        <p:grpSp>
          <p:nvGrpSpPr>
            <p:cNvPr id="27689" name="Группа 41"/>
            <p:cNvGrpSpPr>
              <a:grpSpLocks/>
            </p:cNvGrpSpPr>
            <p:nvPr/>
          </p:nvGrpSpPr>
          <p:grpSpPr bwMode="auto">
            <a:xfrm>
              <a:off x="6429388" y="3214686"/>
              <a:ext cx="214314" cy="142876"/>
              <a:chOff x="5572132" y="1000108"/>
              <a:chExt cx="214314" cy="142876"/>
            </a:xfrm>
          </p:grpSpPr>
          <p:cxnSp>
            <p:nvCxnSpPr>
              <p:cNvPr id="55" name="Прямая соединительная линия 54"/>
              <p:cNvCxnSpPr/>
              <p:nvPr/>
            </p:nvCxnSpPr>
            <p:spPr>
              <a:xfrm rot="5400000">
                <a:off x="5572239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5572131" y="1142553"/>
                <a:ext cx="21431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90" name="Группа 44"/>
            <p:cNvGrpSpPr>
              <a:grpSpLocks/>
            </p:cNvGrpSpPr>
            <p:nvPr/>
          </p:nvGrpSpPr>
          <p:grpSpPr bwMode="auto">
            <a:xfrm>
              <a:off x="7072330" y="3214686"/>
              <a:ext cx="214314" cy="142876"/>
              <a:chOff x="5286380" y="1000108"/>
              <a:chExt cx="214314" cy="142876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 rot="5400000">
                <a:off x="5286488" y="999785"/>
                <a:ext cx="142660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>
                <a:off x="5286380" y="1142553"/>
                <a:ext cx="214313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8" name="TextBox 57"/>
          <p:cNvSpPr txBox="1"/>
          <p:nvPr/>
        </p:nvSpPr>
        <p:spPr>
          <a:xfrm>
            <a:off x="3357563" y="4857750"/>
            <a:ext cx="200025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∆ АВД = ∆ АСД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642938" y="4000500"/>
            <a:ext cx="200025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  АД - общая</a:t>
            </a:r>
            <a:endParaRPr lang="ru-RU" dirty="0"/>
          </a:p>
        </p:txBody>
      </p:sp>
      <p:sp>
        <p:nvSpPr>
          <p:cNvPr id="27667" name="TextBox 75"/>
          <p:cNvSpPr txBox="1">
            <a:spLocks noChangeArrowheads="1"/>
          </p:cNvSpPr>
          <p:nvPr/>
        </p:nvSpPr>
        <p:spPr bwMode="auto">
          <a:xfrm>
            <a:off x="3714750" y="2786063"/>
            <a:ext cx="785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7668" name="TextBox 77"/>
          <p:cNvSpPr txBox="1">
            <a:spLocks noChangeArrowheads="1"/>
          </p:cNvSpPr>
          <p:nvPr/>
        </p:nvSpPr>
        <p:spPr bwMode="auto">
          <a:xfrm>
            <a:off x="6715125" y="2786063"/>
            <a:ext cx="857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cxnSp>
        <p:nvCxnSpPr>
          <p:cNvPr id="80" name="Прямая со стрелкой 79"/>
          <p:cNvCxnSpPr>
            <a:stCxn id="40" idx="2"/>
            <a:endCxn id="50" idx="0"/>
          </p:cNvCxnSpPr>
          <p:nvPr/>
        </p:nvCxnSpPr>
        <p:spPr>
          <a:xfrm rot="5400000">
            <a:off x="4076700" y="3721100"/>
            <a:ext cx="560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50" idx="2"/>
            <a:endCxn id="58" idx="0"/>
          </p:cNvCxnSpPr>
          <p:nvPr/>
        </p:nvCxnSpPr>
        <p:spPr>
          <a:xfrm rot="5400000">
            <a:off x="4112419" y="4614069"/>
            <a:ext cx="488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>
            <a:stCxn id="41" idx="2"/>
            <a:endCxn id="58" idx="0"/>
          </p:cNvCxnSpPr>
          <p:nvPr/>
        </p:nvCxnSpPr>
        <p:spPr>
          <a:xfrm rot="5400000">
            <a:off x="4935538" y="2863850"/>
            <a:ext cx="1416050" cy="2571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58" idx="2"/>
            <a:endCxn id="73" idx="0"/>
          </p:cNvCxnSpPr>
          <p:nvPr/>
        </p:nvCxnSpPr>
        <p:spPr>
          <a:xfrm rot="5400000">
            <a:off x="4148138" y="5435600"/>
            <a:ext cx="417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673" name="TextBox 88"/>
          <p:cNvSpPr txBox="1">
            <a:spLocks noChangeArrowheads="1"/>
          </p:cNvSpPr>
          <p:nvPr/>
        </p:nvSpPr>
        <p:spPr bwMode="auto">
          <a:xfrm>
            <a:off x="5715000" y="5572125"/>
            <a:ext cx="2643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, т.к. в равных треугольниках все … </a:t>
            </a:r>
            <a:r>
              <a:rPr lang="ru-RU">
                <a:solidFill>
                  <a:schemeClr val="bg1"/>
                </a:solidFill>
                <a:latin typeface="Calibri" pitchFamily="34" charset="0"/>
              </a:rPr>
              <a:t>соответственные элементы равны</a:t>
            </a:r>
          </a:p>
        </p:txBody>
      </p:sp>
      <p:grpSp>
        <p:nvGrpSpPr>
          <p:cNvPr id="27674" name="Группа 116"/>
          <p:cNvGrpSpPr>
            <a:grpSpLocks/>
          </p:cNvGrpSpPr>
          <p:nvPr/>
        </p:nvGrpSpPr>
        <p:grpSpPr bwMode="auto">
          <a:xfrm>
            <a:off x="642938" y="2786063"/>
            <a:ext cx="7286625" cy="3240087"/>
            <a:chOff x="643704" y="2773122"/>
            <a:chExt cx="7286676" cy="3239788"/>
          </a:xfrm>
        </p:grpSpPr>
        <p:sp>
          <p:nvSpPr>
            <p:cNvPr id="118" name="TextBox 117"/>
            <p:cNvSpPr txBox="1"/>
            <p:nvPr/>
          </p:nvSpPr>
          <p:spPr>
            <a:xfrm>
              <a:off x="3356760" y="5643057"/>
              <a:ext cx="2000264" cy="36985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</a:t>
              </a:r>
              <a:r>
                <a:rPr lang="ru-RU" dirty="0">
                  <a:solidFill>
                    <a:schemeClr val="bg1"/>
                  </a:solidFill>
                </a:rPr>
                <a:t>ВД = СД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7677" name="TextBox 118"/>
            <p:cNvSpPr txBox="1">
              <a:spLocks noChangeArrowheads="1"/>
            </p:cNvSpPr>
            <p:nvPr/>
          </p:nvSpPr>
          <p:spPr bwMode="auto">
            <a:xfrm>
              <a:off x="5643570" y="4857760"/>
              <a:ext cx="15716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( УСУ)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3358348" y="3058846"/>
              <a:ext cx="2000264" cy="36985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АД - биссектриса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930116" y="3058846"/>
              <a:ext cx="2000264" cy="36985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       АДВ =       АДС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358348" y="3987447"/>
              <a:ext cx="2000264" cy="36985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             1 =      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358348" y="4844618"/>
              <a:ext cx="2000264" cy="36985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     ∆ АВД = ∆ АСД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43704" y="3987447"/>
              <a:ext cx="2000264" cy="36985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</a:t>
              </a:r>
              <a:r>
                <a:rPr lang="ru-RU" dirty="0">
                  <a:solidFill>
                    <a:schemeClr val="bg1"/>
                  </a:solidFill>
                </a:rPr>
                <a:t>АД - общая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7683" name="TextBox 124"/>
            <p:cNvSpPr txBox="1">
              <a:spLocks noChangeArrowheads="1"/>
            </p:cNvSpPr>
            <p:nvPr/>
          </p:nvSpPr>
          <p:spPr bwMode="auto">
            <a:xfrm>
              <a:off x="3715538" y="2773122"/>
              <a:ext cx="7858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400">
                  <a:latin typeface="Calibri" pitchFamily="34" charset="0"/>
                </a:rPr>
                <a:t>по усл.</a:t>
              </a:r>
            </a:p>
          </p:txBody>
        </p:sp>
        <p:sp>
          <p:nvSpPr>
            <p:cNvPr id="27684" name="TextBox 125"/>
            <p:cNvSpPr txBox="1">
              <a:spLocks noChangeArrowheads="1"/>
            </p:cNvSpPr>
            <p:nvPr/>
          </p:nvSpPr>
          <p:spPr bwMode="auto">
            <a:xfrm>
              <a:off x="6715934" y="2773122"/>
              <a:ext cx="8572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400">
                  <a:latin typeface="Calibri" pitchFamily="34" charset="0"/>
                </a:rPr>
                <a:t>по усл.</a:t>
              </a:r>
            </a:p>
          </p:txBody>
        </p:sp>
        <p:cxnSp>
          <p:nvCxnSpPr>
            <p:cNvPr id="127" name="Прямая со стрелкой 126"/>
            <p:cNvCxnSpPr>
              <a:stCxn id="120" idx="2"/>
              <a:endCxn id="132" idx="0"/>
            </p:cNvCxnSpPr>
            <p:nvPr/>
          </p:nvCxnSpPr>
          <p:spPr>
            <a:xfrm rot="5400000">
              <a:off x="4078312" y="3707279"/>
              <a:ext cx="560336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Прямая со стрелкой 127"/>
            <p:cNvCxnSpPr>
              <a:stCxn id="132" idx="2"/>
              <a:endCxn id="123" idx="0"/>
            </p:cNvCxnSpPr>
            <p:nvPr/>
          </p:nvCxnSpPr>
          <p:spPr>
            <a:xfrm rot="5400000">
              <a:off x="4114028" y="4600165"/>
              <a:ext cx="488905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Прямая со стрелкой 130"/>
            <p:cNvCxnSpPr>
              <a:stCxn id="123" idx="2"/>
            </p:cNvCxnSpPr>
            <p:nvPr/>
          </p:nvCxnSpPr>
          <p:spPr>
            <a:xfrm rot="5400000">
              <a:off x="4149743" y="5421620"/>
              <a:ext cx="417473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7" name="Прямая со стрелкой 146"/>
          <p:cNvCxnSpPr>
            <a:stCxn id="124" idx="2"/>
            <a:endCxn id="123" idx="0"/>
          </p:cNvCxnSpPr>
          <p:nvPr/>
        </p:nvCxnSpPr>
        <p:spPr>
          <a:xfrm rot="16200000" flipH="1">
            <a:off x="2756695" y="3256756"/>
            <a:ext cx="487362" cy="2714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2"/>
                </a:solidFill>
                <a:latin typeface="Broadway" pitchFamily="82" charset="0"/>
              </a:rPr>
              <a:t>Домашнее задание</a:t>
            </a:r>
          </a:p>
        </p:txBody>
      </p:sp>
      <p:sp>
        <p:nvSpPr>
          <p:cNvPr id="29701" name="Rectangle 5"/>
          <p:cNvSpPr>
            <a:spLocks noGrp="1"/>
          </p:cNvSpPr>
          <p:nvPr>
            <p:ph type="subTitle" idx="1"/>
          </p:nvPr>
        </p:nvSpPr>
        <p:spPr>
          <a:xfrm>
            <a:off x="900113" y="3886200"/>
            <a:ext cx="7200900" cy="2206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>
                <a:solidFill>
                  <a:schemeClr val="tx1"/>
                </a:solidFill>
              </a:rPr>
              <a:t>Составить логическую блок-схему для решения задач:</a:t>
            </a:r>
          </a:p>
          <a:p>
            <a:pPr>
              <a:lnSpc>
                <a:spcPct val="80000"/>
              </a:lnSpc>
            </a:pPr>
            <a:r>
              <a:rPr lang="ru-RU" sz="2800" smtClean="0">
                <a:solidFill>
                  <a:schemeClr val="tx1"/>
                </a:solidFill>
              </a:rPr>
              <a:t>1, 2 группа: задача № 122;</a:t>
            </a:r>
          </a:p>
          <a:p>
            <a:pPr>
              <a:lnSpc>
                <a:spcPct val="80000"/>
              </a:lnSpc>
            </a:pPr>
            <a:r>
              <a:rPr lang="ru-RU" sz="2800" smtClean="0">
                <a:solidFill>
                  <a:schemeClr val="tx1"/>
                </a:solidFill>
              </a:rPr>
              <a:t>3, 4 группа: задача № 123</a:t>
            </a:r>
          </a:p>
          <a:p>
            <a:pPr>
              <a:lnSpc>
                <a:spcPct val="80000"/>
              </a:lnSpc>
            </a:pPr>
            <a:r>
              <a:rPr lang="ru-RU" sz="2800" smtClean="0">
                <a:solidFill>
                  <a:schemeClr val="tx1"/>
                </a:solidFill>
              </a:rPr>
              <a:t>5, 6 группа: задача № 125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A7F7F-BF9E-44D2-A2E3-E6ED37886F7B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0063" y="357188"/>
            <a:ext cx="3429000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Свойство вертикальных углов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3" y="1071563"/>
            <a:ext cx="3429000" cy="5715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Определение равнобедренного треугольника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63" y="1857375"/>
            <a:ext cx="3429000" cy="5715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Свойства равнобедренного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треугольника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063" y="2643188"/>
            <a:ext cx="3429000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>
                <a:solidFill>
                  <a:srgbClr val="FF0000"/>
                </a:solidFill>
              </a:rPr>
              <a:t>едиана треугольника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0063" y="3357563"/>
            <a:ext cx="3429000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>
                <a:solidFill>
                  <a:srgbClr val="FF0000"/>
                </a:solidFill>
              </a:rPr>
              <a:t> признак равенства треугольников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0063" y="4071938"/>
            <a:ext cx="3429000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</a:rPr>
              <a:t>II</a:t>
            </a:r>
            <a:r>
              <a:rPr lang="ru-RU" dirty="0">
                <a:solidFill>
                  <a:srgbClr val="FF0000"/>
                </a:solidFill>
              </a:rPr>
              <a:t> признак равенства треугольников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0063" y="4857750"/>
            <a:ext cx="3429000" cy="50006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</a:rPr>
              <a:t>III</a:t>
            </a:r>
            <a:r>
              <a:rPr lang="ru-RU" dirty="0">
                <a:solidFill>
                  <a:srgbClr val="FF0000"/>
                </a:solidFill>
              </a:rPr>
              <a:t> признак равенства треугольников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00063" y="5572125"/>
            <a:ext cx="3429000" cy="50006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Следствие из равенства треугольников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929188" y="1785938"/>
            <a:ext cx="3571875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Вертикальные углы равны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929188" y="2357438"/>
            <a:ext cx="3571875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Треугольник, у которого две стороны равны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929188" y="357188"/>
            <a:ext cx="3571875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Углы при основании равны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929188" y="928688"/>
            <a:ext cx="3571875" cy="78581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Биссектриса, проведенная к основанию, является медианой и высотой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929188" y="3714750"/>
            <a:ext cx="3571875" cy="78581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Отрезок, соединяющий вершину треугольника с серединой противоположной стороны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929188" y="5286375"/>
            <a:ext cx="3571875" cy="64293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Если две стороны и угол между ними одного треугольника …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9188" y="6072188"/>
            <a:ext cx="3571875" cy="64293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Если сторона и два прилежащих к ней угла одного треугольника…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929188" y="3071813"/>
            <a:ext cx="3571875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Если три стороны одного треугольника соответственно …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929188" y="4643438"/>
            <a:ext cx="3571875" cy="50006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Соответственные элементы равны</a:t>
            </a:r>
            <a:endParaRPr lang="ru-RU" b="1" dirty="0">
              <a:solidFill>
                <a:srgbClr val="7030A0"/>
              </a:solidFill>
            </a:endParaRPr>
          </a:p>
        </p:txBody>
      </p:sp>
      <p:cxnSp>
        <p:nvCxnSpPr>
          <p:cNvPr id="33" name="Прямая со стрелкой 32"/>
          <p:cNvCxnSpPr>
            <a:stCxn id="5" idx="3"/>
            <a:endCxn id="24" idx="1"/>
          </p:cNvCxnSpPr>
          <p:nvPr/>
        </p:nvCxnSpPr>
        <p:spPr>
          <a:xfrm>
            <a:off x="3929063" y="606425"/>
            <a:ext cx="1000125" cy="14287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6" idx="3"/>
            <a:endCxn id="25" idx="1"/>
          </p:cNvCxnSpPr>
          <p:nvPr/>
        </p:nvCxnSpPr>
        <p:spPr>
          <a:xfrm>
            <a:off x="3929063" y="1357313"/>
            <a:ext cx="1000125" cy="124936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3" idx="3"/>
            <a:endCxn id="26" idx="1"/>
          </p:cNvCxnSpPr>
          <p:nvPr/>
        </p:nvCxnSpPr>
        <p:spPr>
          <a:xfrm flipV="1">
            <a:off x="3929063" y="606425"/>
            <a:ext cx="1000125" cy="15367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3" idx="3"/>
            <a:endCxn id="27" idx="1"/>
          </p:cNvCxnSpPr>
          <p:nvPr/>
        </p:nvCxnSpPr>
        <p:spPr>
          <a:xfrm flipV="1">
            <a:off x="3929063" y="1320800"/>
            <a:ext cx="1000125" cy="8223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17" idx="3"/>
            <a:endCxn id="28" idx="1"/>
          </p:cNvCxnSpPr>
          <p:nvPr/>
        </p:nvCxnSpPr>
        <p:spPr>
          <a:xfrm>
            <a:off x="3929063" y="2892425"/>
            <a:ext cx="1000125" cy="12160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9" idx="3"/>
            <a:endCxn id="29" idx="1"/>
          </p:cNvCxnSpPr>
          <p:nvPr/>
        </p:nvCxnSpPr>
        <p:spPr>
          <a:xfrm>
            <a:off x="3929063" y="3608388"/>
            <a:ext cx="1000125" cy="20002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20" idx="3"/>
            <a:endCxn id="30" idx="1"/>
          </p:cNvCxnSpPr>
          <p:nvPr/>
        </p:nvCxnSpPr>
        <p:spPr>
          <a:xfrm>
            <a:off x="3929063" y="4322763"/>
            <a:ext cx="1000125" cy="20716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21" idx="3"/>
            <a:endCxn id="31" idx="1"/>
          </p:cNvCxnSpPr>
          <p:nvPr/>
        </p:nvCxnSpPr>
        <p:spPr>
          <a:xfrm flipV="1">
            <a:off x="3929063" y="3321050"/>
            <a:ext cx="1000125" cy="17875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22" idx="3"/>
            <a:endCxn id="32" idx="1"/>
          </p:cNvCxnSpPr>
          <p:nvPr/>
        </p:nvCxnSpPr>
        <p:spPr>
          <a:xfrm flipV="1">
            <a:off x="3929063" y="4894263"/>
            <a:ext cx="1000125" cy="9286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5143500" y="428625"/>
            <a:ext cx="3071813" cy="357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5572125" y="314325"/>
            <a:ext cx="2386013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Математику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43625" y="1714500"/>
            <a:ext cx="121443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затем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137275" y="2286000"/>
            <a:ext cx="117157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учить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264275" y="1000125"/>
            <a:ext cx="8826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уже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57875" y="3786188"/>
            <a:ext cx="159702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что  она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15000" y="5286375"/>
            <a:ext cx="209867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  порядок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857875" y="6072188"/>
            <a:ext cx="189547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приводит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43625" y="3000375"/>
            <a:ext cx="1173163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надо,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286500" y="4578350"/>
            <a:ext cx="66992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ум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2" grpId="0"/>
      <p:bldP spid="44" grpId="0"/>
      <p:bldP spid="46" grpId="0"/>
      <p:bldP spid="48" grpId="0"/>
      <p:bldP spid="50" grpId="0"/>
      <p:bldP spid="51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b="1" smtClean="0"/>
              <a:t>Девиз урока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None/>
            </a:pPr>
            <a:r>
              <a:rPr lang="ru-RU" sz="5400" b="1" smtClean="0">
                <a:solidFill>
                  <a:srgbClr val="CC0099"/>
                </a:solidFill>
                <a:ea typeface="Batang"/>
                <a:cs typeface="Batang"/>
              </a:rPr>
              <a:t>«Математику уже затем учить надо, что она ум в порядок приводит»</a:t>
            </a:r>
          </a:p>
          <a:p>
            <a:pPr algn="r">
              <a:buFont typeface="Arial" charset="0"/>
              <a:buNone/>
            </a:pPr>
            <a:r>
              <a:rPr lang="ru-RU" sz="5400" b="1" i="1" smtClean="0">
                <a:ea typeface="Batang"/>
                <a:cs typeface="Batang"/>
              </a:rPr>
              <a:t>М.В. Ломоносов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585312-21F3-4145-9BDE-60C52BAC21A0}" type="slidenum">
              <a:rPr lang="ru-RU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ru-RU" sz="2400" smtClean="0"/>
              <a:t>Найдите на рисунке равные треугольники:</a:t>
            </a:r>
          </a:p>
        </p:txBody>
      </p:sp>
      <p:grpSp>
        <p:nvGrpSpPr>
          <p:cNvPr id="16386" name="Содержимое 10"/>
          <p:cNvGrpSpPr>
            <a:grpSpLocks noGrp="1"/>
          </p:cNvGrpSpPr>
          <p:nvPr>
            <p:ph idx="1"/>
          </p:nvPr>
        </p:nvGrpSpPr>
        <p:grpSpPr bwMode="auto">
          <a:xfrm rot="10084603">
            <a:off x="3813175" y="2038350"/>
            <a:ext cx="1160463" cy="995363"/>
            <a:chOff x="1071538" y="2285992"/>
            <a:chExt cx="928694" cy="642942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893474" y="2465385"/>
              <a:ext cx="642941" cy="2858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071887" y="2928745"/>
              <a:ext cx="92869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6200000" flipV="1">
              <a:off x="1356563" y="2286163"/>
              <a:ext cx="642941" cy="642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387" name="TextBox 20"/>
          <p:cNvSpPr txBox="1">
            <a:spLocks noChangeArrowheads="1"/>
          </p:cNvSpPr>
          <p:nvPr/>
        </p:nvSpPr>
        <p:spPr bwMode="auto">
          <a:xfrm>
            <a:off x="4357688" y="2000250"/>
            <a:ext cx="4286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>
                <a:latin typeface="Calibri" pitchFamily="34" charset="0"/>
              </a:rPr>
              <a:t>63⁰</a:t>
            </a:r>
            <a:endParaRPr lang="ru-RU" sz="1100">
              <a:latin typeface="Calibri" pitchFamily="34" charset="0"/>
            </a:endParaRPr>
          </a:p>
        </p:txBody>
      </p:sp>
      <p:sp>
        <p:nvSpPr>
          <p:cNvPr id="16388" name="TextBox 21"/>
          <p:cNvSpPr txBox="1">
            <a:spLocks noChangeArrowheads="1"/>
          </p:cNvSpPr>
          <p:nvPr/>
        </p:nvSpPr>
        <p:spPr bwMode="auto">
          <a:xfrm>
            <a:off x="4786313" y="164306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sp>
        <p:nvSpPr>
          <p:cNvPr id="16389" name="TextBox 22"/>
          <p:cNvSpPr txBox="1">
            <a:spLocks noChangeArrowheads="1"/>
          </p:cNvSpPr>
          <p:nvPr/>
        </p:nvSpPr>
        <p:spPr bwMode="auto">
          <a:xfrm>
            <a:off x="4572000" y="29289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</a:t>
            </a:r>
            <a:endParaRPr lang="ru-RU">
              <a:latin typeface="Calibri" pitchFamily="34" charset="0"/>
            </a:endParaRPr>
          </a:p>
        </p:txBody>
      </p:sp>
      <p:sp>
        <p:nvSpPr>
          <p:cNvPr id="16390" name="TextBox 23"/>
          <p:cNvSpPr txBox="1">
            <a:spLocks noChangeArrowheads="1"/>
          </p:cNvSpPr>
          <p:nvPr/>
        </p:nvSpPr>
        <p:spPr bwMode="auto">
          <a:xfrm>
            <a:off x="3429000" y="1928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Q</a:t>
            </a:r>
            <a:endParaRPr lang="ru-RU">
              <a:latin typeface="Calibri" pitchFamily="34" charset="0"/>
            </a:endParaRPr>
          </a:p>
        </p:txBody>
      </p:sp>
      <p:sp>
        <p:nvSpPr>
          <p:cNvPr id="16391" name="TextBox 24"/>
          <p:cNvSpPr txBox="1">
            <a:spLocks noChangeArrowheads="1"/>
          </p:cNvSpPr>
          <p:nvPr/>
        </p:nvSpPr>
        <p:spPr bwMode="auto">
          <a:xfrm>
            <a:off x="4143375" y="164306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5</a:t>
            </a:r>
            <a:endParaRPr lang="ru-RU">
              <a:latin typeface="Calibri" pitchFamily="34" charset="0"/>
            </a:endParaRPr>
          </a:p>
        </p:txBody>
      </p:sp>
      <p:sp>
        <p:nvSpPr>
          <p:cNvPr id="16392" name="TextBox 25"/>
          <p:cNvSpPr txBox="1">
            <a:spLocks noChangeArrowheads="1"/>
          </p:cNvSpPr>
          <p:nvPr/>
        </p:nvSpPr>
        <p:spPr bwMode="auto">
          <a:xfrm>
            <a:off x="4786313" y="22860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3</a:t>
            </a:r>
            <a:endParaRPr lang="ru-RU">
              <a:latin typeface="Calibri" pitchFamily="34" charset="0"/>
            </a:endParaRPr>
          </a:p>
        </p:txBody>
      </p:sp>
      <p:grpSp>
        <p:nvGrpSpPr>
          <p:cNvPr id="16393" name="Группа 49"/>
          <p:cNvGrpSpPr>
            <a:grpSpLocks/>
          </p:cNvGrpSpPr>
          <p:nvPr/>
        </p:nvGrpSpPr>
        <p:grpSpPr bwMode="auto">
          <a:xfrm>
            <a:off x="2286000" y="2428875"/>
            <a:ext cx="1928813" cy="1441450"/>
            <a:chOff x="1285852" y="3643314"/>
            <a:chExt cx="1928826" cy="1440902"/>
          </a:xfrm>
        </p:grpSpPr>
        <p:sp>
          <p:nvSpPr>
            <p:cNvPr id="27" name="Прямоугольный треугольник 26"/>
            <p:cNvSpPr/>
            <p:nvPr/>
          </p:nvSpPr>
          <p:spPr>
            <a:xfrm>
              <a:off x="1571604" y="3928955"/>
              <a:ext cx="1285884" cy="785514"/>
            </a:xfrm>
            <a:prstGeom prst="rtTriangl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456" name="TextBox 28"/>
            <p:cNvSpPr txBox="1">
              <a:spLocks noChangeArrowheads="1"/>
            </p:cNvSpPr>
            <p:nvPr/>
          </p:nvSpPr>
          <p:spPr bwMode="auto">
            <a:xfrm>
              <a:off x="1428728" y="3643314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C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57" name="TextBox 29"/>
            <p:cNvSpPr txBox="1">
              <a:spLocks noChangeArrowheads="1"/>
            </p:cNvSpPr>
            <p:nvPr/>
          </p:nvSpPr>
          <p:spPr bwMode="auto">
            <a:xfrm>
              <a:off x="2857488" y="4500570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K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58" name="TextBox 30"/>
            <p:cNvSpPr txBox="1">
              <a:spLocks noChangeArrowheads="1"/>
            </p:cNvSpPr>
            <p:nvPr/>
          </p:nvSpPr>
          <p:spPr bwMode="auto">
            <a:xfrm>
              <a:off x="1357290" y="4643446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D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59" name="TextBox 31"/>
            <p:cNvSpPr txBox="1">
              <a:spLocks noChangeArrowheads="1"/>
            </p:cNvSpPr>
            <p:nvPr/>
          </p:nvSpPr>
          <p:spPr bwMode="auto">
            <a:xfrm>
              <a:off x="1285852" y="4143380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5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60" name="TextBox 32"/>
            <p:cNvSpPr txBox="1">
              <a:spLocks noChangeArrowheads="1"/>
            </p:cNvSpPr>
            <p:nvPr/>
          </p:nvSpPr>
          <p:spPr bwMode="auto">
            <a:xfrm>
              <a:off x="1928794" y="4714884"/>
              <a:ext cx="57150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12</a:t>
              </a:r>
              <a:endParaRPr lang="ru-RU">
                <a:latin typeface="Calibri" pitchFamily="34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1571604" y="4571649"/>
              <a:ext cx="1428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1643069" y="4643060"/>
              <a:ext cx="14282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394" name="Группа 74"/>
          <p:cNvGrpSpPr>
            <a:grpSpLocks/>
          </p:cNvGrpSpPr>
          <p:nvPr/>
        </p:nvGrpSpPr>
        <p:grpSpPr bwMode="auto">
          <a:xfrm>
            <a:off x="6215063" y="1643063"/>
            <a:ext cx="1714500" cy="1584325"/>
            <a:chOff x="5786446" y="3071810"/>
            <a:chExt cx="1714512" cy="1583778"/>
          </a:xfrm>
        </p:grpSpPr>
        <p:sp>
          <p:nvSpPr>
            <p:cNvPr id="52" name="Прямоугольный треугольник 51"/>
            <p:cNvSpPr/>
            <p:nvPr/>
          </p:nvSpPr>
          <p:spPr>
            <a:xfrm rot="11727598">
              <a:off x="5867409" y="3443157"/>
              <a:ext cx="1285884" cy="785541"/>
            </a:xfrm>
            <a:prstGeom prst="rtTriangl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58" name="Прямая соединительная линия 57"/>
            <p:cNvCxnSpPr/>
            <p:nvPr/>
          </p:nvCxnSpPr>
          <p:spPr>
            <a:xfrm rot="11727598">
              <a:off x="7034230" y="3754199"/>
              <a:ext cx="1428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rot="17127598">
              <a:off x="6985042" y="3665330"/>
              <a:ext cx="14282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450" name="TextBox 59"/>
            <p:cNvSpPr txBox="1">
              <a:spLocks noChangeArrowheads="1"/>
            </p:cNvSpPr>
            <p:nvPr/>
          </p:nvSpPr>
          <p:spPr bwMode="auto">
            <a:xfrm>
              <a:off x="7143768" y="3357562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P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51" name="TextBox 60"/>
            <p:cNvSpPr txBox="1">
              <a:spLocks noChangeArrowheads="1"/>
            </p:cNvSpPr>
            <p:nvPr/>
          </p:nvSpPr>
          <p:spPr bwMode="auto">
            <a:xfrm>
              <a:off x="5786446" y="3071810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L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52" name="TextBox 61"/>
            <p:cNvSpPr txBox="1">
              <a:spLocks noChangeArrowheads="1"/>
            </p:cNvSpPr>
            <p:nvPr/>
          </p:nvSpPr>
          <p:spPr bwMode="auto">
            <a:xfrm>
              <a:off x="6929454" y="4286256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E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53" name="TextBox 62"/>
            <p:cNvSpPr txBox="1">
              <a:spLocks noChangeArrowheads="1"/>
            </p:cNvSpPr>
            <p:nvPr/>
          </p:nvSpPr>
          <p:spPr bwMode="auto">
            <a:xfrm>
              <a:off x="7072330" y="3857628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5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6454" name="TextBox 63"/>
            <p:cNvSpPr txBox="1">
              <a:spLocks noChangeArrowheads="1"/>
            </p:cNvSpPr>
            <p:nvPr/>
          </p:nvSpPr>
          <p:spPr bwMode="auto">
            <a:xfrm>
              <a:off x="6286512" y="3857628"/>
              <a:ext cx="4286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15</a:t>
              </a:r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6395" name="Группа 81"/>
          <p:cNvGrpSpPr>
            <a:grpSpLocks/>
          </p:cNvGrpSpPr>
          <p:nvPr/>
        </p:nvGrpSpPr>
        <p:grpSpPr bwMode="auto">
          <a:xfrm rot="10800000">
            <a:off x="5214938" y="2214563"/>
            <a:ext cx="1285875" cy="785812"/>
            <a:chOff x="1643042" y="4429132"/>
            <a:chExt cx="1071570" cy="571504"/>
          </a:xfrm>
        </p:grpSpPr>
        <p:cxnSp>
          <p:nvCxnSpPr>
            <p:cNvPr id="77" name="Прямая соединительная линия 76"/>
            <p:cNvCxnSpPr/>
            <p:nvPr/>
          </p:nvCxnSpPr>
          <p:spPr>
            <a:xfrm>
              <a:off x="1643042" y="4427977"/>
              <a:ext cx="107157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1643042" y="4429132"/>
              <a:ext cx="714380" cy="57150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rot="5400000" flipH="1" flipV="1">
              <a:off x="2250265" y="4536289"/>
              <a:ext cx="571504" cy="3571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396" name="Группа 82"/>
          <p:cNvGrpSpPr>
            <a:grpSpLocks/>
          </p:cNvGrpSpPr>
          <p:nvPr/>
        </p:nvGrpSpPr>
        <p:grpSpPr bwMode="auto">
          <a:xfrm>
            <a:off x="571500" y="3429000"/>
            <a:ext cx="1357313" cy="714375"/>
            <a:chOff x="1643042" y="4429132"/>
            <a:chExt cx="1071570" cy="571504"/>
          </a:xfrm>
        </p:grpSpPr>
        <p:cxnSp>
          <p:nvCxnSpPr>
            <p:cNvPr id="84" name="Прямая соединительная линия 83"/>
            <p:cNvCxnSpPr/>
            <p:nvPr/>
          </p:nvCxnSpPr>
          <p:spPr>
            <a:xfrm>
              <a:off x="1643042" y="4429132"/>
              <a:ext cx="107157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1643042" y="4429132"/>
              <a:ext cx="714380" cy="57150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rot="5400000" flipH="1" flipV="1">
              <a:off x="2250264" y="4536289"/>
              <a:ext cx="571504" cy="3571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397" name="Группа 9"/>
          <p:cNvGrpSpPr>
            <a:grpSpLocks/>
          </p:cNvGrpSpPr>
          <p:nvPr/>
        </p:nvGrpSpPr>
        <p:grpSpPr bwMode="auto">
          <a:xfrm>
            <a:off x="711200" y="1957388"/>
            <a:ext cx="1149350" cy="866775"/>
            <a:chOff x="1071538" y="2285992"/>
            <a:chExt cx="928694" cy="64294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rot="5400000">
              <a:off x="893091" y="2464439"/>
              <a:ext cx="642942" cy="2860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071538" y="2928934"/>
              <a:ext cx="92869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 flipV="1">
              <a:off x="1357438" y="2286140"/>
              <a:ext cx="642942" cy="6426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398" name="TextBox 14"/>
          <p:cNvSpPr txBox="1">
            <a:spLocks noChangeArrowheads="1"/>
          </p:cNvSpPr>
          <p:nvPr/>
        </p:nvSpPr>
        <p:spPr bwMode="auto">
          <a:xfrm>
            <a:off x="785813" y="2571750"/>
            <a:ext cx="5302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>
                <a:latin typeface="Calibri" pitchFamily="34" charset="0"/>
              </a:rPr>
              <a:t>63⁰</a:t>
            </a:r>
          </a:p>
        </p:txBody>
      </p:sp>
      <p:sp>
        <p:nvSpPr>
          <p:cNvPr id="16399" name="TextBox 15"/>
          <p:cNvSpPr txBox="1">
            <a:spLocks noChangeArrowheads="1"/>
          </p:cNvSpPr>
          <p:nvPr/>
        </p:nvSpPr>
        <p:spPr bwMode="auto">
          <a:xfrm>
            <a:off x="357188" y="2714625"/>
            <a:ext cx="3540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sp>
        <p:nvSpPr>
          <p:cNvPr id="16400" name="TextBox 16"/>
          <p:cNvSpPr txBox="1">
            <a:spLocks noChangeArrowheads="1"/>
          </p:cNvSpPr>
          <p:nvPr/>
        </p:nvSpPr>
        <p:spPr bwMode="auto">
          <a:xfrm>
            <a:off x="887413" y="1571625"/>
            <a:ext cx="4429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М</a:t>
            </a:r>
          </a:p>
        </p:txBody>
      </p:sp>
      <p:sp>
        <p:nvSpPr>
          <p:cNvPr id="16401" name="TextBox 17"/>
          <p:cNvSpPr txBox="1">
            <a:spLocks noChangeArrowheads="1"/>
          </p:cNvSpPr>
          <p:nvPr/>
        </p:nvSpPr>
        <p:spPr bwMode="auto">
          <a:xfrm>
            <a:off x="1860550" y="2535238"/>
            <a:ext cx="3540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N</a:t>
            </a:r>
            <a:endParaRPr lang="ru-RU">
              <a:latin typeface="Calibri" pitchFamily="34" charset="0"/>
            </a:endParaRPr>
          </a:p>
        </p:txBody>
      </p:sp>
      <p:sp>
        <p:nvSpPr>
          <p:cNvPr id="16402" name="TextBox 18"/>
          <p:cNvSpPr txBox="1">
            <a:spLocks noChangeArrowheads="1"/>
          </p:cNvSpPr>
          <p:nvPr/>
        </p:nvSpPr>
        <p:spPr bwMode="auto">
          <a:xfrm>
            <a:off x="622300" y="2054225"/>
            <a:ext cx="2651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3</a:t>
            </a:r>
            <a:endParaRPr lang="ru-RU">
              <a:latin typeface="Calibri" pitchFamily="34" charset="0"/>
            </a:endParaRPr>
          </a:p>
        </p:txBody>
      </p:sp>
      <p:sp>
        <p:nvSpPr>
          <p:cNvPr id="16403" name="TextBox 90"/>
          <p:cNvSpPr txBox="1">
            <a:spLocks noChangeArrowheads="1"/>
          </p:cNvSpPr>
          <p:nvPr/>
        </p:nvSpPr>
        <p:spPr bwMode="auto">
          <a:xfrm>
            <a:off x="976313" y="2728913"/>
            <a:ext cx="3540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5</a:t>
            </a:r>
            <a:endParaRPr lang="ru-RU">
              <a:latin typeface="Calibri" pitchFamily="34" charset="0"/>
            </a:endParaRPr>
          </a:p>
        </p:txBody>
      </p:sp>
      <p:sp>
        <p:nvSpPr>
          <p:cNvPr id="16404" name="TextBox 92"/>
          <p:cNvSpPr txBox="1">
            <a:spLocks noChangeArrowheads="1"/>
          </p:cNvSpPr>
          <p:nvPr/>
        </p:nvSpPr>
        <p:spPr bwMode="auto">
          <a:xfrm>
            <a:off x="285750" y="3214688"/>
            <a:ext cx="214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</a:t>
            </a:r>
            <a:endParaRPr lang="ru-RU">
              <a:latin typeface="Calibri" pitchFamily="34" charset="0"/>
            </a:endParaRPr>
          </a:p>
        </p:txBody>
      </p:sp>
      <p:sp>
        <p:nvSpPr>
          <p:cNvPr id="16405" name="TextBox 93"/>
          <p:cNvSpPr txBox="1">
            <a:spLocks noChangeArrowheads="1"/>
          </p:cNvSpPr>
          <p:nvPr/>
        </p:nvSpPr>
        <p:spPr bwMode="auto">
          <a:xfrm>
            <a:off x="1857375" y="32861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sp>
        <p:nvSpPr>
          <p:cNvPr id="16406" name="TextBox 94"/>
          <p:cNvSpPr txBox="1">
            <a:spLocks noChangeArrowheads="1"/>
          </p:cNvSpPr>
          <p:nvPr/>
        </p:nvSpPr>
        <p:spPr bwMode="auto">
          <a:xfrm>
            <a:off x="1285875" y="4071938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16407" name="TextBox 95"/>
          <p:cNvSpPr txBox="1">
            <a:spLocks noChangeArrowheads="1"/>
          </p:cNvSpPr>
          <p:nvPr/>
        </p:nvSpPr>
        <p:spPr bwMode="auto">
          <a:xfrm>
            <a:off x="1143000" y="314325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15</a:t>
            </a:r>
            <a:endParaRPr lang="ru-RU">
              <a:latin typeface="Calibri" pitchFamily="34" charset="0"/>
            </a:endParaRPr>
          </a:p>
        </p:txBody>
      </p:sp>
      <p:sp>
        <p:nvSpPr>
          <p:cNvPr id="16408" name="TextBox 96"/>
          <p:cNvSpPr txBox="1">
            <a:spLocks noChangeArrowheads="1"/>
          </p:cNvSpPr>
          <p:nvPr/>
        </p:nvSpPr>
        <p:spPr bwMode="auto">
          <a:xfrm>
            <a:off x="642938" y="364331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14</a:t>
            </a:r>
            <a:endParaRPr lang="ru-RU">
              <a:latin typeface="Calibri" pitchFamily="34" charset="0"/>
            </a:endParaRPr>
          </a:p>
        </p:txBody>
      </p:sp>
      <p:sp>
        <p:nvSpPr>
          <p:cNvPr id="16409" name="TextBox 97"/>
          <p:cNvSpPr txBox="1">
            <a:spLocks noChangeArrowheads="1"/>
          </p:cNvSpPr>
          <p:nvPr/>
        </p:nvSpPr>
        <p:spPr bwMode="auto">
          <a:xfrm>
            <a:off x="1643063" y="3714750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13</a:t>
            </a:r>
            <a:endParaRPr lang="ru-RU">
              <a:latin typeface="Calibri" pitchFamily="34" charset="0"/>
            </a:endParaRPr>
          </a:p>
        </p:txBody>
      </p:sp>
      <p:sp>
        <p:nvSpPr>
          <p:cNvPr id="16410" name="TextBox 98"/>
          <p:cNvSpPr txBox="1">
            <a:spLocks noChangeArrowheads="1"/>
          </p:cNvSpPr>
          <p:nvPr/>
        </p:nvSpPr>
        <p:spPr bwMode="auto">
          <a:xfrm>
            <a:off x="5500688" y="185737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U</a:t>
            </a:r>
            <a:endParaRPr lang="ru-RU">
              <a:latin typeface="Calibri" pitchFamily="34" charset="0"/>
            </a:endParaRPr>
          </a:p>
        </p:txBody>
      </p:sp>
      <p:sp>
        <p:nvSpPr>
          <p:cNvPr id="16411" name="TextBox 99"/>
          <p:cNvSpPr txBox="1">
            <a:spLocks noChangeArrowheads="1"/>
          </p:cNvSpPr>
          <p:nvPr/>
        </p:nvSpPr>
        <p:spPr bwMode="auto">
          <a:xfrm>
            <a:off x="6500813" y="2928938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Y</a:t>
            </a:r>
            <a:endParaRPr lang="ru-RU">
              <a:latin typeface="Calibri" pitchFamily="34" charset="0"/>
            </a:endParaRPr>
          </a:p>
        </p:txBody>
      </p:sp>
      <p:sp>
        <p:nvSpPr>
          <p:cNvPr id="16412" name="TextBox 100"/>
          <p:cNvSpPr txBox="1">
            <a:spLocks noChangeArrowheads="1"/>
          </p:cNvSpPr>
          <p:nvPr/>
        </p:nvSpPr>
        <p:spPr bwMode="auto">
          <a:xfrm>
            <a:off x="5000625" y="29289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16413" name="TextBox 101"/>
          <p:cNvSpPr txBox="1">
            <a:spLocks noChangeArrowheads="1"/>
          </p:cNvSpPr>
          <p:nvPr/>
        </p:nvSpPr>
        <p:spPr bwMode="auto">
          <a:xfrm>
            <a:off x="5072063" y="23574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13</a:t>
            </a:r>
            <a:endParaRPr lang="ru-RU">
              <a:latin typeface="Calibri" pitchFamily="34" charset="0"/>
            </a:endParaRPr>
          </a:p>
        </p:txBody>
      </p:sp>
      <p:sp>
        <p:nvSpPr>
          <p:cNvPr id="16414" name="TextBox 102"/>
          <p:cNvSpPr txBox="1">
            <a:spLocks noChangeArrowheads="1"/>
          </p:cNvSpPr>
          <p:nvPr/>
        </p:nvSpPr>
        <p:spPr bwMode="auto">
          <a:xfrm>
            <a:off x="6072188" y="2357438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14</a:t>
            </a:r>
            <a:endParaRPr lang="ru-RU">
              <a:latin typeface="Calibri" pitchFamily="34" charset="0"/>
            </a:endParaRPr>
          </a:p>
        </p:txBody>
      </p:sp>
      <p:sp>
        <p:nvSpPr>
          <p:cNvPr id="16415" name="TextBox 103"/>
          <p:cNvSpPr txBox="1">
            <a:spLocks noChangeArrowheads="1"/>
          </p:cNvSpPr>
          <p:nvPr/>
        </p:nvSpPr>
        <p:spPr bwMode="auto">
          <a:xfrm>
            <a:off x="5715000" y="300037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15</a:t>
            </a:r>
            <a:endParaRPr lang="ru-RU">
              <a:latin typeface="Calibri" pitchFamily="34" charset="0"/>
            </a:endParaRPr>
          </a:p>
        </p:txBody>
      </p:sp>
      <p:grpSp>
        <p:nvGrpSpPr>
          <p:cNvPr id="16416" name="Группа 117"/>
          <p:cNvGrpSpPr>
            <a:grpSpLocks/>
          </p:cNvGrpSpPr>
          <p:nvPr/>
        </p:nvGrpSpPr>
        <p:grpSpPr bwMode="auto">
          <a:xfrm rot="-8384430">
            <a:off x="3590925" y="3063875"/>
            <a:ext cx="1785938" cy="714375"/>
            <a:chOff x="3786182" y="4429132"/>
            <a:chExt cx="1785950" cy="714380"/>
          </a:xfrm>
        </p:grpSpPr>
        <p:cxnSp>
          <p:nvCxnSpPr>
            <p:cNvPr id="106" name="Прямая соединительная линия 105"/>
            <p:cNvCxnSpPr/>
            <p:nvPr/>
          </p:nvCxnSpPr>
          <p:spPr>
            <a:xfrm flipV="1">
              <a:off x="3787481" y="4858694"/>
              <a:ext cx="1785949" cy="2857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 rot="5400000" flipH="1" flipV="1">
              <a:off x="3572323" y="4643795"/>
              <a:ext cx="714380" cy="2857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Прямая соединительная линия 111"/>
            <p:cNvCxnSpPr/>
            <p:nvPr/>
          </p:nvCxnSpPr>
          <p:spPr>
            <a:xfrm>
              <a:off x="4072656" y="4429600"/>
              <a:ext cx="1500197" cy="4286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4" name="Полилиния 113"/>
            <p:cNvSpPr/>
            <p:nvPr/>
          </p:nvSpPr>
          <p:spPr>
            <a:xfrm>
              <a:off x="4017625" y="4468622"/>
              <a:ext cx="180976" cy="104776"/>
            </a:xfrm>
            <a:custGeom>
              <a:avLst/>
              <a:gdLst>
                <a:gd name="connsiteX0" fmla="*/ 0 w 180305"/>
                <a:gd name="connsiteY0" fmla="*/ 90152 h 105177"/>
                <a:gd name="connsiteX1" fmla="*/ 115910 w 180305"/>
                <a:gd name="connsiteY1" fmla="*/ 90152 h 105177"/>
                <a:gd name="connsiteX2" fmla="*/ 180305 w 180305"/>
                <a:gd name="connsiteY2" fmla="*/ 0 h 105177"/>
                <a:gd name="connsiteX3" fmla="*/ 180305 w 180305"/>
                <a:gd name="connsiteY3" fmla="*/ 0 h 105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0305" h="105177">
                  <a:moveTo>
                    <a:pt x="0" y="90152"/>
                  </a:moveTo>
                  <a:cubicBezTo>
                    <a:pt x="42929" y="97664"/>
                    <a:pt x="85859" y="105177"/>
                    <a:pt x="115910" y="90152"/>
                  </a:cubicBezTo>
                  <a:cubicBezTo>
                    <a:pt x="145961" y="75127"/>
                    <a:pt x="180305" y="0"/>
                    <a:pt x="180305" y="0"/>
                  </a:cubicBezTo>
                  <a:lnTo>
                    <a:pt x="180305" y="0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>
              <a:off x="5212931" y="4767285"/>
              <a:ext cx="41275" cy="141289"/>
            </a:xfrm>
            <a:custGeom>
              <a:avLst/>
              <a:gdLst>
                <a:gd name="connsiteX0" fmla="*/ 27903 w 40782"/>
                <a:gd name="connsiteY0" fmla="*/ 0 h 141668"/>
                <a:gd name="connsiteX1" fmla="*/ 2146 w 40782"/>
                <a:gd name="connsiteY1" fmla="*/ 51516 h 141668"/>
                <a:gd name="connsiteX2" fmla="*/ 40782 w 40782"/>
                <a:gd name="connsiteY2" fmla="*/ 141668 h 141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82" h="141668">
                  <a:moveTo>
                    <a:pt x="27903" y="0"/>
                  </a:moveTo>
                  <a:cubicBezTo>
                    <a:pt x="13951" y="13952"/>
                    <a:pt x="0" y="27905"/>
                    <a:pt x="2146" y="51516"/>
                  </a:cubicBezTo>
                  <a:cubicBezTo>
                    <a:pt x="4292" y="75127"/>
                    <a:pt x="22537" y="108397"/>
                    <a:pt x="40782" y="141668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>
              <a:off x="5151870" y="4755740"/>
              <a:ext cx="38100" cy="153989"/>
            </a:xfrm>
            <a:custGeom>
              <a:avLst/>
              <a:gdLst>
                <a:gd name="connsiteX0" fmla="*/ 38637 w 38637"/>
                <a:gd name="connsiteY0" fmla="*/ 0 h 154547"/>
                <a:gd name="connsiteX1" fmla="*/ 0 w 38637"/>
                <a:gd name="connsiteY1" fmla="*/ 90152 h 154547"/>
                <a:gd name="connsiteX2" fmla="*/ 38637 w 38637"/>
                <a:gd name="connsiteY2" fmla="*/ 154547 h 15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637" h="154547">
                  <a:moveTo>
                    <a:pt x="38637" y="0"/>
                  </a:moveTo>
                  <a:cubicBezTo>
                    <a:pt x="19318" y="32197"/>
                    <a:pt x="0" y="64394"/>
                    <a:pt x="0" y="90152"/>
                  </a:cubicBezTo>
                  <a:cubicBezTo>
                    <a:pt x="0" y="115910"/>
                    <a:pt x="19318" y="135228"/>
                    <a:pt x="38637" y="154547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6417" name="Группа 118"/>
          <p:cNvGrpSpPr>
            <a:grpSpLocks/>
          </p:cNvGrpSpPr>
          <p:nvPr/>
        </p:nvGrpSpPr>
        <p:grpSpPr bwMode="auto">
          <a:xfrm>
            <a:off x="1643063" y="1428750"/>
            <a:ext cx="1785937" cy="714375"/>
            <a:chOff x="3786182" y="4429132"/>
            <a:chExt cx="1785950" cy="714380"/>
          </a:xfrm>
        </p:grpSpPr>
        <p:cxnSp>
          <p:nvCxnSpPr>
            <p:cNvPr id="120" name="Прямая соединительная линия 119"/>
            <p:cNvCxnSpPr/>
            <p:nvPr/>
          </p:nvCxnSpPr>
          <p:spPr>
            <a:xfrm flipV="1">
              <a:off x="3786182" y="4857760"/>
              <a:ext cx="1785950" cy="2857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 rot="5400000" flipH="1" flipV="1">
              <a:off x="3571868" y="4643446"/>
              <a:ext cx="714380" cy="2857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/>
            <p:cNvCxnSpPr/>
            <p:nvPr/>
          </p:nvCxnSpPr>
          <p:spPr>
            <a:xfrm>
              <a:off x="4071934" y="4429132"/>
              <a:ext cx="1500198" cy="4286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3" name="Полилиния 122"/>
            <p:cNvSpPr/>
            <p:nvPr/>
          </p:nvSpPr>
          <p:spPr>
            <a:xfrm>
              <a:off x="4017959" y="4468820"/>
              <a:ext cx="180976" cy="104776"/>
            </a:xfrm>
            <a:custGeom>
              <a:avLst/>
              <a:gdLst>
                <a:gd name="connsiteX0" fmla="*/ 0 w 180305"/>
                <a:gd name="connsiteY0" fmla="*/ 90152 h 105177"/>
                <a:gd name="connsiteX1" fmla="*/ 115910 w 180305"/>
                <a:gd name="connsiteY1" fmla="*/ 90152 h 105177"/>
                <a:gd name="connsiteX2" fmla="*/ 180305 w 180305"/>
                <a:gd name="connsiteY2" fmla="*/ 0 h 105177"/>
                <a:gd name="connsiteX3" fmla="*/ 180305 w 180305"/>
                <a:gd name="connsiteY3" fmla="*/ 0 h 105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0305" h="105177">
                  <a:moveTo>
                    <a:pt x="0" y="90152"/>
                  </a:moveTo>
                  <a:cubicBezTo>
                    <a:pt x="42929" y="97664"/>
                    <a:pt x="85859" y="105177"/>
                    <a:pt x="115910" y="90152"/>
                  </a:cubicBezTo>
                  <a:cubicBezTo>
                    <a:pt x="145961" y="75127"/>
                    <a:pt x="180305" y="0"/>
                    <a:pt x="180305" y="0"/>
                  </a:cubicBezTo>
                  <a:lnTo>
                    <a:pt x="180305" y="0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4" name="Полилиния 123"/>
            <p:cNvSpPr/>
            <p:nvPr/>
          </p:nvSpPr>
          <p:spPr>
            <a:xfrm>
              <a:off x="5213354" y="4765684"/>
              <a:ext cx="41275" cy="141289"/>
            </a:xfrm>
            <a:custGeom>
              <a:avLst/>
              <a:gdLst>
                <a:gd name="connsiteX0" fmla="*/ 27903 w 40782"/>
                <a:gd name="connsiteY0" fmla="*/ 0 h 141668"/>
                <a:gd name="connsiteX1" fmla="*/ 2146 w 40782"/>
                <a:gd name="connsiteY1" fmla="*/ 51516 h 141668"/>
                <a:gd name="connsiteX2" fmla="*/ 40782 w 40782"/>
                <a:gd name="connsiteY2" fmla="*/ 141668 h 141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82" h="141668">
                  <a:moveTo>
                    <a:pt x="27903" y="0"/>
                  </a:moveTo>
                  <a:cubicBezTo>
                    <a:pt x="13951" y="13952"/>
                    <a:pt x="0" y="27905"/>
                    <a:pt x="2146" y="51516"/>
                  </a:cubicBezTo>
                  <a:cubicBezTo>
                    <a:pt x="4292" y="75127"/>
                    <a:pt x="22537" y="108397"/>
                    <a:pt x="40782" y="141668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5" name="Полилиния 124"/>
            <p:cNvSpPr/>
            <p:nvPr/>
          </p:nvSpPr>
          <p:spPr>
            <a:xfrm>
              <a:off x="5151442" y="4752984"/>
              <a:ext cx="38100" cy="153989"/>
            </a:xfrm>
            <a:custGeom>
              <a:avLst/>
              <a:gdLst>
                <a:gd name="connsiteX0" fmla="*/ 38637 w 38637"/>
                <a:gd name="connsiteY0" fmla="*/ 0 h 154547"/>
                <a:gd name="connsiteX1" fmla="*/ 0 w 38637"/>
                <a:gd name="connsiteY1" fmla="*/ 90152 h 154547"/>
                <a:gd name="connsiteX2" fmla="*/ 38637 w 38637"/>
                <a:gd name="connsiteY2" fmla="*/ 154547 h 15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637" h="154547">
                  <a:moveTo>
                    <a:pt x="38637" y="0"/>
                  </a:moveTo>
                  <a:cubicBezTo>
                    <a:pt x="19318" y="32197"/>
                    <a:pt x="0" y="64394"/>
                    <a:pt x="0" y="90152"/>
                  </a:cubicBezTo>
                  <a:cubicBezTo>
                    <a:pt x="0" y="115910"/>
                    <a:pt x="19318" y="135228"/>
                    <a:pt x="38637" y="154547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6418" name="TextBox 125"/>
          <p:cNvSpPr txBox="1">
            <a:spLocks noChangeArrowheads="1"/>
          </p:cNvSpPr>
          <p:nvPr/>
        </p:nvSpPr>
        <p:spPr bwMode="auto">
          <a:xfrm>
            <a:off x="1428750" y="1928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H</a:t>
            </a:r>
            <a:endParaRPr lang="ru-RU">
              <a:latin typeface="Calibri" pitchFamily="34" charset="0"/>
            </a:endParaRPr>
          </a:p>
        </p:txBody>
      </p:sp>
      <p:sp>
        <p:nvSpPr>
          <p:cNvPr id="16419" name="TextBox 126"/>
          <p:cNvSpPr txBox="1">
            <a:spLocks noChangeArrowheads="1"/>
          </p:cNvSpPr>
          <p:nvPr/>
        </p:nvSpPr>
        <p:spPr bwMode="auto">
          <a:xfrm>
            <a:off x="1785938" y="1143000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F</a:t>
            </a:r>
            <a:endParaRPr lang="ru-RU">
              <a:latin typeface="Calibri" pitchFamily="34" charset="0"/>
            </a:endParaRPr>
          </a:p>
        </p:txBody>
      </p:sp>
      <p:sp>
        <p:nvSpPr>
          <p:cNvPr id="16420" name="TextBox 127"/>
          <p:cNvSpPr txBox="1">
            <a:spLocks noChangeArrowheads="1"/>
          </p:cNvSpPr>
          <p:nvPr/>
        </p:nvSpPr>
        <p:spPr bwMode="auto">
          <a:xfrm>
            <a:off x="3357563" y="164306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M</a:t>
            </a:r>
            <a:endParaRPr lang="ru-RU">
              <a:latin typeface="Calibri" pitchFamily="34" charset="0"/>
            </a:endParaRPr>
          </a:p>
        </p:txBody>
      </p:sp>
      <p:sp>
        <p:nvSpPr>
          <p:cNvPr id="16421" name="TextBox 128"/>
          <p:cNvSpPr txBox="1">
            <a:spLocks noChangeArrowheads="1"/>
          </p:cNvSpPr>
          <p:nvPr/>
        </p:nvSpPr>
        <p:spPr bwMode="auto">
          <a:xfrm>
            <a:off x="2714625" y="13573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20</a:t>
            </a:r>
            <a:endParaRPr lang="ru-RU">
              <a:latin typeface="Calibri" pitchFamily="34" charset="0"/>
            </a:endParaRPr>
          </a:p>
        </p:txBody>
      </p:sp>
      <p:sp>
        <p:nvSpPr>
          <p:cNvPr id="16422" name="TextBox 129"/>
          <p:cNvSpPr txBox="1">
            <a:spLocks noChangeArrowheads="1"/>
          </p:cNvSpPr>
          <p:nvPr/>
        </p:nvSpPr>
        <p:spPr bwMode="auto">
          <a:xfrm>
            <a:off x="4572000" y="40719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</a:t>
            </a:r>
            <a:endParaRPr lang="ru-RU">
              <a:latin typeface="Calibri" pitchFamily="34" charset="0"/>
            </a:endParaRPr>
          </a:p>
        </p:txBody>
      </p:sp>
      <p:sp>
        <p:nvSpPr>
          <p:cNvPr id="16423" name="TextBox 130"/>
          <p:cNvSpPr txBox="1">
            <a:spLocks noChangeArrowheads="1"/>
          </p:cNvSpPr>
          <p:nvPr/>
        </p:nvSpPr>
        <p:spPr bwMode="auto">
          <a:xfrm>
            <a:off x="5429250" y="357187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G</a:t>
            </a:r>
            <a:endParaRPr lang="ru-RU">
              <a:latin typeface="Calibri" pitchFamily="34" charset="0"/>
            </a:endParaRPr>
          </a:p>
        </p:txBody>
      </p:sp>
      <p:sp>
        <p:nvSpPr>
          <p:cNvPr id="16424" name="TextBox 131"/>
          <p:cNvSpPr txBox="1">
            <a:spLocks noChangeArrowheads="1"/>
          </p:cNvSpPr>
          <p:nvPr/>
        </p:nvSpPr>
        <p:spPr bwMode="auto">
          <a:xfrm>
            <a:off x="3643313" y="25003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Z</a:t>
            </a:r>
            <a:endParaRPr lang="ru-RU">
              <a:latin typeface="Calibri" pitchFamily="34" charset="0"/>
            </a:endParaRPr>
          </a:p>
        </p:txBody>
      </p:sp>
      <p:sp>
        <p:nvSpPr>
          <p:cNvPr id="16425" name="TextBox 132"/>
          <p:cNvSpPr txBox="1">
            <a:spLocks noChangeArrowheads="1"/>
          </p:cNvSpPr>
          <p:nvPr/>
        </p:nvSpPr>
        <p:spPr bwMode="auto">
          <a:xfrm>
            <a:off x="4143375" y="36433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20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/>
              <a:t>Укажите, на каком из нижеприведенных  рисунков есть равные треугольники.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857250" y="1500188"/>
            <a:ext cx="3214688" cy="1214437"/>
          </a:xfrm>
          <a:prstGeom prst="triangl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1" name="TextBox 8"/>
          <p:cNvSpPr txBox="1">
            <a:spLocks noChangeArrowheads="1"/>
          </p:cNvSpPr>
          <p:nvPr/>
        </p:nvSpPr>
        <p:spPr bwMode="auto">
          <a:xfrm>
            <a:off x="500063" y="2571750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cxnSp>
        <p:nvCxnSpPr>
          <p:cNvPr id="17" name="Прямая соединительная линия 16"/>
          <p:cNvCxnSpPr>
            <a:stCxn id="4" idx="2"/>
          </p:cNvCxnSpPr>
          <p:nvPr/>
        </p:nvCxnSpPr>
        <p:spPr>
          <a:xfrm rot="5400000" flipH="1" flipV="1">
            <a:off x="607219" y="1893094"/>
            <a:ext cx="1071562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4" idx="0"/>
          </p:cNvCxnSpPr>
          <p:nvPr/>
        </p:nvCxnSpPr>
        <p:spPr>
          <a:xfrm flipV="1">
            <a:off x="1428750" y="1500188"/>
            <a:ext cx="1035050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14" name="TextBox 19"/>
          <p:cNvSpPr txBox="1">
            <a:spLocks noChangeArrowheads="1"/>
          </p:cNvSpPr>
          <p:nvPr/>
        </p:nvSpPr>
        <p:spPr bwMode="auto">
          <a:xfrm>
            <a:off x="1143000" y="13573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17415" name="TextBox 20"/>
          <p:cNvSpPr txBox="1">
            <a:spLocks noChangeArrowheads="1"/>
          </p:cNvSpPr>
          <p:nvPr/>
        </p:nvSpPr>
        <p:spPr bwMode="auto">
          <a:xfrm>
            <a:off x="2357438" y="1143000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17416" name="TextBox 21"/>
          <p:cNvSpPr txBox="1">
            <a:spLocks noChangeArrowheads="1"/>
          </p:cNvSpPr>
          <p:nvPr/>
        </p:nvSpPr>
        <p:spPr bwMode="auto">
          <a:xfrm>
            <a:off x="4071938" y="2571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grpSp>
        <p:nvGrpSpPr>
          <p:cNvPr id="17417" name="Группа 32"/>
          <p:cNvGrpSpPr>
            <a:grpSpLocks/>
          </p:cNvGrpSpPr>
          <p:nvPr/>
        </p:nvGrpSpPr>
        <p:grpSpPr bwMode="auto">
          <a:xfrm>
            <a:off x="3857625" y="1500188"/>
            <a:ext cx="2571750" cy="1285875"/>
            <a:chOff x="4429124" y="1500174"/>
            <a:chExt cx="2571768" cy="1285884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>
              <a:off x="4429124" y="2143115"/>
              <a:ext cx="257176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929191" y="1500174"/>
              <a:ext cx="1500197" cy="12858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4357687" y="1571611"/>
              <a:ext cx="642941" cy="5000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6393669" y="2178835"/>
              <a:ext cx="642943" cy="57150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5" name="Прямая соединительная линия 34"/>
          <p:cNvCxnSpPr/>
          <p:nvPr/>
        </p:nvCxnSpPr>
        <p:spPr>
          <a:xfrm rot="5400000">
            <a:off x="4714875" y="1785938"/>
            <a:ext cx="71437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464969" y="2464594"/>
            <a:ext cx="142875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429125" y="2143126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500562" y="2143126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5643562" y="2143126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715000" y="2143126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24" name="TextBox 45"/>
          <p:cNvSpPr txBox="1">
            <a:spLocks noChangeArrowheads="1"/>
          </p:cNvSpPr>
          <p:nvPr/>
        </p:nvSpPr>
        <p:spPr bwMode="auto">
          <a:xfrm>
            <a:off x="4286250" y="128587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sp>
        <p:nvSpPr>
          <p:cNvPr id="17425" name="TextBox 46"/>
          <p:cNvSpPr txBox="1">
            <a:spLocks noChangeArrowheads="1"/>
          </p:cNvSpPr>
          <p:nvPr/>
        </p:nvSpPr>
        <p:spPr bwMode="auto">
          <a:xfrm>
            <a:off x="3571875" y="1928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</a:t>
            </a:r>
            <a:endParaRPr lang="ru-RU">
              <a:latin typeface="Calibri" pitchFamily="34" charset="0"/>
            </a:endParaRPr>
          </a:p>
        </p:txBody>
      </p:sp>
      <p:sp>
        <p:nvSpPr>
          <p:cNvPr id="17426" name="TextBox 47"/>
          <p:cNvSpPr txBox="1">
            <a:spLocks noChangeArrowheads="1"/>
          </p:cNvSpPr>
          <p:nvPr/>
        </p:nvSpPr>
        <p:spPr bwMode="auto">
          <a:xfrm>
            <a:off x="6357938" y="185737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17427" name="TextBox 48"/>
          <p:cNvSpPr txBox="1">
            <a:spLocks noChangeArrowheads="1"/>
          </p:cNvSpPr>
          <p:nvPr/>
        </p:nvSpPr>
        <p:spPr bwMode="auto">
          <a:xfrm>
            <a:off x="5072063" y="17859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F</a:t>
            </a:r>
            <a:endParaRPr lang="ru-RU">
              <a:latin typeface="Calibri" pitchFamily="34" charset="0"/>
            </a:endParaRPr>
          </a:p>
        </p:txBody>
      </p:sp>
      <p:sp>
        <p:nvSpPr>
          <p:cNvPr id="17428" name="TextBox 49"/>
          <p:cNvSpPr txBox="1">
            <a:spLocks noChangeArrowheads="1"/>
          </p:cNvSpPr>
          <p:nvPr/>
        </p:nvSpPr>
        <p:spPr bwMode="auto">
          <a:xfrm>
            <a:off x="5715000" y="271462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sp>
        <p:nvSpPr>
          <p:cNvPr id="64" name="Полилиния 63"/>
          <p:cNvSpPr/>
          <p:nvPr/>
        </p:nvSpPr>
        <p:spPr>
          <a:xfrm>
            <a:off x="8286750" y="2714625"/>
            <a:ext cx="30163" cy="103188"/>
          </a:xfrm>
          <a:custGeom>
            <a:avLst/>
            <a:gdLst>
              <a:gd name="connsiteX0" fmla="*/ 4293 w 30051"/>
              <a:gd name="connsiteY0" fmla="*/ 0 h 103030"/>
              <a:gd name="connsiteX1" fmla="*/ 4293 w 30051"/>
              <a:gd name="connsiteY1" fmla="*/ 51515 h 103030"/>
              <a:gd name="connsiteX2" fmla="*/ 30051 w 30051"/>
              <a:gd name="connsiteY2" fmla="*/ 103030 h 103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51" h="103030">
                <a:moveTo>
                  <a:pt x="4293" y="0"/>
                </a:moveTo>
                <a:cubicBezTo>
                  <a:pt x="2146" y="17171"/>
                  <a:pt x="0" y="34343"/>
                  <a:pt x="4293" y="51515"/>
                </a:cubicBezTo>
                <a:cubicBezTo>
                  <a:pt x="8586" y="68687"/>
                  <a:pt x="19318" y="85858"/>
                  <a:pt x="30051" y="10303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7430" name="Группа 66"/>
          <p:cNvGrpSpPr>
            <a:grpSpLocks/>
          </p:cNvGrpSpPr>
          <p:nvPr/>
        </p:nvGrpSpPr>
        <p:grpSpPr bwMode="auto">
          <a:xfrm>
            <a:off x="6643688" y="2214563"/>
            <a:ext cx="1785937" cy="1143000"/>
            <a:chOff x="5143504" y="4000504"/>
            <a:chExt cx="1785950" cy="1143008"/>
          </a:xfrm>
        </p:grpSpPr>
        <p:grpSp>
          <p:nvGrpSpPr>
            <p:cNvPr id="17503" name="Группа 61"/>
            <p:cNvGrpSpPr>
              <a:grpSpLocks/>
            </p:cNvGrpSpPr>
            <p:nvPr/>
          </p:nvGrpSpPr>
          <p:grpSpPr bwMode="auto">
            <a:xfrm>
              <a:off x="5143504" y="4000504"/>
              <a:ext cx="1785950" cy="1143008"/>
              <a:chOff x="5143504" y="4000504"/>
              <a:chExt cx="1785950" cy="1143008"/>
            </a:xfrm>
          </p:grpSpPr>
          <p:grpSp>
            <p:nvGrpSpPr>
              <p:cNvPr id="17506" name="Группа 56"/>
              <p:cNvGrpSpPr>
                <a:grpSpLocks/>
              </p:cNvGrpSpPr>
              <p:nvPr/>
            </p:nvGrpSpPr>
            <p:grpSpPr bwMode="auto">
              <a:xfrm>
                <a:off x="5143504" y="4000504"/>
                <a:ext cx="1785950" cy="571504"/>
                <a:chOff x="5143504" y="4000504"/>
                <a:chExt cx="1785950" cy="571504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>
                  <a:off x="5143504" y="4572008"/>
                  <a:ext cx="178595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Прямая соединительная линия 53"/>
                <p:cNvCxnSpPr/>
                <p:nvPr/>
              </p:nvCxnSpPr>
              <p:spPr>
                <a:xfrm rot="5400000" flipH="1" flipV="1">
                  <a:off x="5143504" y="4000504"/>
                  <a:ext cx="571504" cy="57150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5715008" y="4000504"/>
                  <a:ext cx="1214446" cy="57150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507" name="Группа 57"/>
              <p:cNvGrpSpPr>
                <a:grpSpLocks/>
              </p:cNvGrpSpPr>
              <p:nvPr/>
            </p:nvGrpSpPr>
            <p:grpSpPr bwMode="auto">
              <a:xfrm flipV="1">
                <a:off x="5143504" y="4572008"/>
                <a:ext cx="1785950" cy="571504"/>
                <a:chOff x="5143504" y="4000504"/>
                <a:chExt cx="1785950" cy="571504"/>
              </a:xfrm>
            </p:grpSpPr>
            <p:cxnSp>
              <p:nvCxnSpPr>
                <p:cNvPr id="59" name="Прямая соединительная линия 58"/>
                <p:cNvCxnSpPr/>
                <p:nvPr/>
              </p:nvCxnSpPr>
              <p:spPr>
                <a:xfrm>
                  <a:off x="5143504" y="4572008"/>
                  <a:ext cx="178595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Прямая соединительная линия 59"/>
                <p:cNvCxnSpPr/>
                <p:nvPr/>
              </p:nvCxnSpPr>
              <p:spPr>
                <a:xfrm rot="5400000" flipH="1" flipV="1">
                  <a:off x="5143504" y="4000504"/>
                  <a:ext cx="571504" cy="57150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Прямая соединительная линия 60"/>
                <p:cNvCxnSpPr/>
                <p:nvPr/>
              </p:nvCxnSpPr>
              <p:spPr>
                <a:xfrm>
                  <a:off x="5715008" y="4000504"/>
                  <a:ext cx="1214446" cy="57150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3" name="Полилиния 62"/>
            <p:cNvSpPr/>
            <p:nvPr/>
          </p:nvSpPr>
          <p:spPr>
            <a:xfrm>
              <a:off x="5216530" y="4506920"/>
              <a:ext cx="39687" cy="155576"/>
            </a:xfrm>
            <a:custGeom>
              <a:avLst/>
              <a:gdLst>
                <a:gd name="connsiteX0" fmla="*/ 0 w 40783"/>
                <a:gd name="connsiteY0" fmla="*/ 0 h 154546"/>
                <a:gd name="connsiteX1" fmla="*/ 38636 w 40783"/>
                <a:gd name="connsiteY1" fmla="*/ 51515 h 154546"/>
                <a:gd name="connsiteX2" fmla="*/ 12879 w 40783"/>
                <a:gd name="connsiteY2" fmla="*/ 154546 h 154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83" h="154546">
                  <a:moveTo>
                    <a:pt x="0" y="0"/>
                  </a:moveTo>
                  <a:cubicBezTo>
                    <a:pt x="18244" y="12878"/>
                    <a:pt x="36489" y="25757"/>
                    <a:pt x="38636" y="51515"/>
                  </a:cubicBezTo>
                  <a:cubicBezTo>
                    <a:pt x="40783" y="77273"/>
                    <a:pt x="26831" y="115909"/>
                    <a:pt x="12879" y="154546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5" name="Полилиния 64"/>
            <p:cNvSpPr/>
            <p:nvPr/>
          </p:nvSpPr>
          <p:spPr>
            <a:xfrm>
              <a:off x="6716727" y="4494219"/>
              <a:ext cx="44450" cy="168276"/>
            </a:xfrm>
            <a:custGeom>
              <a:avLst/>
              <a:gdLst>
                <a:gd name="connsiteX0" fmla="*/ 6439 w 45075"/>
                <a:gd name="connsiteY0" fmla="*/ 0 h 167425"/>
                <a:gd name="connsiteX1" fmla="*/ 6439 w 45075"/>
                <a:gd name="connsiteY1" fmla="*/ 90152 h 167425"/>
                <a:gd name="connsiteX2" fmla="*/ 45075 w 45075"/>
                <a:gd name="connsiteY2" fmla="*/ 167425 h 167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075" h="167425">
                  <a:moveTo>
                    <a:pt x="6439" y="0"/>
                  </a:moveTo>
                  <a:cubicBezTo>
                    <a:pt x="3219" y="31124"/>
                    <a:pt x="0" y="62248"/>
                    <a:pt x="6439" y="90152"/>
                  </a:cubicBezTo>
                  <a:cubicBezTo>
                    <a:pt x="12878" y="118056"/>
                    <a:pt x="28976" y="142740"/>
                    <a:pt x="45075" y="167425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7431" name="TextBox 67"/>
          <p:cNvSpPr txBox="1">
            <a:spLocks noChangeArrowheads="1"/>
          </p:cNvSpPr>
          <p:nvPr/>
        </p:nvSpPr>
        <p:spPr bwMode="auto">
          <a:xfrm>
            <a:off x="6357938" y="2571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</a:t>
            </a:r>
            <a:endParaRPr lang="ru-RU">
              <a:latin typeface="Calibri" pitchFamily="34" charset="0"/>
            </a:endParaRPr>
          </a:p>
        </p:txBody>
      </p:sp>
      <p:sp>
        <p:nvSpPr>
          <p:cNvPr id="17432" name="TextBox 68"/>
          <p:cNvSpPr txBox="1">
            <a:spLocks noChangeArrowheads="1"/>
          </p:cNvSpPr>
          <p:nvPr/>
        </p:nvSpPr>
        <p:spPr bwMode="auto">
          <a:xfrm>
            <a:off x="7000875" y="185737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sp>
        <p:nvSpPr>
          <p:cNvPr id="17433" name="TextBox 69"/>
          <p:cNvSpPr txBox="1">
            <a:spLocks noChangeArrowheads="1"/>
          </p:cNvSpPr>
          <p:nvPr/>
        </p:nvSpPr>
        <p:spPr bwMode="auto">
          <a:xfrm>
            <a:off x="7072313" y="335756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sp>
        <p:nvSpPr>
          <p:cNvPr id="17434" name="TextBox 70"/>
          <p:cNvSpPr txBox="1">
            <a:spLocks noChangeArrowheads="1"/>
          </p:cNvSpPr>
          <p:nvPr/>
        </p:nvSpPr>
        <p:spPr bwMode="auto">
          <a:xfrm>
            <a:off x="8429625" y="264318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flipV="1">
            <a:off x="6215063" y="928688"/>
            <a:ext cx="1500187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215063" y="1500188"/>
            <a:ext cx="1857375" cy="6429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6200000" flipH="1">
            <a:off x="7286625" y="1357313"/>
            <a:ext cx="1214437" cy="3571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6215063" y="1500188"/>
            <a:ext cx="1714500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Полилиния 82"/>
          <p:cNvSpPr/>
          <p:nvPr/>
        </p:nvSpPr>
        <p:spPr>
          <a:xfrm>
            <a:off x="6426200" y="1416050"/>
            <a:ext cx="39688" cy="142875"/>
          </a:xfrm>
          <a:custGeom>
            <a:avLst/>
            <a:gdLst>
              <a:gd name="connsiteX0" fmla="*/ 0 w 38636"/>
              <a:gd name="connsiteY0" fmla="*/ 0 h 141668"/>
              <a:gd name="connsiteX1" fmla="*/ 38636 w 38636"/>
              <a:gd name="connsiteY1" fmla="*/ 90152 h 141668"/>
              <a:gd name="connsiteX2" fmla="*/ 0 w 38636"/>
              <a:gd name="connsiteY2" fmla="*/ 141668 h 141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36" h="141668">
                <a:moveTo>
                  <a:pt x="0" y="0"/>
                </a:moveTo>
                <a:cubicBezTo>
                  <a:pt x="19318" y="33270"/>
                  <a:pt x="38636" y="66541"/>
                  <a:pt x="38636" y="90152"/>
                </a:cubicBezTo>
                <a:cubicBezTo>
                  <a:pt x="38636" y="113763"/>
                  <a:pt x="19318" y="127715"/>
                  <a:pt x="0" y="141668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40" name="TextBox 83"/>
          <p:cNvSpPr txBox="1">
            <a:spLocks noChangeArrowheads="1"/>
          </p:cNvSpPr>
          <p:nvPr/>
        </p:nvSpPr>
        <p:spPr bwMode="auto">
          <a:xfrm>
            <a:off x="5929313" y="135731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F</a:t>
            </a:r>
            <a:endParaRPr lang="ru-RU">
              <a:latin typeface="Calibri" pitchFamily="34" charset="0"/>
            </a:endParaRPr>
          </a:p>
        </p:txBody>
      </p:sp>
      <p:sp>
        <p:nvSpPr>
          <p:cNvPr id="17441" name="TextBox 84"/>
          <p:cNvSpPr txBox="1">
            <a:spLocks noChangeArrowheads="1"/>
          </p:cNvSpPr>
          <p:nvPr/>
        </p:nvSpPr>
        <p:spPr bwMode="auto">
          <a:xfrm>
            <a:off x="7715250" y="71437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sp>
        <p:nvSpPr>
          <p:cNvPr id="17442" name="TextBox 85"/>
          <p:cNvSpPr txBox="1">
            <a:spLocks noChangeArrowheads="1"/>
          </p:cNvSpPr>
          <p:nvPr/>
        </p:nvSpPr>
        <p:spPr bwMode="auto">
          <a:xfrm>
            <a:off x="7929563" y="13573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G</a:t>
            </a:r>
            <a:endParaRPr lang="ru-RU">
              <a:latin typeface="Calibri" pitchFamily="34" charset="0"/>
            </a:endParaRPr>
          </a:p>
        </p:txBody>
      </p:sp>
      <p:sp>
        <p:nvSpPr>
          <p:cNvPr id="17443" name="TextBox 86"/>
          <p:cNvSpPr txBox="1">
            <a:spLocks noChangeArrowheads="1"/>
          </p:cNvSpPr>
          <p:nvPr/>
        </p:nvSpPr>
        <p:spPr bwMode="auto">
          <a:xfrm>
            <a:off x="8072438" y="200025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H</a:t>
            </a:r>
            <a:endParaRPr lang="ru-RU">
              <a:latin typeface="Calibri" pitchFamily="34" charset="0"/>
            </a:endParaRP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>
            <a:off x="714375" y="3500438"/>
            <a:ext cx="2571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5400000">
            <a:off x="392906" y="3821907"/>
            <a:ext cx="6429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rot="5400000" flipH="1" flipV="1">
            <a:off x="714376" y="3071812"/>
            <a:ext cx="1071562" cy="10715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1785938" y="3071813"/>
            <a:ext cx="1500187" cy="428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16200000" flipH="1">
            <a:off x="1000125" y="3786188"/>
            <a:ext cx="71437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16200000" flipH="1">
            <a:off x="1500188" y="3286125"/>
            <a:ext cx="71438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714375" y="3571875"/>
            <a:ext cx="714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rot="5400000" flipH="1" flipV="1">
            <a:off x="750094" y="3536157"/>
            <a:ext cx="714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52" name="TextBox 113"/>
          <p:cNvSpPr txBox="1">
            <a:spLocks noChangeArrowheads="1"/>
          </p:cNvSpPr>
          <p:nvPr/>
        </p:nvSpPr>
        <p:spPr bwMode="auto">
          <a:xfrm>
            <a:off x="357188" y="3357563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</a:t>
            </a:r>
            <a:endParaRPr lang="ru-RU">
              <a:latin typeface="Calibri" pitchFamily="34" charset="0"/>
            </a:endParaRPr>
          </a:p>
        </p:txBody>
      </p:sp>
      <p:sp>
        <p:nvSpPr>
          <p:cNvPr id="17453" name="TextBox 114"/>
          <p:cNvSpPr txBox="1">
            <a:spLocks noChangeArrowheads="1"/>
          </p:cNvSpPr>
          <p:nvPr/>
        </p:nvSpPr>
        <p:spPr bwMode="auto">
          <a:xfrm>
            <a:off x="428625" y="407193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</a:t>
            </a:r>
            <a:endParaRPr lang="ru-RU">
              <a:latin typeface="Calibri" pitchFamily="34" charset="0"/>
            </a:endParaRPr>
          </a:p>
        </p:txBody>
      </p:sp>
      <p:sp>
        <p:nvSpPr>
          <p:cNvPr id="17454" name="TextBox 115"/>
          <p:cNvSpPr txBox="1">
            <a:spLocks noChangeArrowheads="1"/>
          </p:cNvSpPr>
          <p:nvPr/>
        </p:nvSpPr>
        <p:spPr bwMode="auto">
          <a:xfrm>
            <a:off x="1285875" y="350043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Q</a:t>
            </a:r>
            <a:endParaRPr lang="ru-RU">
              <a:latin typeface="Calibri" pitchFamily="34" charset="0"/>
            </a:endParaRPr>
          </a:p>
        </p:txBody>
      </p:sp>
      <p:sp>
        <p:nvSpPr>
          <p:cNvPr id="17455" name="TextBox 116"/>
          <p:cNvSpPr txBox="1">
            <a:spLocks noChangeArrowheads="1"/>
          </p:cNvSpPr>
          <p:nvPr/>
        </p:nvSpPr>
        <p:spPr bwMode="auto">
          <a:xfrm>
            <a:off x="1714500" y="2786063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P</a:t>
            </a:r>
            <a:endParaRPr lang="ru-RU">
              <a:latin typeface="Calibri" pitchFamily="34" charset="0"/>
            </a:endParaRPr>
          </a:p>
        </p:txBody>
      </p:sp>
      <p:sp>
        <p:nvSpPr>
          <p:cNvPr id="17456" name="TextBox 117"/>
          <p:cNvSpPr txBox="1">
            <a:spLocks noChangeArrowheads="1"/>
          </p:cNvSpPr>
          <p:nvPr/>
        </p:nvSpPr>
        <p:spPr bwMode="auto">
          <a:xfrm>
            <a:off x="3214688" y="3286125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</a:t>
            </a:r>
            <a:endParaRPr lang="ru-RU">
              <a:latin typeface="Calibri" pitchFamily="34" charset="0"/>
            </a:endParaRPr>
          </a:p>
        </p:txBody>
      </p:sp>
      <p:sp>
        <p:nvSpPr>
          <p:cNvPr id="119" name="Равнобедренный треугольник 118"/>
          <p:cNvSpPr/>
          <p:nvPr/>
        </p:nvSpPr>
        <p:spPr>
          <a:xfrm>
            <a:off x="3714750" y="3071813"/>
            <a:ext cx="2928938" cy="1000125"/>
          </a:xfrm>
          <a:prstGeom prst="triangl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1" name="Прямая соединительная линия 120"/>
          <p:cNvCxnSpPr>
            <a:stCxn id="119" idx="0"/>
            <a:endCxn id="119" idx="3"/>
          </p:cNvCxnSpPr>
          <p:nvPr/>
        </p:nvCxnSpPr>
        <p:spPr>
          <a:xfrm rot="16200000" flipH="1">
            <a:off x="4679950" y="3571876"/>
            <a:ext cx="1000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 rot="16200000" flipH="1">
            <a:off x="4464844" y="3464719"/>
            <a:ext cx="142875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rot="5400000">
            <a:off x="5679281" y="3464719"/>
            <a:ext cx="142875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61" name="TextBox 129"/>
          <p:cNvSpPr txBox="1">
            <a:spLocks noChangeArrowheads="1"/>
          </p:cNvSpPr>
          <p:nvPr/>
        </p:nvSpPr>
        <p:spPr bwMode="auto">
          <a:xfrm>
            <a:off x="3429000" y="38576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17462" name="TextBox 130"/>
          <p:cNvSpPr txBox="1">
            <a:spLocks noChangeArrowheads="1"/>
          </p:cNvSpPr>
          <p:nvPr/>
        </p:nvSpPr>
        <p:spPr bwMode="auto">
          <a:xfrm>
            <a:off x="5072063" y="278606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sp>
        <p:nvSpPr>
          <p:cNvPr id="17463" name="TextBox 131"/>
          <p:cNvSpPr txBox="1">
            <a:spLocks noChangeArrowheads="1"/>
          </p:cNvSpPr>
          <p:nvPr/>
        </p:nvSpPr>
        <p:spPr bwMode="auto">
          <a:xfrm>
            <a:off x="4929188" y="400050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</a:t>
            </a:r>
            <a:endParaRPr lang="ru-RU">
              <a:latin typeface="Calibri" pitchFamily="34" charset="0"/>
            </a:endParaRPr>
          </a:p>
        </p:txBody>
      </p:sp>
      <p:sp>
        <p:nvSpPr>
          <p:cNvPr id="17464" name="TextBox 132"/>
          <p:cNvSpPr txBox="1">
            <a:spLocks noChangeArrowheads="1"/>
          </p:cNvSpPr>
          <p:nvPr/>
        </p:nvSpPr>
        <p:spPr bwMode="auto">
          <a:xfrm>
            <a:off x="6643688" y="392906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grpSp>
        <p:nvGrpSpPr>
          <p:cNvPr id="17465" name="Группа 149"/>
          <p:cNvGrpSpPr>
            <a:grpSpLocks/>
          </p:cNvGrpSpPr>
          <p:nvPr/>
        </p:nvGrpSpPr>
        <p:grpSpPr bwMode="auto">
          <a:xfrm>
            <a:off x="571500" y="4357688"/>
            <a:ext cx="2071688" cy="1285875"/>
            <a:chOff x="571472" y="5000636"/>
            <a:chExt cx="2071702" cy="1285884"/>
          </a:xfrm>
        </p:grpSpPr>
        <p:cxnSp>
          <p:nvCxnSpPr>
            <p:cNvPr id="135" name="Прямая соединительная линия 134"/>
            <p:cNvCxnSpPr/>
            <p:nvPr/>
          </p:nvCxnSpPr>
          <p:spPr>
            <a:xfrm flipV="1">
              <a:off x="571472" y="5000636"/>
              <a:ext cx="2071702" cy="6429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Прямая соединительная линия 136"/>
            <p:cNvCxnSpPr/>
            <p:nvPr/>
          </p:nvCxnSpPr>
          <p:spPr>
            <a:xfrm>
              <a:off x="571472" y="5643577"/>
              <a:ext cx="171451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Прямая соединительная линия 138"/>
            <p:cNvCxnSpPr/>
            <p:nvPr/>
          </p:nvCxnSpPr>
          <p:spPr>
            <a:xfrm>
              <a:off x="571472" y="5643577"/>
              <a:ext cx="2071702" cy="64294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3" name="Прямая соединительная линия 142"/>
            <p:cNvCxnSpPr/>
            <p:nvPr/>
          </p:nvCxnSpPr>
          <p:spPr>
            <a:xfrm rot="5400000" flipH="1" flipV="1">
              <a:off x="2143108" y="5143512"/>
              <a:ext cx="642941" cy="3571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Прямая соединительная линия 144"/>
            <p:cNvCxnSpPr/>
            <p:nvPr/>
          </p:nvCxnSpPr>
          <p:spPr>
            <a:xfrm rot="16200000" flipH="1">
              <a:off x="2143108" y="5786454"/>
              <a:ext cx="642943" cy="3571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9" name="Полилиния 148"/>
            <p:cNvSpPr/>
            <p:nvPr/>
          </p:nvSpPr>
          <p:spPr>
            <a:xfrm>
              <a:off x="857224" y="5572140"/>
              <a:ext cx="38100" cy="115888"/>
            </a:xfrm>
            <a:custGeom>
              <a:avLst/>
              <a:gdLst>
                <a:gd name="connsiteX0" fmla="*/ 0 w 38637"/>
                <a:gd name="connsiteY0" fmla="*/ 0 h 115910"/>
                <a:gd name="connsiteX1" fmla="*/ 38637 w 38637"/>
                <a:gd name="connsiteY1" fmla="*/ 51516 h 115910"/>
                <a:gd name="connsiteX2" fmla="*/ 0 w 38637"/>
                <a:gd name="connsiteY2" fmla="*/ 115910 h 11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637" h="115910">
                  <a:moveTo>
                    <a:pt x="0" y="0"/>
                  </a:moveTo>
                  <a:cubicBezTo>
                    <a:pt x="19318" y="16099"/>
                    <a:pt x="38637" y="32198"/>
                    <a:pt x="38637" y="51516"/>
                  </a:cubicBezTo>
                  <a:cubicBezTo>
                    <a:pt x="38637" y="70834"/>
                    <a:pt x="19318" y="93372"/>
                    <a:pt x="0" y="11591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cxnSp>
        <p:nvCxnSpPr>
          <p:cNvPr id="152" name="Прямая соединительная линия 151"/>
          <p:cNvCxnSpPr/>
          <p:nvPr/>
        </p:nvCxnSpPr>
        <p:spPr>
          <a:xfrm rot="16200000" flipH="1">
            <a:off x="1607344" y="4607719"/>
            <a:ext cx="142875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 rot="16200000" flipH="1">
            <a:off x="1678781" y="4607719"/>
            <a:ext cx="142875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 rot="16200000" flipH="1">
            <a:off x="1678781" y="5322094"/>
            <a:ext cx="142875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16200000" flipH="1">
            <a:off x="1750219" y="5322094"/>
            <a:ext cx="142875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70" name="TextBox 159"/>
          <p:cNvSpPr txBox="1">
            <a:spLocks noChangeArrowheads="1"/>
          </p:cNvSpPr>
          <p:nvPr/>
        </p:nvSpPr>
        <p:spPr bwMode="auto">
          <a:xfrm>
            <a:off x="285750" y="4786313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</a:t>
            </a:r>
            <a:endParaRPr lang="ru-RU">
              <a:latin typeface="Calibri" pitchFamily="34" charset="0"/>
            </a:endParaRPr>
          </a:p>
        </p:txBody>
      </p:sp>
      <p:sp>
        <p:nvSpPr>
          <p:cNvPr id="17471" name="TextBox 160"/>
          <p:cNvSpPr txBox="1">
            <a:spLocks noChangeArrowheads="1"/>
          </p:cNvSpPr>
          <p:nvPr/>
        </p:nvSpPr>
        <p:spPr bwMode="auto">
          <a:xfrm>
            <a:off x="2643188" y="4143375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sp>
        <p:nvSpPr>
          <p:cNvPr id="17472" name="TextBox 161"/>
          <p:cNvSpPr txBox="1">
            <a:spLocks noChangeArrowheads="1"/>
          </p:cNvSpPr>
          <p:nvPr/>
        </p:nvSpPr>
        <p:spPr bwMode="auto">
          <a:xfrm>
            <a:off x="2357438" y="4857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17473" name="TextBox 162"/>
          <p:cNvSpPr txBox="1">
            <a:spLocks noChangeArrowheads="1"/>
          </p:cNvSpPr>
          <p:nvPr/>
        </p:nvSpPr>
        <p:spPr bwMode="auto">
          <a:xfrm>
            <a:off x="2643188" y="557212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cxnSp>
        <p:nvCxnSpPr>
          <p:cNvPr id="165" name="Прямая соединительная линия 164"/>
          <p:cNvCxnSpPr/>
          <p:nvPr/>
        </p:nvCxnSpPr>
        <p:spPr>
          <a:xfrm rot="5400000" flipH="1" flipV="1">
            <a:off x="3857625" y="4572000"/>
            <a:ext cx="1214438" cy="1214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V="1">
            <a:off x="3857625" y="5072063"/>
            <a:ext cx="1857375" cy="7143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>
            <a:off x="5072063" y="4572000"/>
            <a:ext cx="642937" cy="50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 rot="5400000">
            <a:off x="4500563" y="4857750"/>
            <a:ext cx="85725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rot="5400000">
            <a:off x="4357687" y="5572126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Прямая соединительная линия 174"/>
          <p:cNvCxnSpPr/>
          <p:nvPr/>
        </p:nvCxnSpPr>
        <p:spPr>
          <a:xfrm rot="5400000">
            <a:off x="4393406" y="5536407"/>
            <a:ext cx="214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/>
          <p:nvPr/>
        </p:nvCxnSpPr>
        <p:spPr>
          <a:xfrm rot="5400000">
            <a:off x="5072062" y="5286376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 rot="5400000">
            <a:off x="5107781" y="5250657"/>
            <a:ext cx="214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82" name="TextBox 184"/>
          <p:cNvSpPr txBox="1">
            <a:spLocks noChangeArrowheads="1"/>
          </p:cNvSpPr>
          <p:nvPr/>
        </p:nvSpPr>
        <p:spPr bwMode="auto">
          <a:xfrm>
            <a:off x="3571875" y="571500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M</a:t>
            </a:r>
            <a:endParaRPr lang="ru-RU">
              <a:latin typeface="Calibri" pitchFamily="34" charset="0"/>
            </a:endParaRPr>
          </a:p>
        </p:txBody>
      </p:sp>
      <p:sp>
        <p:nvSpPr>
          <p:cNvPr id="17483" name="TextBox 185"/>
          <p:cNvSpPr txBox="1">
            <a:spLocks noChangeArrowheads="1"/>
          </p:cNvSpPr>
          <p:nvPr/>
        </p:nvSpPr>
        <p:spPr bwMode="auto">
          <a:xfrm>
            <a:off x="4643438" y="542925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N</a:t>
            </a:r>
            <a:endParaRPr lang="ru-RU">
              <a:latin typeface="Calibri" pitchFamily="34" charset="0"/>
            </a:endParaRPr>
          </a:p>
        </p:txBody>
      </p:sp>
      <p:sp>
        <p:nvSpPr>
          <p:cNvPr id="17484" name="TextBox 186"/>
          <p:cNvSpPr txBox="1">
            <a:spLocks noChangeArrowheads="1"/>
          </p:cNvSpPr>
          <p:nvPr/>
        </p:nvSpPr>
        <p:spPr bwMode="auto">
          <a:xfrm>
            <a:off x="5715000" y="4929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K</a:t>
            </a:r>
            <a:endParaRPr lang="ru-RU">
              <a:latin typeface="Calibri" pitchFamily="34" charset="0"/>
            </a:endParaRPr>
          </a:p>
        </p:txBody>
      </p:sp>
      <p:sp>
        <p:nvSpPr>
          <p:cNvPr id="17485" name="TextBox 187"/>
          <p:cNvSpPr txBox="1">
            <a:spLocks noChangeArrowheads="1"/>
          </p:cNvSpPr>
          <p:nvPr/>
        </p:nvSpPr>
        <p:spPr bwMode="auto">
          <a:xfrm>
            <a:off x="4786313" y="4357688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L</a:t>
            </a:r>
            <a:endParaRPr lang="ru-RU">
              <a:latin typeface="Calibri" pitchFamily="34" charset="0"/>
            </a:endParaRPr>
          </a:p>
        </p:txBody>
      </p:sp>
      <p:sp>
        <p:nvSpPr>
          <p:cNvPr id="17486" name="TextBox 188"/>
          <p:cNvSpPr txBox="1">
            <a:spLocks noChangeArrowheads="1"/>
          </p:cNvSpPr>
          <p:nvPr/>
        </p:nvSpPr>
        <p:spPr bwMode="auto">
          <a:xfrm>
            <a:off x="2643188" y="271462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a)</a:t>
            </a:r>
            <a:endParaRPr lang="ru-RU">
              <a:latin typeface="Calibri" pitchFamily="34" charset="0"/>
            </a:endParaRPr>
          </a:p>
        </p:txBody>
      </p:sp>
      <p:sp>
        <p:nvSpPr>
          <p:cNvPr id="17487" name="TextBox 189"/>
          <p:cNvSpPr txBox="1">
            <a:spLocks noChangeArrowheads="1"/>
          </p:cNvSpPr>
          <p:nvPr/>
        </p:nvSpPr>
        <p:spPr bwMode="auto">
          <a:xfrm>
            <a:off x="4857750" y="2214563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б)</a:t>
            </a:r>
          </a:p>
        </p:txBody>
      </p:sp>
      <p:sp>
        <p:nvSpPr>
          <p:cNvPr id="17488" name="TextBox 190"/>
          <p:cNvSpPr txBox="1">
            <a:spLocks noChangeArrowheads="1"/>
          </p:cNvSpPr>
          <p:nvPr/>
        </p:nvSpPr>
        <p:spPr bwMode="auto">
          <a:xfrm>
            <a:off x="1714500" y="3500438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д)</a:t>
            </a:r>
          </a:p>
        </p:txBody>
      </p:sp>
      <p:sp>
        <p:nvSpPr>
          <p:cNvPr id="17489" name="TextBox 191"/>
          <p:cNvSpPr txBox="1">
            <a:spLocks noChangeArrowheads="1"/>
          </p:cNvSpPr>
          <p:nvPr/>
        </p:nvSpPr>
        <p:spPr bwMode="auto">
          <a:xfrm>
            <a:off x="7643813" y="30718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в)</a:t>
            </a:r>
          </a:p>
        </p:txBody>
      </p:sp>
      <p:sp>
        <p:nvSpPr>
          <p:cNvPr id="17490" name="TextBox 192"/>
          <p:cNvSpPr txBox="1">
            <a:spLocks noChangeArrowheads="1"/>
          </p:cNvSpPr>
          <p:nvPr/>
        </p:nvSpPr>
        <p:spPr bwMode="auto">
          <a:xfrm>
            <a:off x="8001000" y="11430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г)</a:t>
            </a:r>
          </a:p>
        </p:txBody>
      </p:sp>
      <p:sp>
        <p:nvSpPr>
          <p:cNvPr id="17491" name="TextBox 193"/>
          <p:cNvSpPr txBox="1">
            <a:spLocks noChangeArrowheads="1"/>
          </p:cNvSpPr>
          <p:nvPr/>
        </p:nvSpPr>
        <p:spPr bwMode="auto">
          <a:xfrm>
            <a:off x="1071563" y="5286375"/>
            <a:ext cx="642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ж)</a:t>
            </a:r>
          </a:p>
        </p:txBody>
      </p:sp>
      <p:sp>
        <p:nvSpPr>
          <p:cNvPr id="17492" name="TextBox 194"/>
          <p:cNvSpPr txBox="1">
            <a:spLocks noChangeArrowheads="1"/>
          </p:cNvSpPr>
          <p:nvPr/>
        </p:nvSpPr>
        <p:spPr bwMode="auto">
          <a:xfrm>
            <a:off x="5715000" y="40719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е)</a:t>
            </a:r>
          </a:p>
        </p:txBody>
      </p:sp>
      <p:sp>
        <p:nvSpPr>
          <p:cNvPr id="17493" name="TextBox 195"/>
          <p:cNvSpPr txBox="1">
            <a:spLocks noChangeArrowheads="1"/>
          </p:cNvSpPr>
          <p:nvPr/>
        </p:nvSpPr>
        <p:spPr bwMode="auto">
          <a:xfrm>
            <a:off x="5072063" y="542925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з)</a:t>
            </a:r>
          </a:p>
        </p:txBody>
      </p:sp>
      <p:cxnSp>
        <p:nvCxnSpPr>
          <p:cNvPr id="200" name="Прямая соединительная линия 199"/>
          <p:cNvCxnSpPr/>
          <p:nvPr/>
        </p:nvCxnSpPr>
        <p:spPr>
          <a:xfrm rot="5400000">
            <a:off x="5000625" y="4000501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Прямая соединительная линия 201"/>
          <p:cNvCxnSpPr/>
          <p:nvPr/>
        </p:nvCxnSpPr>
        <p:spPr>
          <a:xfrm>
            <a:off x="5072063" y="3929063"/>
            <a:ext cx="2143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Прямая соединительная линия 207"/>
          <p:cNvCxnSpPr/>
          <p:nvPr/>
        </p:nvCxnSpPr>
        <p:spPr>
          <a:xfrm rot="5400000">
            <a:off x="5214937" y="4000501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993366"/>
                </a:solidFill>
              </a:rPr>
              <a:t>Алгоритм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500063" y="1428750"/>
            <a:ext cx="8229600" cy="4840288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Находим в треугольниках три пары равных элементов;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Делаем вывод  о равенстве треугольников;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На основании равенства треугольников делаем вывод о равенстве «нужных» элементов, находим неизвестные задачи.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82ECD3-0C37-4F97-980C-5A2A1D646B47}" type="slidenum">
              <a:rPr lang="ru-RU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/>
          </p:nvPr>
        </p:nvSpPr>
        <p:spPr>
          <a:xfrm>
            <a:off x="642938" y="785813"/>
            <a:ext cx="3529012" cy="2928937"/>
          </a:xfrm>
        </p:spPr>
        <p:txBody>
          <a:bodyPr/>
          <a:lstStyle/>
          <a:p>
            <a:endParaRPr lang="ru-RU" sz="120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5" y="1857375"/>
            <a:ext cx="4857750" cy="4610100"/>
          </a:xfrm>
        </p:spPr>
        <p:txBody>
          <a:bodyPr rtlCol="0">
            <a:normAutofit/>
          </a:bodyPr>
          <a:lstStyle/>
          <a:p>
            <a:pPr fontAlgn="auto">
              <a:lnSpc>
                <a:spcPct val="115000"/>
              </a:lnSpc>
              <a:spcAft>
                <a:spcPts val="1000"/>
              </a:spcAft>
              <a:buFont typeface="Arial" pitchFamily="34" charset="0"/>
              <a:buNone/>
              <a:defRPr/>
            </a:pPr>
            <a:r>
              <a:rPr lang="ru-RU" dirty="0">
                <a:ea typeface="Times New Roman"/>
                <a:cs typeface="Times New Roman"/>
              </a:rPr>
              <a:t> </a:t>
            </a:r>
          </a:p>
          <a:p>
            <a:pPr fontAlgn="auto">
              <a:lnSpc>
                <a:spcPct val="115000"/>
              </a:lnSpc>
              <a:spcAft>
                <a:spcPts val="1000"/>
              </a:spcAft>
              <a:buFont typeface="Arial" pitchFamily="34" charset="0"/>
              <a:buNone/>
              <a:defRPr/>
            </a:pPr>
            <a:endParaRPr lang="ru-RU" dirty="0">
              <a:ea typeface="Times New Roman"/>
              <a:cs typeface="Times New Roman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4286250" y="0"/>
            <a:ext cx="4714875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>
              <a:latin typeface="Calibri" pitchFamily="34" charset="0"/>
            </a:endParaRPr>
          </a:p>
          <a:p>
            <a:endParaRPr lang="ru-RU" sz="2800">
              <a:latin typeface="Calibri" pitchFamily="34" charset="0"/>
            </a:endParaRPr>
          </a:p>
          <a:p>
            <a:r>
              <a:rPr lang="ru-RU" sz="2800">
                <a:latin typeface="Calibri" pitchFamily="34" charset="0"/>
              </a:rPr>
              <a:t>По данным рисунка доказать: ∆ АВС – равнобедренный.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grpSp>
        <p:nvGrpSpPr>
          <p:cNvPr id="19460" name="Группа 18"/>
          <p:cNvGrpSpPr>
            <a:grpSpLocks/>
          </p:cNvGrpSpPr>
          <p:nvPr/>
        </p:nvGrpSpPr>
        <p:grpSpPr bwMode="auto">
          <a:xfrm>
            <a:off x="6143625" y="1357313"/>
            <a:ext cx="142875" cy="142875"/>
            <a:chOff x="6000760" y="1214422"/>
            <a:chExt cx="214314" cy="142876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6000759" y="1214423"/>
              <a:ext cx="142876" cy="14287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000760" y="1357298"/>
              <a:ext cx="21431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461" name="Группа 19"/>
          <p:cNvGrpSpPr>
            <a:grpSpLocks/>
          </p:cNvGrpSpPr>
          <p:nvPr/>
        </p:nvGrpSpPr>
        <p:grpSpPr bwMode="auto">
          <a:xfrm>
            <a:off x="5643563" y="1357313"/>
            <a:ext cx="142875" cy="142875"/>
            <a:chOff x="6000760" y="1214422"/>
            <a:chExt cx="214314" cy="142876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6000759" y="1214423"/>
              <a:ext cx="142876" cy="14287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6000760" y="1357298"/>
              <a:ext cx="21431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462" name="Группа 45"/>
          <p:cNvGrpSpPr>
            <a:grpSpLocks/>
          </p:cNvGrpSpPr>
          <p:nvPr/>
        </p:nvGrpSpPr>
        <p:grpSpPr bwMode="auto">
          <a:xfrm>
            <a:off x="4000500" y="1857375"/>
            <a:ext cx="4786313" cy="3441700"/>
            <a:chOff x="4000496" y="1857364"/>
            <a:chExt cx="4786346" cy="3441166"/>
          </a:xfrm>
        </p:grpSpPr>
        <p:sp>
          <p:nvSpPr>
            <p:cNvPr id="7" name="TextBox 6"/>
            <p:cNvSpPr txBox="1"/>
            <p:nvPr/>
          </p:nvSpPr>
          <p:spPr>
            <a:xfrm>
              <a:off x="4000496" y="1857364"/>
              <a:ext cx="1214446" cy="369332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АД-общая</a:t>
              </a:r>
              <a:endParaRPr lang="ru-RU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72132" y="1857364"/>
              <a:ext cx="1214446" cy="36983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bg1"/>
                  </a:solidFill>
                </a:rPr>
                <a:t>    1 =    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143768" y="1857364"/>
              <a:ext cx="1285884" cy="3698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ВД=ДС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929190" y="3071614"/>
              <a:ext cx="2643205" cy="3698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 </a:t>
              </a:r>
              <a:r>
                <a:rPr lang="ru-RU" dirty="0">
                  <a:solidFill>
                    <a:schemeClr val="bg1"/>
                  </a:solidFill>
                </a:rPr>
                <a:t>∆ АВС = ∆ АДС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9483" name="TextBox 25"/>
            <p:cNvSpPr txBox="1">
              <a:spLocks noChangeArrowheads="1"/>
            </p:cNvSpPr>
            <p:nvPr/>
          </p:nvSpPr>
          <p:spPr bwMode="auto">
            <a:xfrm>
              <a:off x="7786710" y="3000372"/>
              <a:ext cx="100013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(СУС)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857752" y="4000156"/>
              <a:ext cx="2714644" cy="3698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         </a:t>
              </a:r>
              <a:r>
                <a:rPr lang="ru-RU" dirty="0">
                  <a:solidFill>
                    <a:schemeClr val="bg1"/>
                  </a:solidFill>
                </a:rPr>
                <a:t>АВ=АС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857752" y="4928700"/>
              <a:ext cx="2714644" cy="3698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∆ АВС - равнобедренный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9486" name="TextBox 28"/>
            <p:cNvSpPr txBox="1">
              <a:spLocks noChangeArrowheads="1"/>
            </p:cNvSpPr>
            <p:nvPr/>
          </p:nvSpPr>
          <p:spPr bwMode="auto">
            <a:xfrm>
              <a:off x="6429388" y="4500570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По определению</a:t>
              </a:r>
            </a:p>
          </p:txBody>
        </p:sp>
        <p:cxnSp>
          <p:nvCxnSpPr>
            <p:cNvPr id="31" name="Прямая со стрелкой 30"/>
            <p:cNvCxnSpPr/>
            <p:nvPr/>
          </p:nvCxnSpPr>
          <p:spPr>
            <a:xfrm rot="5400000">
              <a:off x="5929357" y="2785908"/>
              <a:ext cx="428558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>
              <a:off x="4572000" y="2285922"/>
              <a:ext cx="1500198" cy="7142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>
              <a:stCxn id="23" idx="2"/>
            </p:cNvCxnSpPr>
            <p:nvPr/>
          </p:nvCxnSpPr>
          <p:spPr>
            <a:xfrm rot="5400000">
              <a:off x="6614397" y="1827872"/>
              <a:ext cx="772992" cy="157163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490" name="TextBox 36"/>
            <p:cNvSpPr txBox="1">
              <a:spLocks noChangeArrowheads="1"/>
            </p:cNvSpPr>
            <p:nvPr/>
          </p:nvSpPr>
          <p:spPr bwMode="auto">
            <a:xfrm>
              <a:off x="5572132" y="2214554"/>
              <a:ext cx="114300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по усл.</a:t>
              </a:r>
            </a:p>
          </p:txBody>
        </p:sp>
        <p:sp>
          <p:nvSpPr>
            <p:cNvPr id="19491" name="TextBox 37"/>
            <p:cNvSpPr txBox="1">
              <a:spLocks noChangeArrowheads="1"/>
            </p:cNvSpPr>
            <p:nvPr/>
          </p:nvSpPr>
          <p:spPr bwMode="auto">
            <a:xfrm>
              <a:off x="7643834" y="2285992"/>
              <a:ext cx="114300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по усл. </a:t>
              </a:r>
            </a:p>
          </p:txBody>
        </p:sp>
        <p:cxnSp>
          <p:nvCxnSpPr>
            <p:cNvPr id="45" name="Прямая со стрелкой 44"/>
            <p:cNvCxnSpPr/>
            <p:nvPr/>
          </p:nvCxnSpPr>
          <p:spPr>
            <a:xfrm rot="5400000">
              <a:off x="5929357" y="3714451"/>
              <a:ext cx="428558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/>
            <p:nvPr/>
          </p:nvCxnSpPr>
          <p:spPr>
            <a:xfrm rot="5400000">
              <a:off x="5930150" y="4642201"/>
              <a:ext cx="42855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463" name="Группа 43"/>
          <p:cNvGrpSpPr>
            <a:grpSpLocks/>
          </p:cNvGrpSpPr>
          <p:nvPr/>
        </p:nvGrpSpPr>
        <p:grpSpPr bwMode="auto">
          <a:xfrm>
            <a:off x="357188" y="714375"/>
            <a:ext cx="3929062" cy="3013075"/>
            <a:chOff x="214282" y="857232"/>
            <a:chExt cx="3929090" cy="3012538"/>
          </a:xfrm>
        </p:grpSpPr>
        <p:grpSp>
          <p:nvGrpSpPr>
            <p:cNvPr id="19465" name="Группа 49"/>
            <p:cNvGrpSpPr>
              <a:grpSpLocks/>
            </p:cNvGrpSpPr>
            <p:nvPr/>
          </p:nvGrpSpPr>
          <p:grpSpPr bwMode="auto">
            <a:xfrm rot="-5400000">
              <a:off x="928662" y="714356"/>
              <a:ext cx="2357454" cy="3214710"/>
              <a:chOff x="1142976" y="357166"/>
              <a:chExt cx="2357454" cy="3143272"/>
            </a:xfrm>
          </p:grpSpPr>
          <p:sp>
            <p:nvSpPr>
              <p:cNvPr id="48" name="Равнобедренный треугольник 47"/>
              <p:cNvSpPr/>
              <p:nvPr/>
            </p:nvSpPr>
            <p:spPr>
              <a:xfrm>
                <a:off x="1143466" y="357167"/>
                <a:ext cx="2357018" cy="314327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49" name="Равнобедренный треугольник 48"/>
              <p:cNvSpPr/>
              <p:nvPr/>
            </p:nvSpPr>
            <p:spPr>
              <a:xfrm>
                <a:off x="1143466" y="2286593"/>
                <a:ext cx="2357018" cy="1213846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cxnSp>
          <p:nvCxnSpPr>
            <p:cNvPr id="52" name="Прямая соединительная линия 51"/>
            <p:cNvCxnSpPr>
              <a:stCxn id="48" idx="0"/>
              <a:endCxn id="49" idx="0"/>
            </p:cNvCxnSpPr>
            <p:nvPr/>
          </p:nvCxnSpPr>
          <p:spPr>
            <a:xfrm rot="10800000" flipH="1">
              <a:off x="500034" y="2322234"/>
              <a:ext cx="19732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Полилиния 55"/>
            <p:cNvSpPr/>
            <p:nvPr/>
          </p:nvSpPr>
          <p:spPr>
            <a:xfrm>
              <a:off x="2189146" y="2112721"/>
              <a:ext cx="509591" cy="214274"/>
            </a:xfrm>
            <a:custGeom>
              <a:avLst/>
              <a:gdLst>
                <a:gd name="connsiteX0" fmla="*/ 0 w 508716"/>
                <a:gd name="connsiteY0" fmla="*/ 214649 h 214649"/>
                <a:gd name="connsiteX1" fmla="*/ 218941 w 508716"/>
                <a:gd name="connsiteY1" fmla="*/ 34344 h 214649"/>
                <a:gd name="connsiteX2" fmla="*/ 463640 w 508716"/>
                <a:gd name="connsiteY2" fmla="*/ 8587 h 214649"/>
                <a:gd name="connsiteX3" fmla="*/ 489398 w 508716"/>
                <a:gd name="connsiteY3" fmla="*/ 8587 h 21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8716" h="214649">
                  <a:moveTo>
                    <a:pt x="0" y="214649"/>
                  </a:moveTo>
                  <a:cubicBezTo>
                    <a:pt x="70834" y="141668"/>
                    <a:pt x="141668" y="68688"/>
                    <a:pt x="218941" y="34344"/>
                  </a:cubicBezTo>
                  <a:cubicBezTo>
                    <a:pt x="296214" y="0"/>
                    <a:pt x="418564" y="12880"/>
                    <a:pt x="463640" y="8587"/>
                  </a:cubicBezTo>
                  <a:cubicBezTo>
                    <a:pt x="508716" y="4294"/>
                    <a:pt x="499057" y="6440"/>
                    <a:pt x="489398" y="8587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7" name="Полилиния 56"/>
            <p:cNvSpPr/>
            <p:nvPr/>
          </p:nvSpPr>
          <p:spPr>
            <a:xfrm rot="13913682">
              <a:off x="2201893" y="2373005"/>
              <a:ext cx="507909" cy="215902"/>
            </a:xfrm>
            <a:custGeom>
              <a:avLst/>
              <a:gdLst>
                <a:gd name="connsiteX0" fmla="*/ 0 w 508716"/>
                <a:gd name="connsiteY0" fmla="*/ 214649 h 214649"/>
                <a:gd name="connsiteX1" fmla="*/ 218941 w 508716"/>
                <a:gd name="connsiteY1" fmla="*/ 34344 h 214649"/>
                <a:gd name="connsiteX2" fmla="*/ 463640 w 508716"/>
                <a:gd name="connsiteY2" fmla="*/ 8587 h 214649"/>
                <a:gd name="connsiteX3" fmla="*/ 489398 w 508716"/>
                <a:gd name="connsiteY3" fmla="*/ 8587 h 21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8716" h="214649">
                  <a:moveTo>
                    <a:pt x="0" y="214649"/>
                  </a:moveTo>
                  <a:cubicBezTo>
                    <a:pt x="70834" y="141668"/>
                    <a:pt x="141668" y="68688"/>
                    <a:pt x="218941" y="34344"/>
                  </a:cubicBezTo>
                  <a:cubicBezTo>
                    <a:pt x="296214" y="0"/>
                    <a:pt x="418564" y="12880"/>
                    <a:pt x="463640" y="8587"/>
                  </a:cubicBezTo>
                  <a:cubicBezTo>
                    <a:pt x="508716" y="4294"/>
                    <a:pt x="499057" y="6440"/>
                    <a:pt x="489398" y="8587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>
              <a:off x="2928926" y="1785754"/>
              <a:ext cx="142876" cy="714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3000364" y="2857126"/>
              <a:ext cx="214315" cy="714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471" name="TextBox 63"/>
            <p:cNvSpPr txBox="1">
              <a:spLocks noChangeArrowheads="1"/>
            </p:cNvSpPr>
            <p:nvPr/>
          </p:nvSpPr>
          <p:spPr bwMode="auto">
            <a:xfrm>
              <a:off x="2000232" y="2000240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</a:t>
              </a:r>
            </a:p>
          </p:txBody>
        </p:sp>
        <p:sp>
          <p:nvSpPr>
            <p:cNvPr id="19472" name="TextBox 64"/>
            <p:cNvSpPr txBox="1">
              <a:spLocks noChangeArrowheads="1"/>
            </p:cNvSpPr>
            <p:nvPr/>
          </p:nvSpPr>
          <p:spPr bwMode="auto">
            <a:xfrm>
              <a:off x="2071670" y="2357430"/>
              <a:ext cx="21431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2</a:t>
              </a:r>
            </a:p>
          </p:txBody>
        </p:sp>
        <p:sp>
          <p:nvSpPr>
            <p:cNvPr id="19473" name="TextBox 65"/>
            <p:cNvSpPr txBox="1">
              <a:spLocks noChangeArrowheads="1"/>
            </p:cNvSpPr>
            <p:nvPr/>
          </p:nvSpPr>
          <p:spPr bwMode="auto">
            <a:xfrm>
              <a:off x="214282" y="2071678"/>
              <a:ext cx="5000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А</a:t>
              </a:r>
            </a:p>
          </p:txBody>
        </p:sp>
        <p:sp>
          <p:nvSpPr>
            <p:cNvPr id="19474" name="TextBox 66"/>
            <p:cNvSpPr txBox="1">
              <a:spLocks noChangeArrowheads="1"/>
            </p:cNvSpPr>
            <p:nvPr/>
          </p:nvSpPr>
          <p:spPr bwMode="auto">
            <a:xfrm>
              <a:off x="3571868" y="3500438"/>
              <a:ext cx="57150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</a:t>
              </a:r>
            </a:p>
          </p:txBody>
        </p:sp>
        <p:sp>
          <p:nvSpPr>
            <p:cNvPr id="19475" name="TextBox 67"/>
            <p:cNvSpPr txBox="1">
              <a:spLocks noChangeArrowheads="1"/>
            </p:cNvSpPr>
            <p:nvPr/>
          </p:nvSpPr>
          <p:spPr bwMode="auto">
            <a:xfrm>
              <a:off x="3714744" y="857232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В</a:t>
              </a:r>
            </a:p>
          </p:txBody>
        </p:sp>
        <p:sp>
          <p:nvSpPr>
            <p:cNvPr id="19476" name="TextBox 68"/>
            <p:cNvSpPr txBox="1">
              <a:spLocks noChangeArrowheads="1"/>
            </p:cNvSpPr>
            <p:nvPr/>
          </p:nvSpPr>
          <p:spPr bwMode="auto">
            <a:xfrm>
              <a:off x="2714612" y="2143116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Д</a:t>
              </a:r>
            </a:p>
          </p:txBody>
        </p:sp>
      </p:grpSp>
      <p:sp>
        <p:nvSpPr>
          <p:cNvPr id="19464" name="TextBox 71"/>
          <p:cNvSpPr txBox="1">
            <a:spLocks noChangeArrowheads="1"/>
          </p:cNvSpPr>
          <p:nvPr/>
        </p:nvSpPr>
        <p:spPr bwMode="auto">
          <a:xfrm>
            <a:off x="2571750" y="0"/>
            <a:ext cx="4000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                     </a:t>
            </a:r>
            <a:r>
              <a:rPr lang="ru-RU" sz="2800">
                <a:latin typeface="Calibri" pitchFamily="34" charset="0"/>
              </a:rPr>
              <a:t>Задача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315200" cy="714375"/>
          </a:xfrm>
        </p:spPr>
        <p:txBody>
          <a:bodyPr/>
          <a:lstStyle/>
          <a:p>
            <a:r>
              <a:rPr lang="ru-RU" sz="2800" smtClean="0"/>
              <a:t>Задача 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5" y="1000125"/>
            <a:ext cx="4857750" cy="5395913"/>
          </a:xfrm>
        </p:spPr>
        <p:txBody>
          <a:bodyPr rtlCol="0">
            <a:normAutofit/>
          </a:bodyPr>
          <a:lstStyle/>
          <a:p>
            <a:pPr fontAlgn="auto">
              <a:lnSpc>
                <a:spcPct val="115000"/>
              </a:lnSpc>
              <a:spcAft>
                <a:spcPts val="1000"/>
              </a:spcAft>
              <a:buFont typeface="Arial" pitchFamily="34" charset="0"/>
              <a:buNone/>
              <a:defRPr/>
            </a:pPr>
            <a:r>
              <a:rPr lang="ru-RU" dirty="0">
                <a:ea typeface="Times New Roman"/>
                <a:cs typeface="Times New Roman"/>
              </a:rPr>
              <a:t> </a:t>
            </a:r>
          </a:p>
          <a:p>
            <a:pPr fontAlgn="auto">
              <a:lnSpc>
                <a:spcPct val="115000"/>
              </a:lnSpc>
              <a:spcAft>
                <a:spcPts val="1000"/>
              </a:spcAft>
              <a:buFont typeface="Arial" pitchFamily="34" charset="0"/>
              <a:buNone/>
              <a:defRPr/>
            </a:pPr>
            <a:endParaRPr lang="ru-RU" dirty="0">
              <a:ea typeface="Times New Roman"/>
              <a:cs typeface="Times New Roman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4143375" y="0"/>
            <a:ext cx="471487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>
              <a:latin typeface="Calibri" pitchFamily="34" charset="0"/>
            </a:endParaRPr>
          </a:p>
          <a:p>
            <a:endParaRPr lang="ru-RU" sz="2800">
              <a:latin typeface="Calibri" pitchFamily="34" charset="0"/>
            </a:endParaRPr>
          </a:p>
          <a:p>
            <a:endParaRPr lang="ru-RU" sz="2800">
              <a:latin typeface="Calibri" pitchFamily="34" charset="0"/>
            </a:endParaRPr>
          </a:p>
          <a:p>
            <a:r>
              <a:rPr lang="ru-RU" sz="2800">
                <a:latin typeface="Calibri" pitchFamily="34" charset="0"/>
              </a:rPr>
              <a:t>По данным рисунка доказать: ∆ АВС – равнобедренный.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rot="5400000">
            <a:off x="6001544" y="3571082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485" name="Группа 42"/>
          <p:cNvGrpSpPr>
            <a:grpSpLocks/>
          </p:cNvGrpSpPr>
          <p:nvPr/>
        </p:nvGrpSpPr>
        <p:grpSpPr bwMode="auto">
          <a:xfrm>
            <a:off x="4071938" y="2643188"/>
            <a:ext cx="4786312" cy="3441700"/>
            <a:chOff x="4071934" y="2643182"/>
            <a:chExt cx="4786346" cy="3441166"/>
          </a:xfrm>
        </p:grpSpPr>
        <p:sp>
          <p:nvSpPr>
            <p:cNvPr id="7" name="TextBox 6"/>
            <p:cNvSpPr txBox="1"/>
            <p:nvPr/>
          </p:nvSpPr>
          <p:spPr>
            <a:xfrm>
              <a:off x="4071934" y="2643182"/>
              <a:ext cx="1214446" cy="36983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/>
                <a:t>АД-общая</a:t>
              </a:r>
              <a:endParaRPr lang="ru-RU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43570" y="2643182"/>
              <a:ext cx="1214446" cy="36983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    1 =    2</a:t>
              </a:r>
              <a:endParaRPr lang="ru-RU" dirty="0"/>
            </a:p>
          </p:txBody>
        </p:sp>
        <p:grpSp>
          <p:nvGrpSpPr>
            <p:cNvPr id="20503" name="Группа 18"/>
            <p:cNvGrpSpPr>
              <a:grpSpLocks/>
            </p:cNvGrpSpPr>
            <p:nvPr/>
          </p:nvGrpSpPr>
          <p:grpSpPr bwMode="auto">
            <a:xfrm>
              <a:off x="6215074" y="2786058"/>
              <a:ext cx="142876" cy="142876"/>
              <a:chOff x="6000760" y="1214422"/>
              <a:chExt cx="214314" cy="142876"/>
            </a:xfrm>
          </p:grpSpPr>
          <p:cxnSp>
            <p:nvCxnSpPr>
              <p:cNvPr id="16" name="Прямая соединительная линия 15"/>
              <p:cNvCxnSpPr/>
              <p:nvPr/>
            </p:nvCxnSpPr>
            <p:spPr>
              <a:xfrm rot="5400000">
                <a:off x="6000771" y="1214388"/>
                <a:ext cx="142853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6000760" y="1357252"/>
                <a:ext cx="21431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0504" name="Группа 19"/>
            <p:cNvGrpSpPr>
              <a:grpSpLocks/>
            </p:cNvGrpSpPr>
            <p:nvPr/>
          </p:nvGrpSpPr>
          <p:grpSpPr bwMode="auto">
            <a:xfrm>
              <a:off x="5715008" y="2786058"/>
              <a:ext cx="142876" cy="142876"/>
              <a:chOff x="6000760" y="1214422"/>
              <a:chExt cx="214314" cy="142876"/>
            </a:xfrm>
          </p:grpSpPr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>
                <a:off x="6000771" y="1214388"/>
                <a:ext cx="142853" cy="1428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6000760" y="1357252"/>
                <a:ext cx="21431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7215206" y="2643182"/>
              <a:ext cx="1285884" cy="3698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ВД=ДС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00628" y="3857431"/>
              <a:ext cx="2643207" cy="3698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 ∆ АВС = ∆ АДС</a:t>
              </a:r>
              <a:endParaRPr lang="ru-RU" dirty="0"/>
            </a:p>
          </p:txBody>
        </p:sp>
        <p:sp>
          <p:nvSpPr>
            <p:cNvPr id="20507" name="TextBox 25"/>
            <p:cNvSpPr txBox="1">
              <a:spLocks noChangeArrowheads="1"/>
            </p:cNvSpPr>
            <p:nvPr/>
          </p:nvSpPr>
          <p:spPr bwMode="auto">
            <a:xfrm>
              <a:off x="7858148" y="3786190"/>
              <a:ext cx="100013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(СУС)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29190" y="4785974"/>
              <a:ext cx="2714644" cy="3698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                   АВ=АС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929190" y="5714517"/>
              <a:ext cx="2714644" cy="3698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∆ АВС - равнобедренный</a:t>
              </a:r>
              <a:endParaRPr lang="ru-RU" dirty="0"/>
            </a:p>
          </p:txBody>
        </p:sp>
        <p:sp>
          <p:nvSpPr>
            <p:cNvPr id="20510" name="TextBox 28"/>
            <p:cNvSpPr txBox="1">
              <a:spLocks noChangeArrowheads="1"/>
            </p:cNvSpPr>
            <p:nvPr/>
          </p:nvSpPr>
          <p:spPr bwMode="auto">
            <a:xfrm>
              <a:off x="6500826" y="5286388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По определению</a:t>
              </a:r>
            </a:p>
          </p:txBody>
        </p:sp>
        <p:cxnSp>
          <p:nvCxnSpPr>
            <p:cNvPr id="33" name="Прямая со стрелкой 32"/>
            <p:cNvCxnSpPr/>
            <p:nvPr/>
          </p:nvCxnSpPr>
          <p:spPr>
            <a:xfrm>
              <a:off x="4643438" y="3071740"/>
              <a:ext cx="1500198" cy="7142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>
              <a:stCxn id="23" idx="2"/>
            </p:cNvCxnSpPr>
            <p:nvPr/>
          </p:nvCxnSpPr>
          <p:spPr>
            <a:xfrm rot="5400000">
              <a:off x="6685833" y="2613690"/>
              <a:ext cx="772993" cy="157163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513" name="TextBox 36"/>
            <p:cNvSpPr txBox="1">
              <a:spLocks noChangeArrowheads="1"/>
            </p:cNvSpPr>
            <p:nvPr/>
          </p:nvSpPr>
          <p:spPr bwMode="auto">
            <a:xfrm>
              <a:off x="5643570" y="3000372"/>
              <a:ext cx="114300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по усл.</a:t>
              </a:r>
            </a:p>
          </p:txBody>
        </p:sp>
        <p:sp>
          <p:nvSpPr>
            <p:cNvPr id="20514" name="TextBox 37"/>
            <p:cNvSpPr txBox="1">
              <a:spLocks noChangeArrowheads="1"/>
            </p:cNvSpPr>
            <p:nvPr/>
          </p:nvSpPr>
          <p:spPr bwMode="auto">
            <a:xfrm>
              <a:off x="7715272" y="3071810"/>
              <a:ext cx="114300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по усл. </a:t>
              </a:r>
            </a:p>
          </p:txBody>
        </p:sp>
        <p:cxnSp>
          <p:nvCxnSpPr>
            <p:cNvPr id="45" name="Прямая со стрелкой 44"/>
            <p:cNvCxnSpPr/>
            <p:nvPr/>
          </p:nvCxnSpPr>
          <p:spPr>
            <a:xfrm rot="5400000">
              <a:off x="6000794" y="4500269"/>
              <a:ext cx="428558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/>
            <p:nvPr/>
          </p:nvCxnSpPr>
          <p:spPr>
            <a:xfrm rot="5400000">
              <a:off x="6001588" y="5428019"/>
              <a:ext cx="428558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486" name="Группа 69"/>
          <p:cNvGrpSpPr>
            <a:grpSpLocks/>
          </p:cNvGrpSpPr>
          <p:nvPr/>
        </p:nvGrpSpPr>
        <p:grpSpPr bwMode="auto">
          <a:xfrm>
            <a:off x="214313" y="1428750"/>
            <a:ext cx="3929062" cy="3013075"/>
            <a:chOff x="214282" y="500042"/>
            <a:chExt cx="3929090" cy="3012538"/>
          </a:xfrm>
        </p:grpSpPr>
        <p:grpSp>
          <p:nvGrpSpPr>
            <p:cNvPr id="20487" name="Группа 49"/>
            <p:cNvGrpSpPr>
              <a:grpSpLocks/>
            </p:cNvGrpSpPr>
            <p:nvPr/>
          </p:nvGrpSpPr>
          <p:grpSpPr bwMode="auto">
            <a:xfrm rot="-5400000">
              <a:off x="928662" y="357166"/>
              <a:ext cx="2357454" cy="3214710"/>
              <a:chOff x="1142976" y="357166"/>
              <a:chExt cx="2357454" cy="3143272"/>
            </a:xfrm>
          </p:grpSpPr>
          <p:sp>
            <p:nvSpPr>
              <p:cNvPr id="48" name="Равнобедренный треугольник 47"/>
              <p:cNvSpPr/>
              <p:nvPr/>
            </p:nvSpPr>
            <p:spPr>
              <a:xfrm>
                <a:off x="1143466" y="357167"/>
                <a:ext cx="2357018" cy="3143272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49" name="Равнобедренный треугольник 48"/>
              <p:cNvSpPr/>
              <p:nvPr/>
            </p:nvSpPr>
            <p:spPr>
              <a:xfrm>
                <a:off x="1143466" y="2286593"/>
                <a:ext cx="2357018" cy="1213846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cxnSp>
          <p:nvCxnSpPr>
            <p:cNvPr id="52" name="Прямая соединительная линия 51"/>
            <p:cNvCxnSpPr>
              <a:stCxn id="48" idx="0"/>
              <a:endCxn id="49" idx="0"/>
            </p:cNvCxnSpPr>
            <p:nvPr/>
          </p:nvCxnSpPr>
          <p:spPr>
            <a:xfrm rot="10800000" flipH="1">
              <a:off x="500034" y="1965044"/>
              <a:ext cx="19732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Полилиния 55"/>
            <p:cNvSpPr/>
            <p:nvPr/>
          </p:nvSpPr>
          <p:spPr>
            <a:xfrm>
              <a:off x="2189146" y="1755531"/>
              <a:ext cx="509591" cy="214274"/>
            </a:xfrm>
            <a:custGeom>
              <a:avLst/>
              <a:gdLst>
                <a:gd name="connsiteX0" fmla="*/ 0 w 508716"/>
                <a:gd name="connsiteY0" fmla="*/ 214649 h 214649"/>
                <a:gd name="connsiteX1" fmla="*/ 218941 w 508716"/>
                <a:gd name="connsiteY1" fmla="*/ 34344 h 214649"/>
                <a:gd name="connsiteX2" fmla="*/ 463640 w 508716"/>
                <a:gd name="connsiteY2" fmla="*/ 8587 h 214649"/>
                <a:gd name="connsiteX3" fmla="*/ 489398 w 508716"/>
                <a:gd name="connsiteY3" fmla="*/ 8587 h 21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8716" h="214649">
                  <a:moveTo>
                    <a:pt x="0" y="214649"/>
                  </a:moveTo>
                  <a:cubicBezTo>
                    <a:pt x="70834" y="141668"/>
                    <a:pt x="141668" y="68688"/>
                    <a:pt x="218941" y="34344"/>
                  </a:cubicBezTo>
                  <a:cubicBezTo>
                    <a:pt x="296214" y="0"/>
                    <a:pt x="418564" y="12880"/>
                    <a:pt x="463640" y="8587"/>
                  </a:cubicBezTo>
                  <a:cubicBezTo>
                    <a:pt x="508716" y="4294"/>
                    <a:pt x="499057" y="6440"/>
                    <a:pt x="489398" y="8587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7" name="Полилиния 56"/>
            <p:cNvSpPr/>
            <p:nvPr/>
          </p:nvSpPr>
          <p:spPr>
            <a:xfrm rot="13913682">
              <a:off x="2201893" y="2015815"/>
              <a:ext cx="507909" cy="215902"/>
            </a:xfrm>
            <a:custGeom>
              <a:avLst/>
              <a:gdLst>
                <a:gd name="connsiteX0" fmla="*/ 0 w 508716"/>
                <a:gd name="connsiteY0" fmla="*/ 214649 h 214649"/>
                <a:gd name="connsiteX1" fmla="*/ 218941 w 508716"/>
                <a:gd name="connsiteY1" fmla="*/ 34344 h 214649"/>
                <a:gd name="connsiteX2" fmla="*/ 463640 w 508716"/>
                <a:gd name="connsiteY2" fmla="*/ 8587 h 214649"/>
                <a:gd name="connsiteX3" fmla="*/ 489398 w 508716"/>
                <a:gd name="connsiteY3" fmla="*/ 8587 h 21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8716" h="214649">
                  <a:moveTo>
                    <a:pt x="0" y="214649"/>
                  </a:moveTo>
                  <a:cubicBezTo>
                    <a:pt x="70834" y="141668"/>
                    <a:pt x="141668" y="68688"/>
                    <a:pt x="218941" y="34344"/>
                  </a:cubicBezTo>
                  <a:cubicBezTo>
                    <a:pt x="296214" y="0"/>
                    <a:pt x="418564" y="12880"/>
                    <a:pt x="463640" y="8587"/>
                  </a:cubicBezTo>
                  <a:cubicBezTo>
                    <a:pt x="508716" y="4294"/>
                    <a:pt x="499057" y="6440"/>
                    <a:pt x="489398" y="8587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>
              <a:off x="2928926" y="1428564"/>
              <a:ext cx="142876" cy="714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3000364" y="2499936"/>
              <a:ext cx="214315" cy="714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493" name="TextBox 63"/>
            <p:cNvSpPr txBox="1">
              <a:spLocks noChangeArrowheads="1"/>
            </p:cNvSpPr>
            <p:nvPr/>
          </p:nvSpPr>
          <p:spPr bwMode="auto">
            <a:xfrm>
              <a:off x="2000232" y="1643050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</a:t>
              </a:r>
            </a:p>
          </p:txBody>
        </p:sp>
        <p:sp>
          <p:nvSpPr>
            <p:cNvPr id="20494" name="TextBox 64"/>
            <p:cNvSpPr txBox="1">
              <a:spLocks noChangeArrowheads="1"/>
            </p:cNvSpPr>
            <p:nvPr/>
          </p:nvSpPr>
          <p:spPr bwMode="auto">
            <a:xfrm>
              <a:off x="2071670" y="2000240"/>
              <a:ext cx="21431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2</a:t>
              </a:r>
            </a:p>
          </p:txBody>
        </p:sp>
        <p:sp>
          <p:nvSpPr>
            <p:cNvPr id="20495" name="TextBox 65"/>
            <p:cNvSpPr txBox="1">
              <a:spLocks noChangeArrowheads="1"/>
            </p:cNvSpPr>
            <p:nvPr/>
          </p:nvSpPr>
          <p:spPr bwMode="auto">
            <a:xfrm>
              <a:off x="214282" y="1714488"/>
              <a:ext cx="5000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А</a:t>
              </a:r>
            </a:p>
          </p:txBody>
        </p:sp>
        <p:sp>
          <p:nvSpPr>
            <p:cNvPr id="20496" name="TextBox 66"/>
            <p:cNvSpPr txBox="1">
              <a:spLocks noChangeArrowheads="1"/>
            </p:cNvSpPr>
            <p:nvPr/>
          </p:nvSpPr>
          <p:spPr bwMode="auto">
            <a:xfrm>
              <a:off x="3571868" y="3143248"/>
              <a:ext cx="57150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</a:t>
              </a:r>
            </a:p>
          </p:txBody>
        </p:sp>
        <p:sp>
          <p:nvSpPr>
            <p:cNvPr id="20497" name="TextBox 67"/>
            <p:cNvSpPr txBox="1">
              <a:spLocks noChangeArrowheads="1"/>
            </p:cNvSpPr>
            <p:nvPr/>
          </p:nvSpPr>
          <p:spPr bwMode="auto">
            <a:xfrm>
              <a:off x="3714744" y="500042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В</a:t>
              </a:r>
            </a:p>
          </p:txBody>
        </p:sp>
        <p:sp>
          <p:nvSpPr>
            <p:cNvPr id="20498" name="TextBox 68"/>
            <p:cNvSpPr txBox="1">
              <a:spLocks noChangeArrowheads="1"/>
            </p:cNvSpPr>
            <p:nvPr/>
          </p:nvSpPr>
          <p:spPr bwMode="auto">
            <a:xfrm>
              <a:off x="2714612" y="1785926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Д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868362"/>
          </a:xfrm>
        </p:spPr>
        <p:txBody>
          <a:bodyPr/>
          <a:lstStyle/>
          <a:p>
            <a:r>
              <a:rPr lang="ru-RU" sz="2800" smtClean="0"/>
              <a:t>Задача 95</a:t>
            </a:r>
          </a:p>
        </p:txBody>
      </p:sp>
      <p:grpSp>
        <p:nvGrpSpPr>
          <p:cNvPr id="21506" name="Группа 32"/>
          <p:cNvGrpSpPr>
            <a:grpSpLocks/>
          </p:cNvGrpSpPr>
          <p:nvPr/>
        </p:nvGrpSpPr>
        <p:grpSpPr bwMode="auto">
          <a:xfrm>
            <a:off x="357188" y="928688"/>
            <a:ext cx="4286250" cy="2084387"/>
            <a:chOff x="357158" y="1142984"/>
            <a:chExt cx="4286280" cy="2083844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642910" y="1428660"/>
              <a:ext cx="3071833" cy="1356958"/>
            </a:xfrm>
            <a:prstGeom prst="parallelogram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642910" y="1428660"/>
              <a:ext cx="3071833" cy="135695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1857375" y="1428660"/>
              <a:ext cx="14283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2214564" y="2785619"/>
              <a:ext cx="14283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Полилиния 18"/>
            <p:cNvSpPr/>
            <p:nvPr/>
          </p:nvSpPr>
          <p:spPr>
            <a:xfrm>
              <a:off x="979462" y="2639606"/>
              <a:ext cx="98426" cy="130141"/>
            </a:xfrm>
            <a:custGeom>
              <a:avLst/>
              <a:gdLst>
                <a:gd name="connsiteX0" fmla="*/ 0 w 98738"/>
                <a:gd name="connsiteY0" fmla="*/ 0 h 128789"/>
                <a:gd name="connsiteX1" fmla="*/ 90152 w 98738"/>
                <a:gd name="connsiteY1" fmla="*/ 64394 h 128789"/>
                <a:gd name="connsiteX2" fmla="*/ 51516 w 98738"/>
                <a:gd name="connsiteY2" fmla="*/ 128789 h 128789"/>
                <a:gd name="connsiteX3" fmla="*/ 51516 w 98738"/>
                <a:gd name="connsiteY3" fmla="*/ 128789 h 128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738" h="128789">
                  <a:moveTo>
                    <a:pt x="0" y="0"/>
                  </a:moveTo>
                  <a:cubicBezTo>
                    <a:pt x="40783" y="21464"/>
                    <a:pt x="81566" y="42929"/>
                    <a:pt x="90152" y="64394"/>
                  </a:cubicBezTo>
                  <a:cubicBezTo>
                    <a:pt x="98738" y="85859"/>
                    <a:pt x="51516" y="128789"/>
                    <a:pt x="51516" y="128789"/>
                  </a:cubicBezTo>
                  <a:lnTo>
                    <a:pt x="51516" y="128789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3308341" y="1430246"/>
              <a:ext cx="117476" cy="122206"/>
            </a:xfrm>
            <a:custGeom>
              <a:avLst/>
              <a:gdLst>
                <a:gd name="connsiteX0" fmla="*/ 27904 w 118056"/>
                <a:gd name="connsiteY0" fmla="*/ 0 h 122349"/>
                <a:gd name="connsiteX1" fmla="*/ 15025 w 118056"/>
                <a:gd name="connsiteY1" fmla="*/ 103031 h 122349"/>
                <a:gd name="connsiteX2" fmla="*/ 118056 w 118056"/>
                <a:gd name="connsiteY2" fmla="*/ 115910 h 122349"/>
                <a:gd name="connsiteX3" fmla="*/ 118056 w 118056"/>
                <a:gd name="connsiteY3" fmla="*/ 115910 h 122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056" h="122349">
                  <a:moveTo>
                    <a:pt x="27904" y="0"/>
                  </a:moveTo>
                  <a:cubicBezTo>
                    <a:pt x="13952" y="41856"/>
                    <a:pt x="0" y="83713"/>
                    <a:pt x="15025" y="103031"/>
                  </a:cubicBezTo>
                  <a:cubicBezTo>
                    <a:pt x="30050" y="122349"/>
                    <a:pt x="118056" y="115910"/>
                    <a:pt x="118056" y="115910"/>
                  </a:cubicBezTo>
                  <a:lnTo>
                    <a:pt x="118056" y="115910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1541" name="TextBox 24"/>
            <p:cNvSpPr txBox="1">
              <a:spLocks noChangeArrowheads="1"/>
            </p:cNvSpPr>
            <p:nvPr/>
          </p:nvSpPr>
          <p:spPr bwMode="auto">
            <a:xfrm>
              <a:off x="3000364" y="1357298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</a:t>
              </a:r>
            </a:p>
          </p:txBody>
        </p:sp>
        <p:sp>
          <p:nvSpPr>
            <p:cNvPr id="21542" name="TextBox 25"/>
            <p:cNvSpPr txBox="1">
              <a:spLocks noChangeArrowheads="1"/>
            </p:cNvSpPr>
            <p:nvPr/>
          </p:nvSpPr>
          <p:spPr bwMode="auto">
            <a:xfrm>
              <a:off x="1142976" y="2428868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2</a:t>
              </a:r>
            </a:p>
          </p:txBody>
        </p:sp>
        <p:sp>
          <p:nvSpPr>
            <p:cNvPr id="21543" name="TextBox 26"/>
            <p:cNvSpPr txBox="1">
              <a:spLocks noChangeArrowheads="1"/>
            </p:cNvSpPr>
            <p:nvPr/>
          </p:nvSpPr>
          <p:spPr bwMode="auto">
            <a:xfrm>
              <a:off x="1571604" y="2857496"/>
              <a:ext cx="9286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17см</a:t>
              </a:r>
            </a:p>
          </p:txBody>
        </p:sp>
        <p:sp>
          <p:nvSpPr>
            <p:cNvPr id="21544" name="TextBox 27"/>
            <p:cNvSpPr txBox="1">
              <a:spLocks noChangeArrowheads="1"/>
            </p:cNvSpPr>
            <p:nvPr/>
          </p:nvSpPr>
          <p:spPr bwMode="auto">
            <a:xfrm>
              <a:off x="3643306" y="1928802"/>
              <a:ext cx="100013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14см</a:t>
              </a:r>
            </a:p>
          </p:txBody>
        </p:sp>
        <p:sp>
          <p:nvSpPr>
            <p:cNvPr id="21545" name="TextBox 28"/>
            <p:cNvSpPr txBox="1">
              <a:spLocks noChangeArrowheads="1"/>
            </p:cNvSpPr>
            <p:nvPr/>
          </p:nvSpPr>
          <p:spPr bwMode="auto">
            <a:xfrm>
              <a:off x="357158" y="2571744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А</a:t>
              </a:r>
            </a:p>
          </p:txBody>
        </p:sp>
        <p:sp>
          <p:nvSpPr>
            <p:cNvPr id="21546" name="TextBox 29"/>
            <p:cNvSpPr txBox="1">
              <a:spLocks noChangeArrowheads="1"/>
            </p:cNvSpPr>
            <p:nvPr/>
          </p:nvSpPr>
          <p:spPr bwMode="auto">
            <a:xfrm>
              <a:off x="714348" y="1142984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В</a:t>
              </a:r>
            </a:p>
          </p:txBody>
        </p:sp>
        <p:sp>
          <p:nvSpPr>
            <p:cNvPr id="21547" name="TextBox 30"/>
            <p:cNvSpPr txBox="1">
              <a:spLocks noChangeArrowheads="1"/>
            </p:cNvSpPr>
            <p:nvPr/>
          </p:nvSpPr>
          <p:spPr bwMode="auto">
            <a:xfrm>
              <a:off x="3714744" y="1142984"/>
              <a:ext cx="4286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С</a:t>
              </a:r>
            </a:p>
          </p:txBody>
        </p:sp>
        <p:sp>
          <p:nvSpPr>
            <p:cNvPr id="21548" name="TextBox 31"/>
            <p:cNvSpPr txBox="1">
              <a:spLocks noChangeArrowheads="1"/>
            </p:cNvSpPr>
            <p:nvPr/>
          </p:nvSpPr>
          <p:spPr bwMode="auto">
            <a:xfrm>
              <a:off x="3357554" y="2714620"/>
              <a:ext cx="4286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Д</a:t>
              </a:r>
            </a:p>
          </p:txBody>
        </p:sp>
      </p:grpSp>
      <p:sp>
        <p:nvSpPr>
          <p:cNvPr id="21507" name="TextBox 33"/>
          <p:cNvSpPr txBox="1">
            <a:spLocks noChangeArrowheads="1"/>
          </p:cNvSpPr>
          <p:nvPr/>
        </p:nvSpPr>
        <p:spPr bwMode="auto">
          <a:xfrm>
            <a:off x="5000625" y="1214438"/>
            <a:ext cx="2928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По данным рисунка доказать: ∆ АВС = ∆ СДА</a:t>
            </a:r>
          </a:p>
          <a:p>
            <a:r>
              <a:rPr lang="ru-RU">
                <a:latin typeface="Calibri" pitchFamily="34" charset="0"/>
              </a:rPr>
              <a:t>Найти: АВ и ВС </a:t>
            </a:r>
          </a:p>
        </p:txBody>
      </p:sp>
      <p:sp>
        <p:nvSpPr>
          <p:cNvPr id="21508" name="TextBox 34"/>
          <p:cNvSpPr txBox="1">
            <a:spLocks noChangeArrowheads="1"/>
          </p:cNvSpPr>
          <p:nvPr/>
        </p:nvSpPr>
        <p:spPr bwMode="auto">
          <a:xfrm>
            <a:off x="4643438" y="2214563"/>
            <a:ext cx="2286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Доказательство: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14438" y="3214688"/>
            <a:ext cx="1214437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АД = ВС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3143250" y="3214688"/>
            <a:ext cx="1214438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1 =    2</a:t>
            </a:r>
            <a:endParaRPr lang="ru-RU" dirty="0"/>
          </a:p>
        </p:txBody>
      </p:sp>
      <p:grpSp>
        <p:nvGrpSpPr>
          <p:cNvPr id="21511" name="Группа 43"/>
          <p:cNvGrpSpPr>
            <a:grpSpLocks/>
          </p:cNvGrpSpPr>
          <p:nvPr/>
        </p:nvGrpSpPr>
        <p:grpSpPr bwMode="auto">
          <a:xfrm>
            <a:off x="3214688" y="3357563"/>
            <a:ext cx="142875" cy="142875"/>
            <a:chOff x="3286116" y="3571876"/>
            <a:chExt cx="142876" cy="142876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3286116" y="3571876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3286116" y="3714752"/>
              <a:ext cx="1428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512" name="Группа 44"/>
          <p:cNvGrpSpPr>
            <a:grpSpLocks/>
          </p:cNvGrpSpPr>
          <p:nvPr/>
        </p:nvGrpSpPr>
        <p:grpSpPr bwMode="auto">
          <a:xfrm>
            <a:off x="3714750" y="3357563"/>
            <a:ext cx="142875" cy="142875"/>
            <a:chOff x="3286116" y="3571876"/>
            <a:chExt cx="142876" cy="142876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3286116" y="3571876"/>
              <a:ext cx="142876" cy="1428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3286116" y="3714752"/>
              <a:ext cx="1428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4929188" y="3214688"/>
            <a:ext cx="1357312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АС - общая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928938" y="4143375"/>
            <a:ext cx="1643062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∆ АВС = ∆ СДА 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1285875" y="4929188"/>
            <a:ext cx="1214438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СД = 14см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2928938" y="4929188"/>
            <a:ext cx="1214437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АВ = СД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2071688" y="5715000"/>
            <a:ext cx="1214437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АВ = 14см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4857750" y="5000625"/>
            <a:ext cx="1785938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ВС = АД = 17 см </a:t>
            </a:r>
            <a:endParaRPr lang="ru-RU" dirty="0"/>
          </a:p>
        </p:txBody>
      </p:sp>
      <p:cxnSp>
        <p:nvCxnSpPr>
          <p:cNvPr id="59" name="Прямая со стрелкой 58"/>
          <p:cNvCxnSpPr/>
          <p:nvPr/>
        </p:nvCxnSpPr>
        <p:spPr>
          <a:xfrm rot="5400000">
            <a:off x="3428206" y="3858419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2000250" y="3571875"/>
            <a:ext cx="1571625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stCxn id="50" idx="2"/>
          </p:cNvCxnSpPr>
          <p:nvPr/>
        </p:nvCxnSpPr>
        <p:spPr>
          <a:xfrm rot="5400000">
            <a:off x="4418012" y="2881313"/>
            <a:ext cx="487363" cy="1893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stCxn id="51" idx="2"/>
            <a:endCxn id="54" idx="0"/>
          </p:cNvCxnSpPr>
          <p:nvPr/>
        </p:nvCxnSpPr>
        <p:spPr>
          <a:xfrm rot="5400000">
            <a:off x="3434556" y="4614070"/>
            <a:ext cx="4159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stCxn id="51" idx="2"/>
            <a:endCxn id="57" idx="0"/>
          </p:cNvCxnSpPr>
          <p:nvPr/>
        </p:nvCxnSpPr>
        <p:spPr>
          <a:xfrm rot="16200000" flipH="1">
            <a:off x="4506913" y="3756025"/>
            <a:ext cx="487362" cy="2001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54" idx="2"/>
            <a:endCxn id="56" idx="0"/>
          </p:cNvCxnSpPr>
          <p:nvPr/>
        </p:nvCxnSpPr>
        <p:spPr>
          <a:xfrm rot="5400000">
            <a:off x="2898775" y="5078413"/>
            <a:ext cx="415925" cy="857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stCxn id="52" idx="2"/>
            <a:endCxn id="56" idx="0"/>
          </p:cNvCxnSpPr>
          <p:nvPr/>
        </p:nvCxnSpPr>
        <p:spPr>
          <a:xfrm rot="16200000" flipH="1">
            <a:off x="2077244" y="5114131"/>
            <a:ext cx="415925" cy="785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526" name="TextBox 71"/>
          <p:cNvSpPr txBox="1">
            <a:spLocks noChangeArrowheads="1"/>
          </p:cNvSpPr>
          <p:nvPr/>
        </p:nvSpPr>
        <p:spPr bwMode="auto">
          <a:xfrm>
            <a:off x="4786313" y="4143375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По </a:t>
            </a:r>
            <a:r>
              <a:rPr lang="en-US">
                <a:latin typeface="Calibri" pitchFamily="34" charset="0"/>
              </a:rPr>
              <a:t>I </a:t>
            </a:r>
            <a:r>
              <a:rPr lang="ru-RU">
                <a:latin typeface="Calibri" pitchFamily="34" charset="0"/>
              </a:rPr>
              <a:t>пр.р.тр.(СУС)</a:t>
            </a:r>
          </a:p>
        </p:txBody>
      </p:sp>
      <p:sp>
        <p:nvSpPr>
          <p:cNvPr id="21527" name="TextBox 72"/>
          <p:cNvSpPr txBox="1">
            <a:spLocks noChangeArrowheads="1"/>
          </p:cNvSpPr>
          <p:nvPr/>
        </p:nvSpPr>
        <p:spPr bwMode="auto">
          <a:xfrm>
            <a:off x="1214438" y="3500438"/>
            <a:ext cx="857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1528" name="TextBox 75"/>
          <p:cNvSpPr txBox="1">
            <a:spLocks noChangeArrowheads="1"/>
          </p:cNvSpPr>
          <p:nvPr/>
        </p:nvSpPr>
        <p:spPr bwMode="auto">
          <a:xfrm>
            <a:off x="3286125" y="2928938"/>
            <a:ext cx="857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1529" name="TextBox 76"/>
          <p:cNvSpPr txBox="1">
            <a:spLocks noChangeArrowheads="1"/>
          </p:cNvSpPr>
          <p:nvPr/>
        </p:nvSpPr>
        <p:spPr bwMode="auto">
          <a:xfrm>
            <a:off x="5286375" y="5357813"/>
            <a:ext cx="1214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  <p:sp>
        <p:nvSpPr>
          <p:cNvPr id="21530" name="TextBox 77"/>
          <p:cNvSpPr txBox="1">
            <a:spLocks noChangeArrowheads="1"/>
          </p:cNvSpPr>
          <p:nvPr/>
        </p:nvSpPr>
        <p:spPr bwMode="auto">
          <a:xfrm>
            <a:off x="1357313" y="4643438"/>
            <a:ext cx="928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 усл.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667</Words>
  <Application>Microsoft Office PowerPoint</Application>
  <PresentationFormat>On-screen Show (4:3)</PresentationFormat>
  <Paragraphs>380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Calibri</vt:lpstr>
      <vt:lpstr>Arial</vt:lpstr>
      <vt:lpstr>Britannic Bold</vt:lpstr>
      <vt:lpstr>Batang</vt:lpstr>
      <vt:lpstr>Times New Roman</vt:lpstr>
      <vt:lpstr>Broadway</vt:lpstr>
      <vt:lpstr>Тема Office</vt:lpstr>
      <vt:lpstr>Тема урока:  Признаки равенства треугольников</vt:lpstr>
      <vt:lpstr>Слайд 2</vt:lpstr>
      <vt:lpstr>Девиз урока</vt:lpstr>
      <vt:lpstr>Найдите на рисунке равные треугольники:</vt:lpstr>
      <vt:lpstr>Укажите, на каком из нижеприведенных  рисунков есть равные треугольники.</vt:lpstr>
      <vt:lpstr>Алгоритм</vt:lpstr>
      <vt:lpstr>Слайд 7</vt:lpstr>
      <vt:lpstr>Задача 1</vt:lpstr>
      <vt:lpstr>Задача 95</vt:lpstr>
      <vt:lpstr>Задача 122</vt:lpstr>
      <vt:lpstr>Задача 123</vt:lpstr>
      <vt:lpstr>Логические схемы</vt:lpstr>
      <vt:lpstr>Задача 95</vt:lpstr>
      <vt:lpstr>Задача 122</vt:lpstr>
      <vt:lpstr>Задача 123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64</cp:revision>
  <dcterms:created xsi:type="dcterms:W3CDTF">2011-11-27T09:44:53Z</dcterms:created>
  <dcterms:modified xsi:type="dcterms:W3CDTF">2011-12-13T09:56:47Z</dcterms:modified>
</cp:coreProperties>
</file>