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6" r:id="rId4"/>
    <p:sldId id="258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6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4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marker>
            <c:symbol val="none"/>
          </c:marker>
          <c:cat>
            <c:strRef>
              <c:f>Лист1!$A$2:$A$5</c:f>
              <c:strCache>
                <c:ptCount val="4"/>
                <c:pt idx="0">
                  <c:v>2007-2008</c:v>
                </c:pt>
                <c:pt idx="1">
                  <c:v>2008-2009</c:v>
                </c:pt>
                <c:pt idx="2">
                  <c:v>2009-2010</c:v>
                </c:pt>
                <c:pt idx="3">
                  <c:v>2010-2011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116</c:v>
                </c:pt>
                <c:pt idx="1">
                  <c:v>112</c:v>
                </c:pt>
                <c:pt idx="2">
                  <c:v>111</c:v>
                </c:pt>
                <c:pt idx="3">
                  <c:v>112</c:v>
                </c:pt>
              </c:numCache>
            </c:numRef>
          </c:val>
        </c:ser>
        <c:marker val="1"/>
        <c:axId val="145619584"/>
        <c:axId val="145727872"/>
      </c:lineChart>
      <c:catAx>
        <c:axId val="145619584"/>
        <c:scaling>
          <c:orientation val="minMax"/>
        </c:scaling>
        <c:axPos val="b"/>
        <c:tickLblPos val="nextTo"/>
        <c:crossAx val="145727872"/>
        <c:crosses val="autoZero"/>
        <c:auto val="1"/>
        <c:lblAlgn val="ctr"/>
        <c:lblOffset val="100"/>
      </c:catAx>
      <c:valAx>
        <c:axId val="145727872"/>
        <c:scaling>
          <c:orientation val="minMax"/>
        </c:scaling>
        <c:axPos val="l"/>
        <c:majorGridlines/>
        <c:numFmt formatCode="General" sourceLinked="1"/>
        <c:tickLblPos val="nextTo"/>
        <c:crossAx val="14561958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Количество непитающихся</c:v>
                </c:pt>
                <c:pt idx="1">
                  <c:v>Количество питающихся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0.15000000000000013</c:v>
                </c:pt>
                <c:pt idx="1">
                  <c:v>0.85000000000000053</c:v>
                </c:pt>
              </c:numCache>
            </c:numRef>
          </c:val>
        </c:ser>
        <c:firstSliceAng val="0"/>
      </c:pie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Количество непитающихся</c:v>
                </c:pt>
                <c:pt idx="1">
                  <c:v>Количество питающихся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0.1</c:v>
                </c:pt>
                <c:pt idx="1">
                  <c:v>0.9</c:v>
                </c:pt>
              </c:numCache>
            </c:numRef>
          </c:val>
        </c:ser>
        <c:firstSliceAng val="0"/>
      </c:pie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pieChart>
        <c:varyColors val="1"/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Количество непитающихся</c:v>
                </c:pt>
                <c:pt idx="1">
                  <c:v>Количество питающихся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0.1</c:v>
                </c:pt>
                <c:pt idx="1">
                  <c:v>0.9</c:v>
                </c:pt>
              </c:numCache>
            </c:numRef>
          </c:val>
        </c:ser>
        <c:firstSliceAng val="0"/>
      </c:pie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marker>
            <c:symbol val="none"/>
          </c:marker>
          <c:cat>
            <c:strRef>
              <c:f>Лист1!$A$2:$A$6</c:f>
              <c:strCache>
                <c:ptCount val="5"/>
                <c:pt idx="0">
                  <c:v>2007-2008</c:v>
                </c:pt>
                <c:pt idx="1">
                  <c:v>2008-2009</c:v>
                </c:pt>
                <c:pt idx="2">
                  <c:v>2009-20010</c:v>
                </c:pt>
                <c:pt idx="3">
                  <c:v>2010-2011</c:v>
                </c:pt>
                <c:pt idx="4">
                  <c:v>2011-2012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98</c:v>
                </c:pt>
                <c:pt idx="1">
                  <c:v>95</c:v>
                </c:pt>
                <c:pt idx="2">
                  <c:v>101</c:v>
                </c:pt>
                <c:pt idx="3">
                  <c:v>101</c:v>
                </c:pt>
                <c:pt idx="4">
                  <c:v>86</c:v>
                </c:pt>
              </c:numCache>
            </c:numRef>
          </c:val>
        </c:ser>
        <c:marker val="1"/>
        <c:axId val="154652672"/>
        <c:axId val="154654592"/>
      </c:lineChart>
      <c:catAx>
        <c:axId val="154652672"/>
        <c:scaling>
          <c:orientation val="minMax"/>
        </c:scaling>
        <c:axPos val="b"/>
        <c:tickLblPos val="nextTo"/>
        <c:crossAx val="154654592"/>
        <c:crosses val="autoZero"/>
        <c:auto val="1"/>
        <c:lblAlgn val="ctr"/>
        <c:lblOffset val="100"/>
      </c:catAx>
      <c:valAx>
        <c:axId val="154654592"/>
        <c:scaling>
          <c:orientation val="minMax"/>
        </c:scaling>
        <c:axPos val="l"/>
        <c:majorGridlines/>
        <c:numFmt formatCode="General" sourceLinked="1"/>
        <c:tickLblPos val="nextTo"/>
        <c:crossAx val="15465267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мальчики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2007-2008</c:v>
                </c:pt>
                <c:pt idx="1">
                  <c:v>2008-2009</c:v>
                </c:pt>
                <c:pt idx="2">
                  <c:v>2009-2010</c:v>
                </c:pt>
                <c:pt idx="3">
                  <c:v>2010-2011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55</c:v>
                </c:pt>
                <c:pt idx="1">
                  <c:v>61</c:v>
                </c:pt>
                <c:pt idx="2">
                  <c:v>54</c:v>
                </c:pt>
                <c:pt idx="3">
                  <c:v>58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девочки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2007-2008</c:v>
                </c:pt>
                <c:pt idx="1">
                  <c:v>2008-2009</c:v>
                </c:pt>
                <c:pt idx="2">
                  <c:v>2009-2010</c:v>
                </c:pt>
                <c:pt idx="3">
                  <c:v>2010-2011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61</c:v>
                </c:pt>
                <c:pt idx="1">
                  <c:v>51</c:v>
                </c:pt>
                <c:pt idx="2">
                  <c:v>57</c:v>
                </c:pt>
                <c:pt idx="3">
                  <c:v>54</c:v>
                </c:pt>
              </c:numCache>
            </c:numRef>
          </c:val>
        </c:ser>
        <c:shape val="box"/>
        <c:axId val="155447296"/>
        <c:axId val="155449984"/>
        <c:axId val="155671616"/>
      </c:bar3DChart>
      <c:catAx>
        <c:axId val="155447296"/>
        <c:scaling>
          <c:orientation val="minMax"/>
        </c:scaling>
        <c:axPos val="b"/>
        <c:tickLblPos val="nextTo"/>
        <c:crossAx val="155449984"/>
        <c:crosses val="autoZero"/>
        <c:auto val="1"/>
        <c:lblAlgn val="ctr"/>
        <c:lblOffset val="100"/>
      </c:catAx>
      <c:valAx>
        <c:axId val="155449984"/>
        <c:scaling>
          <c:orientation val="minMax"/>
        </c:scaling>
        <c:axPos val="l"/>
        <c:majorGridlines/>
        <c:numFmt formatCode="General" sourceLinked="1"/>
        <c:tickLblPos val="nextTo"/>
        <c:crossAx val="155447296"/>
        <c:crosses val="autoZero"/>
        <c:crossBetween val="between"/>
      </c:valAx>
      <c:serAx>
        <c:axId val="155671616"/>
        <c:scaling>
          <c:orientation val="minMax"/>
        </c:scaling>
        <c:axPos val="b"/>
        <c:tickLblPos val="nextTo"/>
        <c:crossAx val="155449984"/>
        <c:crosses val="autoZero"/>
      </c:ser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8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уччащихся нашей школы 2007-2008 год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Девочки</c:v>
                </c:pt>
                <c:pt idx="1">
                  <c:v>Мальчики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0.53</c:v>
                </c:pt>
                <c:pt idx="1">
                  <c:v>0.47000000000000008</c:v>
                </c:pt>
              </c:numCache>
            </c:numRef>
          </c:val>
        </c:ser>
        <c:firstSliceAng val="0"/>
      </c:pie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учащихся нашей школы 2008-2009 год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Девочки</c:v>
                </c:pt>
                <c:pt idx="1">
                  <c:v>Мальчики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0.46</c:v>
                </c:pt>
                <c:pt idx="1">
                  <c:v>0.54</c:v>
                </c:pt>
              </c:numCache>
            </c:numRef>
          </c:val>
        </c:ser>
        <c:firstSliceAng val="0"/>
      </c:pie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учащихся 2009-2010 год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Девочки</c:v>
                </c:pt>
                <c:pt idx="1">
                  <c:v>Мальчики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0.51</c:v>
                </c:pt>
                <c:pt idx="1">
                  <c:v>0.49000000000000021</c:v>
                </c:pt>
              </c:numCache>
            </c:numRef>
          </c:val>
        </c:ser>
        <c:firstSliceAng val="0"/>
      </c:pie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63892440271958284"/>
          <c:y val="0.43912204616095551"/>
          <c:w val="0.34132264911402105"/>
          <c:h val="0.56087795383904482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учащихся 2010-2011 год</c:v>
                </c:pt>
              </c:strCache>
            </c:strRef>
          </c:tx>
          <c:explosion val="11"/>
          <c:dPt>
            <c:idx val="0"/>
            <c:explosion val="0"/>
          </c:dPt>
          <c:dPt>
            <c:idx val="1"/>
            <c:explosion val="0"/>
          </c:dPt>
          <c:cat>
            <c:strRef>
              <c:f>Лист1!$A$2:$A$5</c:f>
              <c:strCache>
                <c:ptCount val="2"/>
                <c:pt idx="0">
                  <c:v>Девочки</c:v>
                </c:pt>
                <c:pt idx="1">
                  <c:v>Мальчики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0.4800000000000002</c:v>
                </c:pt>
                <c:pt idx="1">
                  <c:v>0.52</c:v>
                </c:pt>
              </c:numCache>
            </c:numRef>
          </c:val>
        </c:ser>
        <c:firstSliceAng val="0"/>
      </c:pie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5.682985807329638E-2"/>
          <c:y val="2.5921479323059327E-2"/>
          <c:w val="0.61698575872460382"/>
          <c:h val="0.86868005927308634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Отличники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2007-2008</c:v>
                </c:pt>
                <c:pt idx="1">
                  <c:v>2008-2009</c:v>
                </c:pt>
                <c:pt idx="2">
                  <c:v>2009-2010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</c:v>
                </c:pt>
                <c:pt idx="1">
                  <c:v>3</c:v>
                </c:pt>
                <c:pt idx="2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Хорошисты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2007-2008</c:v>
                </c:pt>
                <c:pt idx="1">
                  <c:v>2008-2009</c:v>
                </c:pt>
                <c:pt idx="2">
                  <c:v>2009-2010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</c:v>
                </c:pt>
                <c:pt idx="1">
                  <c:v>4</c:v>
                </c:pt>
                <c:pt idx="2">
                  <c:v>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Учатся посредственно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2007-2008</c:v>
                </c:pt>
                <c:pt idx="1">
                  <c:v>2008-2009</c:v>
                </c:pt>
                <c:pt idx="2">
                  <c:v>2009-2010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7</c:v>
                </c:pt>
                <c:pt idx="1">
                  <c:v>8</c:v>
                </c:pt>
                <c:pt idx="2">
                  <c:v>8</c:v>
                </c:pt>
              </c:numCache>
            </c:numRef>
          </c:val>
        </c:ser>
        <c:axId val="145816960"/>
        <c:axId val="146163200"/>
      </c:barChart>
      <c:catAx>
        <c:axId val="145816960"/>
        <c:scaling>
          <c:orientation val="minMax"/>
        </c:scaling>
        <c:axPos val="b"/>
        <c:tickLblPos val="nextTo"/>
        <c:crossAx val="146163200"/>
        <c:crosses val="autoZero"/>
        <c:auto val="1"/>
        <c:lblAlgn val="ctr"/>
        <c:lblOffset val="100"/>
      </c:catAx>
      <c:valAx>
        <c:axId val="146163200"/>
        <c:scaling>
          <c:orientation val="minMax"/>
        </c:scaling>
        <c:delete val="1"/>
        <c:axPos val="l"/>
        <c:majorGridlines/>
        <c:numFmt formatCode="General" sourceLinked="1"/>
        <c:tickLblPos val="nextTo"/>
        <c:crossAx val="14581696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Количество непитающихся</c:v>
                </c:pt>
                <c:pt idx="1">
                  <c:v>Количество питающихся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 formatCode="0%">
                  <c:v>0.16</c:v>
                </c:pt>
                <c:pt idx="1">
                  <c:v>3.2</c:v>
                </c:pt>
              </c:numCache>
            </c:numRef>
          </c:val>
        </c:ser>
        <c:firstSliceAng val="0"/>
      </c:pie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5012357257730865"/>
          <c:y val="0.20119384241280164"/>
          <c:w val="0.34074068889573245"/>
          <c:h val="0.50295920938436123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pieChart>
        <c:varyColors val="1"/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40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5ECB-BBD8-4925-B0D8-E3517A6EEC0D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4679-83D3-4890-9329-7AB23490C9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5ECB-BBD8-4925-B0D8-E3517A6EEC0D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4679-83D3-4890-9329-7AB23490C9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5ECB-BBD8-4925-B0D8-E3517A6EEC0D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4679-83D3-4890-9329-7AB23490C9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5ECB-BBD8-4925-B0D8-E3517A6EEC0D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4679-83D3-4890-9329-7AB23490C9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5ECB-BBD8-4925-B0D8-E3517A6EEC0D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4679-83D3-4890-9329-7AB23490C9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5ECB-BBD8-4925-B0D8-E3517A6EEC0D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4679-83D3-4890-9329-7AB23490C9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5ECB-BBD8-4925-B0D8-E3517A6EEC0D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4679-83D3-4890-9329-7AB23490C9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5ECB-BBD8-4925-B0D8-E3517A6EEC0D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4679-83D3-4890-9329-7AB23490C9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5ECB-BBD8-4925-B0D8-E3517A6EEC0D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4679-83D3-4890-9329-7AB23490C9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5ECB-BBD8-4925-B0D8-E3517A6EEC0D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4679-83D3-4890-9329-7AB23490C9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5ECB-BBD8-4925-B0D8-E3517A6EEC0D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4679-83D3-4890-9329-7AB23490C9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F5ECB-BBD8-4925-B0D8-E3517A6EEC0D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94679-83D3-4890-9329-7AB23490C99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3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Полигон количества учащихся нашей школы</a:t>
            </a:r>
            <a:endParaRPr lang="ru-RU" dirty="0"/>
          </a:p>
        </p:txBody>
      </p:sp>
      <p:graphicFrame>
        <p:nvGraphicFramePr>
          <p:cNvPr id="12" name="Диаграмма 11"/>
          <p:cNvGraphicFramePr/>
          <p:nvPr/>
        </p:nvGraphicFramePr>
        <p:xfrm>
          <a:off x="1524000" y="1397000"/>
          <a:ext cx="6619900" cy="4818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3" y="500042"/>
            <a:ext cx="77867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Соотношение количества мальчиков и девочек в школе</a:t>
            </a:r>
            <a:endParaRPr lang="ru-RU" sz="4000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714348" y="1643050"/>
          <a:ext cx="8143932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wheel spokes="3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flipV="1">
            <a:off x="685800" y="5214950"/>
            <a:ext cx="7772400" cy="3571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500034" y="357166"/>
          <a:ext cx="4071966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5000628" y="428604"/>
          <a:ext cx="3857652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/>
        </p:nvGraphicFramePr>
        <p:xfrm>
          <a:off x="500034" y="3714752"/>
          <a:ext cx="4143404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4929190" y="3929066"/>
          <a:ext cx="3786214" cy="2532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70328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Качество учебы нашего класса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500174"/>
          <a:ext cx="8229600" cy="4668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/>
              <a:t>Количество учащихся, получавших горячие  питание</a:t>
            </a:r>
            <a:endParaRPr lang="ru-RU" sz="40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71472" y="1357298"/>
          <a:ext cx="5143536" cy="2214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00166" y="3714752"/>
            <a:ext cx="14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2007-2008 год</a:t>
            </a:r>
            <a:endParaRPr lang="ru-RU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357158" y="1428736"/>
          <a:ext cx="8286776" cy="3643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3643306" y="3071810"/>
          <a:ext cx="5286412" cy="3246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429520" y="5929330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2008-2009 год</a:t>
            </a:r>
            <a:endParaRPr lang="ru-RU" dirty="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Количество учащихся, получавших горячее питание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14488"/>
          <a:ext cx="4543428" cy="2857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57422" y="4143380"/>
            <a:ext cx="14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2009-2010 год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4000496" y="3968744"/>
          <a:ext cx="5143504" cy="2889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43174" y="6215082"/>
            <a:ext cx="14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2010-2011 год</a:t>
            </a:r>
            <a:endParaRPr lang="ru-RU" dirty="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Количество учащихся, получавших горячее питание</a:t>
            </a:r>
            <a:endParaRPr lang="ru-RU" sz="4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wheel spokes="3"/>
  </p:transition>
</p:sld>
</file>

<file path=ppt/theme/theme1.xml><?xml version="1.0" encoding="utf-8"?>
<a:theme xmlns:a="http://schemas.openxmlformats.org/drawingml/2006/main" name="Тема Office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66</Words>
  <Application>Microsoft Office PowerPoint</Application>
  <PresentationFormat>Экран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Полигон количества учащихся нашей школы</vt:lpstr>
      <vt:lpstr>Слайд 2</vt:lpstr>
      <vt:lpstr>Слайд 3</vt:lpstr>
      <vt:lpstr>Качество учебы нашего класса</vt:lpstr>
      <vt:lpstr>Количество учащихся, получавших горячие  питание</vt:lpstr>
      <vt:lpstr>Количество учащихся, получавших горячее питание</vt:lpstr>
      <vt:lpstr>Количество учащихся, получавших горячее питание</vt:lpstr>
    </vt:vector>
  </TitlesOfParts>
  <Company>RUS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АНЮТА</dc:creator>
  <cp:lastModifiedBy>МОУ</cp:lastModifiedBy>
  <cp:revision>18</cp:revision>
  <dcterms:created xsi:type="dcterms:W3CDTF">2001-12-31T21:09:44Z</dcterms:created>
  <dcterms:modified xsi:type="dcterms:W3CDTF">2011-10-29T09:15:38Z</dcterms:modified>
</cp:coreProperties>
</file>