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36"/>
  </p:notesMasterIdLst>
  <p:sldIdLst>
    <p:sldId id="257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1" r:id="rId13"/>
    <p:sldId id="302" r:id="rId14"/>
    <p:sldId id="287" r:id="rId15"/>
    <p:sldId id="303" r:id="rId16"/>
    <p:sldId id="304" r:id="rId17"/>
    <p:sldId id="262" r:id="rId18"/>
    <p:sldId id="263" r:id="rId19"/>
    <p:sldId id="264" r:id="rId20"/>
    <p:sldId id="305" r:id="rId21"/>
    <p:sldId id="306" r:id="rId22"/>
    <p:sldId id="267" r:id="rId23"/>
    <p:sldId id="307" r:id="rId24"/>
    <p:sldId id="309" r:id="rId25"/>
    <p:sldId id="310" r:id="rId26"/>
    <p:sldId id="311" r:id="rId27"/>
    <p:sldId id="272" r:id="rId28"/>
    <p:sldId id="276" r:id="rId29"/>
    <p:sldId id="277" r:id="rId30"/>
    <p:sldId id="312" r:id="rId31"/>
    <p:sldId id="313" r:id="rId32"/>
    <p:sldId id="258" r:id="rId33"/>
    <p:sldId id="315" r:id="rId34"/>
    <p:sldId id="31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FF3300"/>
    <a:srgbClr val="00CC00"/>
    <a:srgbClr val="FFCCFF"/>
    <a:srgbClr val="9900FF"/>
    <a:srgbClr val="A50021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39" d="100"/>
          <a:sy n="39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692523-FB5D-4F99-849E-301DA8B15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B381F-E748-44FF-AA65-28609C546B7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949718-84A1-4561-9200-42790C0DE165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409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FF06F-1F51-4133-A626-9B53AFD54C82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03F4D-55EF-46E8-8CD1-48BD09690C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E6901-206E-4D2E-BF08-D2D923A7D27C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9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63F26-5BDD-48E7-BA80-109222CF6E67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50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92200" y="609600"/>
            <a:ext cx="4368800" cy="3276600"/>
          </a:xfrm>
          <a:ln/>
        </p:spPr>
      </p:sp>
      <p:sp>
        <p:nvSpPr>
          <p:cNvPr id="4506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61" name="Верхний колонтитул 3"/>
          <p:cNvSpPr txBox="1">
            <a:spLocks noGrp="1"/>
          </p:cNvSpPr>
          <p:nvPr/>
        </p:nvSpPr>
        <p:spPr bwMode="auto">
          <a:xfrm>
            <a:off x="990600" y="609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>
                <a:latin typeface="Garamond" pitchFamily="18" charset="0"/>
              </a:rPr>
              <a:t>Образовательный портал "Мой университет" - www.moi-universitet.ru Факультет "Реформа образования - www.edu-reforma.ru"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B1571-BAC4-4F28-BD9B-83F37488A321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12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70BA8-309D-49F5-A5F0-63AC513A2066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71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3F8068E-CA44-426B-BFDF-40A1BA99F555}" type="slidenum">
              <a:rPr lang="ru-RU" sz="1200">
                <a:latin typeface="+mn-lt"/>
              </a:rPr>
              <a:pPr algn="r"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19676-DA83-493D-AFEC-C081C19DBC5D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4813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92200" y="609600"/>
            <a:ext cx="4368800" cy="3276600"/>
          </a:xfrm>
          <a:ln/>
        </p:spPr>
      </p:sp>
      <p:sp>
        <p:nvSpPr>
          <p:cNvPr id="4813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3" name="Верхний колонтитул 3"/>
          <p:cNvSpPr txBox="1">
            <a:spLocks noGrp="1"/>
          </p:cNvSpPr>
          <p:nvPr/>
        </p:nvSpPr>
        <p:spPr bwMode="auto">
          <a:xfrm>
            <a:off x="990600" y="609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>
                <a:latin typeface="Garamond" pitchFamily="18" charset="0"/>
              </a:rPr>
              <a:t>Образовательный портал "Мой университет" - www.moi-universitet.ru Факультет "Реформа образования - www.edu-reforma.ru"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A9744-B2B7-47BA-B392-731078B824AE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7CFDFE-8B02-4248-85B4-FA0808B1E018}" type="slidenum">
              <a:rPr lang="ru-RU" sz="1200"/>
              <a:pPr algn="r"/>
              <a:t>31</a:t>
            </a:fld>
            <a:endParaRPr lang="ru-RU" sz="1200"/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044A-552A-42C5-A74E-5FCDDE7A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3612F-2CED-487B-BB9B-20715DE1D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3F8A-DC20-44A8-A8A8-DFBFD150E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ctrTitle"/>
          </p:nvPr>
        </p:nvSpPr>
        <p:spPr>
          <a:xfrm>
            <a:off x="0" y="2882900"/>
            <a:ext cx="4119563" cy="19272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subTitle" idx="1"/>
          </p:nvPr>
        </p:nvSpPr>
        <p:spPr>
          <a:xfrm>
            <a:off x="690563" y="5292725"/>
            <a:ext cx="6919912" cy="938213"/>
          </a:xfrm>
          <a:noFill/>
        </p:spPr>
        <p:txBody>
          <a:bodyPr anchor="ctr"/>
          <a:lstStyle>
            <a:lvl1pPr>
              <a:defRPr smtClean="0"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med">
    <p:dissolv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E63D-FF52-47D6-A9FB-EAF4599CD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C240-C7F2-4F7A-B989-EE4FCC891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EA63-08D7-455B-B576-17CF20FC5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A2E2-44E0-4DB0-8B3B-DC9849E6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977E-F6BF-412C-9150-D7A0FD216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B23F-77CB-417B-BAE9-E0031B9CF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0372-2047-42FC-B7AD-5F000F6CD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4BA4-CF49-47F3-AF0A-7A86A162A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0C29-D395-4D41-86FE-043BFCB3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0C7B-FFBE-4535-8BF5-BE46FE04A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53FF-A7AE-42E3-8C9A-A58C1E6AC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flaguk3"/>
          <p:cNvPicPr>
            <a:picLocks noChangeAspect="1" noChangeArrowheads="1"/>
          </p:cNvPicPr>
          <p:nvPr userDrawn="1"/>
        </p:nvPicPr>
        <p:blipFill>
          <a:blip r:embed="rId2" cstate="print"/>
          <a:srcRect l="5952" t="46" r="8549" b="2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5035-1604-4251-82D7-C9999BEA2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DE07-EE49-4055-A3A4-D0A2976BE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EA5A-FF35-4B89-9822-C5FCDD2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351E-240F-4D85-8B24-B7ADCF36A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6DFC-9EA5-4D4B-A602-194D1F4F4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6FA0A-EC01-4B6B-BCF7-4773AD0B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9B80B-CACB-4B44-A1C6-18EB0BB3B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ADD30-0986-4A8E-970E-AB9138BEF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391E-C37E-4F47-B40B-0B7A378CB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F253-090A-4BDC-9780-1AB973F75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1F5F-DF90-40C4-8D43-CD0166CD0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5CEE-43D9-4CFD-95D7-A2CE5DFE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FEAE5-F642-4BCC-8423-33305150B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F06A-4F1D-4708-9C3D-5A644A9B3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ctrTitle"/>
          </p:nvPr>
        </p:nvSpPr>
        <p:spPr>
          <a:xfrm>
            <a:off x="454025" y="2266950"/>
            <a:ext cx="4621213" cy="1162050"/>
          </a:xfrm>
        </p:spPr>
        <p:txBody>
          <a:bodyPr anchor="b"/>
          <a:lstStyle>
            <a:lvl1pPr>
              <a:defRPr sz="28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4025" y="3627438"/>
            <a:ext cx="4627563" cy="534987"/>
          </a:xfrm>
        </p:spPr>
        <p:txBody>
          <a:bodyPr/>
          <a:lstStyle>
            <a:lvl1pPr>
              <a:defRPr sz="2000" smtClean="0">
                <a:effectLst/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med">
    <p:dissolve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B0E9-FED1-49B8-910E-1D09255A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EA37-A2CB-4BFE-908F-E5F329F6A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48DD-7C20-46AA-96EE-BCAFE8D32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A086-B92E-437E-A8EE-654835695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FC5B-3EFA-478C-8294-40FA3D4E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485B-A495-45DE-B13C-AB54B605D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6CCC-E05E-4511-9B56-CEA8C1D2A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1449-F367-4CF2-B021-3B28E1BA6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779F-E913-4CF3-8EAE-7E7CBBBDF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CCA8-AC11-43A5-8FBD-4AEFD137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7E6F-F96D-4CB1-BA9B-A220F0BD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3B5D2-CCBD-45C7-9E0E-289FD6D25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3F70A-9A2C-489E-A21F-C2F2689BC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16A5-B00A-4DD9-95E7-4FBFB7DCC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F599-91F6-4001-A531-04FCAD154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7E09-7AD4-4C5E-95C5-E4156906F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765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6C47A2-2A39-45CF-B7C5-6A6BBD4EE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84288" y="319088"/>
            <a:ext cx="74183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4025" y="1809750"/>
            <a:ext cx="8232775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7250" y="6535738"/>
            <a:ext cx="5635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0000"/>
                </a:solidFill>
                <a:cs typeface="Arial" charset="0"/>
              </a:defRPr>
            </a:lvl1pPr>
          </a:lstStyle>
          <a:p>
            <a:pPr>
              <a:defRPr/>
            </a:pPr>
            <a:fld id="{666895CC-D711-443D-AB18-B21102783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dissolv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•"/>
        <a:defRPr sz="22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268288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550863" indent="-2809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820738" indent="-268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62038" indent="-2397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fld id="{E85C6634-8B76-44C8-B9D6-F39065F0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1600200" y="0"/>
            <a:ext cx="75438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C4C4C"/>
              </a:solidFill>
            </a:endParaRPr>
          </a:p>
        </p:txBody>
      </p:sp>
      <p:pic>
        <p:nvPicPr>
          <p:cNvPr id="3080" name="Picture 25" descr="flagukleft"/>
          <p:cNvPicPr>
            <a:picLocks noChangeAspect="1" noChangeArrowheads="1"/>
          </p:cNvPicPr>
          <p:nvPr userDrawn="1"/>
        </p:nvPicPr>
        <p:blipFill>
          <a:blip r:embed="rId15" cstate="print"/>
          <a:srcRect l="4849" t="1076" r="50739" b="2150"/>
          <a:stretch>
            <a:fillRect/>
          </a:stretch>
        </p:blipFill>
        <p:spPr bwMode="auto">
          <a:xfrm>
            <a:off x="0" y="0"/>
            <a:ext cx="4799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4025" y="341313"/>
            <a:ext cx="86899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4025" y="2247900"/>
            <a:ext cx="859155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2013" y="634047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7A1F66-F081-4BAC-96A0-9E0C31B9C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 spd="med"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•"/>
        <a:defRPr sz="22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268288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è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550863" indent="-2809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820738" indent="-268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62038" indent="-2397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hyperlink" Target="http://www.earthcam.com/uk/england/londo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8.gif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ailymotion.com/video/x4o0jo_tower-bridge-london-uk_trave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214438" y="1857375"/>
            <a:ext cx="66246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en-US" sz="28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February, Tuesday.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Classwork.</a:t>
            </a: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500298" y="3429000"/>
            <a:ext cx="4319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Club</a:t>
            </a:r>
            <a:r>
              <a:rPr lang="ru-RU" sz="54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b="3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86200" y="6088063"/>
            <a:ext cx="5257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sit in a deckchair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1\Рабочий стол\carav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28813" y="85725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caravan</a:t>
            </a:r>
            <a:endParaRPr lang="ru-RU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Нижний колонтитул 3"/>
          <p:cNvSpPr txBox="1">
            <a:spLocks noGrp="1"/>
          </p:cNvSpPr>
          <p:nvPr/>
        </p:nvSpPr>
        <p:spPr bwMode="auto">
          <a:xfrm>
            <a:off x="533400" y="0"/>
            <a:ext cx="79248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A89A7C-0F44-4390-BE80-2B2D99079D4F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30E511-518E-445B-B5E1-D5EC2DD799D4}" type="slidenum">
              <a:rPr lang="en-US" sz="1200">
                <a:solidFill>
                  <a:srgbClr val="1F497D"/>
                </a:solidFill>
                <a:cs typeface="Arial" charset="0"/>
              </a:rPr>
              <a:pPr algn="r"/>
              <a:t>12</a:t>
            </a:fld>
            <a:endParaRPr lang="en-US" sz="12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4104" name="Rectangle 8"/>
          <p:cNvSpPr>
            <a:spLocks noGrp="1"/>
          </p:cNvSpPr>
          <p:nvPr>
            <p:ph type="title" idx="4294967295"/>
          </p:nvPr>
        </p:nvSpPr>
        <p:spPr>
          <a:xfrm>
            <a:off x="928688" y="214313"/>
            <a:ext cx="5857875" cy="1571625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important things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travelling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0" y="1785938"/>
          <a:ext cx="9144000" cy="5072073"/>
        </p:xfrm>
        <a:graphic>
          <a:graphicData uri="http://schemas.openxmlformats.org/drawingml/2006/table">
            <a:tbl>
              <a:tblPr/>
              <a:tblGrid>
                <a:gridCol w="1752600"/>
                <a:gridCol w="2590800"/>
                <a:gridCol w="2438400"/>
                <a:gridCol w="2362200"/>
              </a:tblGrid>
              <a:tr h="145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Weather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Where to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spend a trip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Where to stay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Things to do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warm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sunny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rainy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 the village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 the country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at the seaside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Bed and Breakfast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 hotel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 camp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  guest house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 caravan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windsurf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play games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eat ice cream in the sun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bathe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sunbathe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take pictures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go to the disco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sit in a deckchair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 shopping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Картинки\Шаблоны\Рисунок5.jpg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313" y="428625"/>
            <a:ext cx="864393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lnSpcReduction="10000"/>
          </a:bodyPr>
          <a:lstStyle/>
          <a:p>
            <a:pPr algn="just">
              <a:defRPr/>
            </a:pPr>
            <a:r>
              <a:rPr lang="en-GB" sz="41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  important things for travelling.</a:t>
            </a:r>
            <a:r>
              <a:rPr lang="en-GB" sz="4300" kern="0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GB" sz="4300" kern="0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GB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</a:p>
          <a:p>
            <a:pPr algn="just">
              <a:defRPr/>
            </a:pPr>
            <a:r>
              <a:rPr lang="en-GB" sz="4000" kern="0" dirty="0">
                <a:latin typeface="Times New Roman" pitchFamily="18" charset="0"/>
                <a:ea typeface="+mj-ea"/>
                <a:cs typeface="Times New Roman" pitchFamily="18" charset="0"/>
              </a:rPr>
              <a:t>I like when it’s (1) ______ and I don’t like when it’s (1) ______.</a:t>
            </a:r>
            <a:r>
              <a:rPr lang="en-US" sz="40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4000" kern="0" dirty="0">
                <a:latin typeface="Times New Roman" pitchFamily="18" charset="0"/>
                <a:ea typeface="+mj-ea"/>
                <a:cs typeface="Times New Roman" pitchFamily="18" charset="0"/>
              </a:rPr>
              <a:t>I’d like to live (3) ______. There I can (4) ______, ______, ______. So, I want to spend my holidays in the (2) ______.</a:t>
            </a:r>
          </a:p>
          <a:p>
            <a:pPr algn="just">
              <a:defRPr/>
            </a:pPr>
            <a:r>
              <a:rPr lang="ru-RU" sz="36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600" kern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3" descr="D:\Мои документики\Школьные документики\Презентации\Страны\bus_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5214938"/>
            <a:ext cx="31035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/>
          <a:srcRect l="11917" b="3844"/>
          <a:stretch>
            <a:fillRect/>
          </a:stretch>
        </p:blipFill>
        <p:spPr bwMode="auto">
          <a:xfrm>
            <a:off x="215900" y="500063"/>
            <a:ext cx="8570913" cy="60055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7" name="Прямоугольник 14"/>
          <p:cNvSpPr>
            <a:spLocks noChangeArrowheads="1"/>
          </p:cNvSpPr>
          <p:nvPr/>
        </p:nvSpPr>
        <p:spPr bwMode="auto">
          <a:xfrm>
            <a:off x="3106738" y="4868863"/>
            <a:ext cx="769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Wales</a:t>
            </a:r>
            <a:endParaRPr lang="ru-RU" sz="1600" b="1">
              <a:solidFill>
                <a:srgbClr val="C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14688" y="1714500"/>
            <a:ext cx="1008062" cy="215900"/>
          </a:xfrm>
          <a:prstGeom prst="rect">
            <a:avLst/>
          </a:prstGeom>
          <a:gradFill rotWithShape="1">
            <a:gsLst>
              <a:gs pos="0">
                <a:srgbClr val="FFD56D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n-lt"/>
              </a:rPr>
              <a:t>?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28813" y="4357688"/>
            <a:ext cx="928687" cy="214312"/>
          </a:xfrm>
          <a:prstGeom prst="rect">
            <a:avLst/>
          </a:prstGeom>
          <a:gradFill rotWithShape="1">
            <a:gsLst>
              <a:gs pos="0">
                <a:srgbClr val="FFD56D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n-lt"/>
              </a:rPr>
              <a:t>?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214813" y="5500688"/>
            <a:ext cx="1008062" cy="215900"/>
          </a:xfrm>
          <a:prstGeom prst="rect">
            <a:avLst/>
          </a:prstGeom>
          <a:gradFill rotWithShape="1">
            <a:gsLst>
              <a:gs pos="0">
                <a:srgbClr val="FFD56D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n-lt"/>
              </a:rPr>
              <a:t>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43250" y="4929188"/>
            <a:ext cx="647700" cy="215900"/>
          </a:xfrm>
          <a:prstGeom prst="rect">
            <a:avLst/>
          </a:prstGeom>
          <a:gradFill rotWithShape="1">
            <a:gsLst>
              <a:gs pos="0">
                <a:srgbClr val="FFD56D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n-lt"/>
              </a:rPr>
              <a:t>?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356100" y="260350"/>
            <a:ext cx="2160588" cy="649288"/>
          </a:xfrm>
          <a:prstGeom prst="rect">
            <a:avLst/>
          </a:prstGeom>
          <a:gradFill rotWithShape="1">
            <a:gsLst>
              <a:gs pos="0">
                <a:srgbClr val="FFD56D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Great Britain</a:t>
            </a:r>
            <a:endParaRPr lang="ru-RU" sz="28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9" descr="strel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700213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capital of … ?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1628775"/>
            <a:ext cx="3384550" cy="79216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Scotland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23850" y="2852738"/>
            <a:ext cx="3384550" cy="79216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Northern Ireland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23850" y="4005263"/>
            <a:ext cx="3384550" cy="79216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Wales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23850" y="5157788"/>
            <a:ext cx="3384550" cy="79216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England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219700" y="1628775"/>
            <a:ext cx="3384550" cy="792163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Edinburgh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219700" y="2852738"/>
            <a:ext cx="3384550" cy="792162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Belfast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219700" y="4005263"/>
            <a:ext cx="3384550" cy="792162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Cardiff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219700" y="5229225"/>
            <a:ext cx="3384550" cy="792163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London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851275" y="1844675"/>
            <a:ext cx="122555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90 h 21600"/>
              <a:gd name="T14" fmla="*/ 20140 w 21600"/>
              <a:gd name="T15" fmla="*/ 153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103" y="0"/>
                </a:moveTo>
                <a:lnTo>
                  <a:pt x="18103" y="6290"/>
                </a:lnTo>
                <a:lnTo>
                  <a:pt x="3375" y="6290"/>
                </a:lnTo>
                <a:lnTo>
                  <a:pt x="3375" y="15310"/>
                </a:lnTo>
                <a:lnTo>
                  <a:pt x="18103" y="15310"/>
                </a:lnTo>
                <a:lnTo>
                  <a:pt x="1810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90"/>
                </a:moveTo>
                <a:lnTo>
                  <a:pt x="1350" y="15310"/>
                </a:lnTo>
                <a:lnTo>
                  <a:pt x="2700" y="15310"/>
                </a:lnTo>
                <a:lnTo>
                  <a:pt x="2700" y="6290"/>
                </a:lnTo>
                <a:close/>
              </a:path>
              <a:path w="21600" h="21600">
                <a:moveTo>
                  <a:pt x="0" y="6290"/>
                </a:moveTo>
                <a:lnTo>
                  <a:pt x="0" y="15310"/>
                </a:lnTo>
                <a:lnTo>
                  <a:pt x="675" y="15310"/>
                </a:lnTo>
                <a:lnTo>
                  <a:pt x="675" y="629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3851275" y="3068638"/>
            <a:ext cx="122555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90 h 21600"/>
              <a:gd name="T14" fmla="*/ 20140 w 21600"/>
              <a:gd name="T15" fmla="*/ 153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103" y="0"/>
                </a:moveTo>
                <a:lnTo>
                  <a:pt x="18103" y="6290"/>
                </a:lnTo>
                <a:lnTo>
                  <a:pt x="3375" y="6290"/>
                </a:lnTo>
                <a:lnTo>
                  <a:pt x="3375" y="15310"/>
                </a:lnTo>
                <a:lnTo>
                  <a:pt x="18103" y="15310"/>
                </a:lnTo>
                <a:lnTo>
                  <a:pt x="1810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90"/>
                </a:moveTo>
                <a:lnTo>
                  <a:pt x="1350" y="15310"/>
                </a:lnTo>
                <a:lnTo>
                  <a:pt x="2700" y="15310"/>
                </a:lnTo>
                <a:lnTo>
                  <a:pt x="2700" y="6290"/>
                </a:lnTo>
                <a:close/>
              </a:path>
              <a:path w="21600" h="21600">
                <a:moveTo>
                  <a:pt x="0" y="6290"/>
                </a:moveTo>
                <a:lnTo>
                  <a:pt x="0" y="15310"/>
                </a:lnTo>
                <a:lnTo>
                  <a:pt x="675" y="15310"/>
                </a:lnTo>
                <a:lnTo>
                  <a:pt x="675" y="629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3851275" y="4221163"/>
            <a:ext cx="122555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90 h 21600"/>
              <a:gd name="T14" fmla="*/ 20140 w 21600"/>
              <a:gd name="T15" fmla="*/ 153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103" y="0"/>
                </a:moveTo>
                <a:lnTo>
                  <a:pt x="18103" y="6290"/>
                </a:lnTo>
                <a:lnTo>
                  <a:pt x="3375" y="6290"/>
                </a:lnTo>
                <a:lnTo>
                  <a:pt x="3375" y="15310"/>
                </a:lnTo>
                <a:lnTo>
                  <a:pt x="18103" y="15310"/>
                </a:lnTo>
                <a:lnTo>
                  <a:pt x="1810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90"/>
                </a:moveTo>
                <a:lnTo>
                  <a:pt x="1350" y="15310"/>
                </a:lnTo>
                <a:lnTo>
                  <a:pt x="2700" y="15310"/>
                </a:lnTo>
                <a:lnTo>
                  <a:pt x="2700" y="6290"/>
                </a:lnTo>
                <a:close/>
              </a:path>
              <a:path w="21600" h="21600">
                <a:moveTo>
                  <a:pt x="0" y="6290"/>
                </a:moveTo>
                <a:lnTo>
                  <a:pt x="0" y="15310"/>
                </a:lnTo>
                <a:lnTo>
                  <a:pt x="675" y="15310"/>
                </a:lnTo>
                <a:lnTo>
                  <a:pt x="675" y="629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3851275" y="5445125"/>
            <a:ext cx="122555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90 h 21600"/>
              <a:gd name="T14" fmla="*/ 20140 w 21600"/>
              <a:gd name="T15" fmla="*/ 153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103" y="0"/>
                </a:moveTo>
                <a:lnTo>
                  <a:pt x="18103" y="6290"/>
                </a:lnTo>
                <a:lnTo>
                  <a:pt x="3375" y="6290"/>
                </a:lnTo>
                <a:lnTo>
                  <a:pt x="3375" y="15310"/>
                </a:lnTo>
                <a:lnTo>
                  <a:pt x="18103" y="15310"/>
                </a:lnTo>
                <a:lnTo>
                  <a:pt x="1810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90"/>
                </a:moveTo>
                <a:lnTo>
                  <a:pt x="1350" y="15310"/>
                </a:lnTo>
                <a:lnTo>
                  <a:pt x="2700" y="15310"/>
                </a:lnTo>
                <a:lnTo>
                  <a:pt x="2700" y="6290"/>
                </a:lnTo>
                <a:close/>
              </a:path>
              <a:path w="21600" h="21600">
                <a:moveTo>
                  <a:pt x="0" y="6290"/>
                </a:moveTo>
                <a:lnTo>
                  <a:pt x="0" y="15310"/>
                </a:lnTo>
                <a:lnTo>
                  <a:pt x="675" y="15310"/>
                </a:lnTo>
                <a:lnTo>
                  <a:pt x="675" y="629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1" grpId="0" animBg="1"/>
      <p:bldP spid="27662" grpId="0" animBg="1"/>
      <p:bldP spid="276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763" y="357188"/>
            <a:ext cx="87582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weather like in London?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0" y="2643188"/>
            <a:ext cx="3786188" cy="37147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Be ready to answer the questions: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006600"/>
              </a:solidFill>
              <a:cs typeface="Arial" charset="0"/>
            </a:endParaRPr>
          </a:p>
          <a:p>
            <a:pPr eaLnBrk="1" hangingPunct="1"/>
            <a:r>
              <a:rPr lang="en-US" sz="2400" b="1" smtClean="0">
                <a:cs typeface="Arial" charset="0"/>
              </a:rPr>
              <a:t>Is it rainy ?</a:t>
            </a:r>
          </a:p>
          <a:p>
            <a:pPr eaLnBrk="1" hangingPunct="1"/>
            <a:r>
              <a:rPr lang="en-US" sz="2400" b="1" smtClean="0">
                <a:cs typeface="Arial" charset="0"/>
              </a:rPr>
              <a:t>Is it sunny or cloudy?</a:t>
            </a:r>
          </a:p>
          <a:p>
            <a:pPr eaLnBrk="1" hangingPunct="1"/>
            <a:r>
              <a:rPr lang="en-US" sz="2400" b="1" smtClean="0">
                <a:cs typeface="Arial" charset="0"/>
              </a:rPr>
              <a:t>Is it windy?</a:t>
            </a:r>
          </a:p>
          <a:p>
            <a:pPr eaLnBrk="1" hangingPunct="1"/>
            <a:r>
              <a:rPr lang="en-US" sz="2400" b="1" smtClean="0">
                <a:cs typeface="Arial" charset="0"/>
              </a:rPr>
              <a:t>Is it warm or cold?</a:t>
            </a:r>
            <a:endParaRPr lang="ru-RU" sz="2400" b="1" smtClean="0">
              <a:cs typeface="Arial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857375"/>
            <a:ext cx="5643562" cy="50006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>
            <a:hlinkClick r:id="rId4"/>
          </p:cNvPr>
          <p:cNvSpPr/>
          <p:nvPr/>
        </p:nvSpPr>
        <p:spPr>
          <a:xfrm>
            <a:off x="214313" y="1357313"/>
            <a:ext cx="3000375" cy="9286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visit 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www.earthcam.com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8" name="Picture 6" descr="sun_tu4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857250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D:\Картинки\Солнышки и тучки\003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500063"/>
            <a:ext cx="952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Картинки\Шаблоны\Рисунок5.jpg"/>
          <p:cNvPicPr>
            <a:picLocks noChangeAspect="1" noChangeArrowheads="1"/>
          </p:cNvPicPr>
          <p:nvPr/>
        </p:nvPicPr>
        <p:blipFill>
          <a:blip r:embed="rId2" cstate="print"/>
          <a:srcRect b="204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625" y="357188"/>
            <a:ext cx="7829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Read and match.</a:t>
            </a:r>
            <a:endParaRPr lang="ru-RU" sz="6000" b="1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571500" y="1428750"/>
            <a:ext cx="3286125" cy="4929188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Big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Trafalgar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Bloody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White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Buckingham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Westminster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Houses of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Tower 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5286375" y="1428750"/>
            <a:ext cx="3286125" cy="488156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Palace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Tower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London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Bridge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Square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Tower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Parliament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00313" y="1928813"/>
            <a:ext cx="3929062" cy="21431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3" descr="D:\Мои документики\Школьные документики\Презентации\Страны\flag_britai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76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D:\Мои документики\Школьные документики\Презентации\Страны\The UK\ЛОНДОН\study-adul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505200"/>
            <a:ext cx="71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00938" y="0"/>
            <a:ext cx="16430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4" name="Picture 6" descr="s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535781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33575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1214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83413" y="642938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Westminster Abbey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83413" y="2857500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London Bridge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983413" y="4929188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Big Ben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5611" name="Picture 9" descr="2"/>
          <p:cNvPicPr>
            <a:picLocks noChangeAspect="1" noChangeArrowheads="1"/>
          </p:cNvPicPr>
          <p:nvPr/>
        </p:nvPicPr>
        <p:blipFill>
          <a:blip r:embed="rId6" cstate="print"/>
          <a:srcRect l="21552"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00938" y="0"/>
            <a:ext cx="16430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7" descr="J:\DSC00836[1].jpg"/>
          <p:cNvPicPr>
            <a:picLocks noChangeAspect="1" noChangeArrowheads="1"/>
          </p:cNvPicPr>
          <p:nvPr/>
        </p:nvPicPr>
        <p:blipFill>
          <a:blip r:embed="rId4" cstate="print"/>
          <a:srcRect l="2678" t="3125" b="3125"/>
          <a:stretch>
            <a:fillRect/>
          </a:stretch>
        </p:blipFill>
        <p:spPr bwMode="auto">
          <a:xfrm>
            <a:off x="0" y="0"/>
            <a:ext cx="8072438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6" name="Picture 4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5786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10715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s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250" y="335756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57938" y="571500"/>
            <a:ext cx="2786062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Houses of Parliament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453188" y="2857500"/>
            <a:ext cx="2690812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Buckingham  Palace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94463" y="5214938"/>
            <a:ext cx="264953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Westminster Abbey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ики\Школьные документики\Презентации\Страны\44_44.jpg"/>
          <p:cNvPicPr>
            <a:picLocks noChangeAspect="1" noChangeArrowheads="1"/>
          </p:cNvPicPr>
          <p:nvPr/>
        </p:nvPicPr>
        <p:blipFill>
          <a:blip r:embed="rId2" cstate="print"/>
          <a:srcRect l="19354"/>
          <a:stretch>
            <a:fillRect/>
          </a:stretch>
        </p:blipFill>
        <p:spPr bwMode="auto">
          <a:xfrm>
            <a:off x="0" y="0"/>
            <a:ext cx="535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/>
          </p:cNvSpPr>
          <p:nvPr/>
        </p:nvSpPr>
        <p:spPr>
          <a:xfrm>
            <a:off x="3428992" y="285728"/>
            <a:ext cx="5715008" cy="2143140"/>
          </a:xfrm>
          <a:prstGeom prst="rect">
            <a:avLst/>
          </a:prstGeom>
        </p:spPr>
        <p:txBody>
          <a:bodyPr>
            <a:prstTxWarp prst="textInflate">
              <a:avLst>
                <a:gd name="adj" fmla="val 8841"/>
              </a:avLst>
            </a:prstTxWarp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>
                <a:solidFill>
                  <a:srgbClr val="7030A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Why do people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>
                <a:solidFill>
                  <a:srgbClr val="7030A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like travelling?</a:t>
            </a:r>
          </a:p>
        </p:txBody>
      </p:sp>
      <p:pic>
        <p:nvPicPr>
          <p:cNvPr id="71684" name="Picture 4" descr="D:\Мои документики\Школьные документики\Презентации\Страны\The UK\ЛОНДОН\im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928934"/>
            <a:ext cx="3571900" cy="37147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221" name="Picture 5" descr="D:\Картинки\Техника\001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51623" flipH="1">
            <a:off x="4230688" y="2598738"/>
            <a:ext cx="13700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00938" y="0"/>
            <a:ext cx="16430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4" descr="s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535781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3429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12858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83413" y="785813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Tower Bridge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83413" y="2928938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London Eye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983413" y="4929188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Westminster Abbey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7657" name="Picture 11" descr="D:\Мои документики\Школьные документики\Презентации\Страны\The UK\ЛОНДОН\Westminster Abbey\london_sight_27.jpg"/>
          <p:cNvPicPr>
            <a:picLocks noChangeAspect="1" noChangeArrowheads="1"/>
          </p:cNvPicPr>
          <p:nvPr/>
        </p:nvPicPr>
        <p:blipFill>
          <a:blip r:embed="rId6" cstate="print"/>
          <a:srcRect l="26517"/>
          <a:stretch>
            <a:fillRect/>
          </a:stretch>
        </p:blipFill>
        <p:spPr bwMode="auto">
          <a:xfrm>
            <a:off x="0" y="0"/>
            <a:ext cx="700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358063" y="0"/>
            <a:ext cx="178593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4" descr="s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33575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s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5721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s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50" y="100012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58000" y="500063"/>
            <a:ext cx="2286000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Tower of London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83413" y="2857500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St. Paul’s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83413" y="5072063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Trafalgar Square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681" name="Picture 10" descr="D:\Мои документики\Школьные документики\Презентации\Страны\The UK\ЛОНДОН\Tower\tower_london.jpg"/>
          <p:cNvPicPr>
            <a:picLocks noChangeAspect="1" noChangeArrowheads="1"/>
          </p:cNvPicPr>
          <p:nvPr/>
        </p:nvPicPr>
        <p:blipFill>
          <a:blip r:embed="rId6" cstate="print"/>
          <a:srcRect l="28107"/>
          <a:stretch>
            <a:fillRect/>
          </a:stretch>
        </p:blipFill>
        <p:spPr bwMode="auto">
          <a:xfrm>
            <a:off x="0" y="0"/>
            <a:ext cx="6786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00938" y="0"/>
            <a:ext cx="16430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4" descr="s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535781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1143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3500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983413" y="4929188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Trafalgar Square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83413" y="2928938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London Bridge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83413" y="500063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Tate Gallery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9705" name="Picture 10" descr="D:\Мои документики\Школьные документики\Презентации\Страны\The UK\ЛОНДОН\Trafalgar Square\image.jpeg"/>
          <p:cNvPicPr>
            <a:picLocks noChangeAspect="1" noChangeArrowheads="1"/>
          </p:cNvPicPr>
          <p:nvPr/>
        </p:nvPicPr>
        <p:blipFill>
          <a:blip r:embed="rId6" cstate="print"/>
          <a:srcRect l="10619"/>
          <a:stretch>
            <a:fillRect/>
          </a:stretch>
        </p:blipFill>
        <p:spPr bwMode="auto">
          <a:xfrm>
            <a:off x="0" y="0"/>
            <a:ext cx="707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:\589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00938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72375" y="0"/>
            <a:ext cx="15716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83413" y="500063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London Zoo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83413" y="4643438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London Bridge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2534" name="Picture 6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50720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s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250" y="292893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s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10715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983413" y="2500313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London Eye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7750" y="500063"/>
            <a:ext cx="428625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Tower Bridge</a:t>
            </a:r>
            <a:endParaRPr lang="ru-RU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This is Tower Bridge, built in 1894.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 is next to the Tower of London.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 is one of the famous bridges across the Thames.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 opens and ships go up and down the river Thames.</a:t>
            </a:r>
            <a:endParaRPr lang="ru-RU" sz="280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4143372" cy="407196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Облако 16">
            <a:hlinkClick r:id="rId3" action="ppaction://hlinksldjump"/>
          </p:cNvPr>
          <p:cNvSpPr/>
          <p:nvPr/>
        </p:nvSpPr>
        <p:spPr>
          <a:xfrm>
            <a:off x="714375" y="214313"/>
            <a:ext cx="3959225" cy="1214437"/>
          </a:xfrm>
          <a:prstGeom prst="cloud">
            <a:avLst/>
          </a:prstGeom>
          <a:solidFill>
            <a:srgbClr val="A9E5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Капля 17"/>
          <p:cNvSpPr/>
          <p:nvPr/>
        </p:nvSpPr>
        <p:spPr>
          <a:xfrm rot="20584150">
            <a:off x="1504950" y="4694238"/>
            <a:ext cx="403225" cy="398462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апля 18"/>
          <p:cNvSpPr/>
          <p:nvPr/>
        </p:nvSpPr>
        <p:spPr>
          <a:xfrm rot="20584150">
            <a:off x="1544638" y="2544763"/>
            <a:ext cx="357187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апля 19"/>
          <p:cNvSpPr/>
          <p:nvPr/>
        </p:nvSpPr>
        <p:spPr>
          <a:xfrm rot="20584150">
            <a:off x="3687763" y="2473325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апля 20"/>
          <p:cNvSpPr/>
          <p:nvPr/>
        </p:nvSpPr>
        <p:spPr>
          <a:xfrm rot="20584150">
            <a:off x="3187700" y="2544763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апля 21"/>
          <p:cNvSpPr/>
          <p:nvPr/>
        </p:nvSpPr>
        <p:spPr>
          <a:xfrm rot="20272729">
            <a:off x="4187825" y="1687513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Капля 22"/>
          <p:cNvSpPr/>
          <p:nvPr/>
        </p:nvSpPr>
        <p:spPr>
          <a:xfrm rot="20584150">
            <a:off x="1473200" y="1687513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Капля 23"/>
          <p:cNvSpPr/>
          <p:nvPr/>
        </p:nvSpPr>
        <p:spPr>
          <a:xfrm rot="20584150">
            <a:off x="973138" y="3759200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апля 24"/>
          <p:cNvSpPr/>
          <p:nvPr/>
        </p:nvSpPr>
        <p:spPr>
          <a:xfrm rot="20584150">
            <a:off x="2187575" y="3830638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 rot="20584150">
            <a:off x="2901950" y="4687888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Капля 26"/>
          <p:cNvSpPr/>
          <p:nvPr/>
        </p:nvSpPr>
        <p:spPr>
          <a:xfrm rot="20584150">
            <a:off x="973138" y="5402263"/>
            <a:ext cx="357187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Капля 27"/>
          <p:cNvSpPr/>
          <p:nvPr/>
        </p:nvSpPr>
        <p:spPr>
          <a:xfrm rot="20584150">
            <a:off x="1577975" y="3557588"/>
            <a:ext cx="454025" cy="385762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Капля 28"/>
          <p:cNvSpPr/>
          <p:nvPr/>
        </p:nvSpPr>
        <p:spPr>
          <a:xfrm rot="20584150">
            <a:off x="3402013" y="3402013"/>
            <a:ext cx="357187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Капля 29"/>
          <p:cNvSpPr/>
          <p:nvPr/>
        </p:nvSpPr>
        <p:spPr>
          <a:xfrm rot="20584150">
            <a:off x="2973388" y="3473450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Капля 30"/>
          <p:cNvSpPr/>
          <p:nvPr/>
        </p:nvSpPr>
        <p:spPr>
          <a:xfrm rot="20584150">
            <a:off x="2830513" y="1687513"/>
            <a:ext cx="357187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Капля 31"/>
          <p:cNvSpPr/>
          <p:nvPr/>
        </p:nvSpPr>
        <p:spPr>
          <a:xfrm rot="20584150">
            <a:off x="3116263" y="5045075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Капля 32"/>
          <p:cNvSpPr/>
          <p:nvPr/>
        </p:nvSpPr>
        <p:spPr>
          <a:xfrm rot="20584150">
            <a:off x="901700" y="2901950"/>
            <a:ext cx="357188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6" name="Text Box 2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flipH="1" flipV="1">
            <a:off x="176213" y="246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67" name="Text Box 26"/>
          <p:cNvSpPr txBox="1">
            <a:spLocks noChangeArrowheads="1"/>
          </p:cNvSpPr>
          <p:nvPr/>
        </p:nvSpPr>
        <p:spPr bwMode="auto">
          <a:xfrm>
            <a:off x="684213" y="5942013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endParaRPr lang="ru-RU"/>
          </a:p>
        </p:txBody>
      </p:sp>
      <p:sp>
        <p:nvSpPr>
          <p:cNvPr id="31768" name="Text Box 27"/>
          <p:cNvSpPr txBox="1">
            <a:spLocks noChangeArrowheads="1"/>
          </p:cNvSpPr>
          <p:nvPr/>
        </p:nvSpPr>
        <p:spPr bwMode="auto">
          <a:xfrm>
            <a:off x="1187450" y="260350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 </a:t>
            </a:r>
          </a:p>
        </p:txBody>
      </p:sp>
      <p:sp>
        <p:nvSpPr>
          <p:cNvPr id="31769" name="TextBox 34"/>
          <p:cNvSpPr txBox="1">
            <a:spLocks noChangeArrowheads="1"/>
          </p:cNvSpPr>
          <p:nvPr/>
        </p:nvSpPr>
        <p:spPr bwMode="auto">
          <a:xfrm>
            <a:off x="6224588" y="61531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770" name="TextBox 35"/>
          <p:cNvSpPr txBox="1">
            <a:spLocks noChangeArrowheads="1"/>
          </p:cNvSpPr>
          <p:nvPr/>
        </p:nvSpPr>
        <p:spPr bwMode="auto">
          <a:xfrm>
            <a:off x="4786313" y="5857875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hlinkClick r:id="rId4"/>
              </a:rPr>
              <a:t>http://www.dailymotion.com/video/x4o0jo_tower-bridge-london-uk_travel#from=embed </a:t>
            </a: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london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t="841"/>
          <a:stretch>
            <a:fillRect/>
          </a:stretch>
        </p:blipFill>
        <p:spPr bwMode="auto">
          <a:xfrm>
            <a:off x="214313" y="1785938"/>
            <a:ext cx="2881312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14313" y="6357938"/>
            <a:ext cx="2879725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3300"/>
                </a:solidFill>
                <a:latin typeface="Franklin Gothic Book" pitchFamily="34" charset="0"/>
              </a:rPr>
              <a:t>Test (individual work)</a:t>
            </a:r>
            <a:endParaRPr lang="ru-RU" dirty="0">
              <a:solidFill>
                <a:srgbClr val="FF33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1\Рабочий стол\Brighton\12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971550" y="47625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Brighton!</a:t>
            </a:r>
            <a:endParaRPr lang="ru-RU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Нижний колонтитул 3"/>
          <p:cNvSpPr txBox="1">
            <a:spLocks noGrp="1"/>
          </p:cNvSpPr>
          <p:nvPr/>
        </p:nvSpPr>
        <p:spPr bwMode="auto">
          <a:xfrm flipV="1">
            <a:off x="762000" y="231775"/>
            <a:ext cx="984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/>
          </a:p>
        </p:txBody>
      </p:sp>
      <p:pic>
        <p:nvPicPr>
          <p:cNvPr id="28677" name="Picture 2" descr="C:\Documents and Settings\1\Рабочий стол\Brighton\13слай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176338"/>
            <a:ext cx="8027987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C:\Documents and Settings\1\Рабочий стол\Brighton\1520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1536700"/>
            <a:ext cx="709295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Documents and Settings\1\Рабочий стол\Brighton\160_564_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1862138"/>
            <a:ext cx="6659562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Картинки\Шаблоны\Рисунок5.jpg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72200" y="214313"/>
            <a:ext cx="29718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Emma Nilson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000" b="1" kern="0" dirty="0">
                <a:solidFill>
                  <a:srgbClr val="4B2500"/>
                </a:solidFill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b="1" kern="0" dirty="0">
                <a:solidFill>
                  <a:srgbClr val="4B2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140 Edward St. 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Brighton 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BN1 2PP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Great Britain 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10th, September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8600" y="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000" kern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Dear friend, </a:t>
            </a: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Thanks for your postcard from Moscow. I have never been there, but I’d like to visit Russia. Now I’m in Brighton and have a good time. </a:t>
            </a:r>
            <a:endParaRPr lang="en-US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I’m writing to invite you and your friends to visit Brighton next summer.</a:t>
            </a: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It’s only </a:t>
            </a: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  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km. from London. You can do a lot of interesting things. You can</a:t>
            </a: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</a:t>
            </a: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.</a:t>
            </a:r>
          </a:p>
          <a:p>
            <a:pPr algn="just">
              <a:defRPr/>
            </a:pP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If you want, you can stay in the</a:t>
            </a: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.</a:t>
            </a:r>
          </a:p>
          <a:p>
            <a:pPr algn="just">
              <a:defRPr/>
            </a:pP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The weather is always warm and sunny here. You’ll enjoy it.</a:t>
            </a: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I hope to see you there. </a:t>
            </a:r>
          </a:p>
          <a:p>
            <a:pPr>
              <a:defRPr/>
            </a:pP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Take care.</a:t>
            </a: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Emma</a:t>
            </a:r>
            <a:endParaRPr lang="ru-RU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00166" y="4071942"/>
            <a:ext cx="357190" cy="357190"/>
          </a:xfrm>
          <a:prstGeom prst="irregularSeal1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Garamond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0125" y="4643438"/>
            <a:ext cx="4143375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43375" y="4929188"/>
            <a:ext cx="3286125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826" name="Picture 3" descr="D:\Картинки\Книги\218424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00063"/>
            <a:ext cx="25717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Картинки\Шаблоны\Рисунок5.jpg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72200" y="214313"/>
            <a:ext cx="29718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Emma Nilson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000" b="1" kern="0" dirty="0">
                <a:solidFill>
                  <a:srgbClr val="4B2500"/>
                </a:solidFill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b="1" kern="0" dirty="0">
                <a:solidFill>
                  <a:srgbClr val="4B2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140 Edward St. 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Brighton 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BN1 2PP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Great Britain 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10th, September</a:t>
            </a:r>
            <a: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4B25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000" kern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Dear friend, </a:t>
            </a:r>
            <a:endParaRPr lang="en-US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defRPr/>
            </a:pP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Thanks for your postcard from Moscow. I have never been there, but I’d like to visit Russia. Now I’m in Brighton and have a good time. </a:t>
            </a:r>
            <a:endParaRPr lang="en-US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I’m writing to invite you and your friends to visit Brighton next summer.</a:t>
            </a: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It’s only 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100</a:t>
            </a: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km. from London. You can do a lot of interesting things. You can</a:t>
            </a: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GB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swim, windsurf, sunbathe, sit in the deckchair.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If you want, you can stay in the</a:t>
            </a: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hotel, guest house, B&amp;B, camp, caravan. </a:t>
            </a: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The weather is always warm and sunny here. You’ll enjoy it.</a:t>
            </a: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I hope to see you there. </a:t>
            </a:r>
          </a:p>
          <a:p>
            <a:pPr>
              <a:defRPr/>
            </a:pP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Take care.</a:t>
            </a:r>
            <a: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Emma</a:t>
            </a:r>
            <a:endParaRPr lang="ru-RU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845" name="Picture 3" descr="D:\Картинки\Книги\218424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500063"/>
            <a:ext cx="25717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D:\Картинки\Шаблон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143125" y="857250"/>
            <a:ext cx="6000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We go by car, and we go by train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We go by boat and we go by_____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We go by land, by sea, by air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We go, go, go from here to_____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I usually go on holiday by train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And very seldom by_________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I often go to work by bus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And sometimes by car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I prefer going to work on foot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If I’m in a bad__________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But I never go by taxi</a:t>
            </a:r>
          </a:p>
          <a:p>
            <a:r>
              <a:rPr lang="en-US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Because it’s very________.</a:t>
            </a:r>
            <a:endParaRPr lang="ru-RU" sz="3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 rot="1585798">
            <a:off x="274638" y="2813050"/>
            <a:ext cx="12144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plane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0" y="1285875"/>
            <a:ext cx="12144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plane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 rot="690811">
            <a:off x="7956550" y="4394200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00813" y="2214563"/>
            <a:ext cx="114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 rot="-1501304">
            <a:off x="7635875" y="5716588"/>
            <a:ext cx="114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mood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6313" y="4929188"/>
            <a:ext cx="114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mood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00" y="3143250"/>
            <a:ext cx="12144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plane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5" name="TextBox 13"/>
          <p:cNvSpPr txBox="1">
            <a:spLocks noChangeArrowheads="1"/>
          </p:cNvSpPr>
          <p:nvPr/>
        </p:nvSpPr>
        <p:spPr bwMode="auto">
          <a:xfrm rot="-2877620">
            <a:off x="184944" y="1454944"/>
            <a:ext cx="1857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expensive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13325" y="5903913"/>
            <a:ext cx="1857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expensive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85720" y="142852"/>
            <a:ext cx="8858280" cy="6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Finish the poem with the rhyming words.</a:t>
            </a:r>
            <a:endParaRPr lang="ru-RU" sz="3600" b="1" kern="0" dirty="0"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28604"/>
            <a:ext cx="821537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world is a book and those who don’t travel read only one page”</a:t>
            </a:r>
            <a:b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algn="ctr"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(St. Augustine)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4" descr="D:\Картинки\Книги\00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7399">
            <a:off x="1065213" y="3617913"/>
            <a:ext cx="952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2" descr="D:\Картинки\Шаблоны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85720" y="285728"/>
            <a:ext cx="8858280" cy="6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Match the beginnings with the endings.</a:t>
            </a:r>
            <a:endParaRPr lang="ru-RU" sz="4000" b="1" kern="0" dirty="0"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1571625"/>
            <a:ext cx="47863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East or west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is no place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Englishman’s home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who travels far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Travelling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many countries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Every country is strong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929188" y="1500188"/>
            <a:ext cx="42148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is his castle.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knows much.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like home.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home is best.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by its traditions.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broadens the mind.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so many customs.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endParaRPr lang="en-US" sz="3200" kern="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endParaRPr lang="en-US" sz="3200" kern="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endParaRPr lang="ru-RU" sz="3200" kern="0" dirty="0"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214438" y="1857375"/>
            <a:ext cx="66246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you for your work.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lesson is over.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See you tomorrow.</a:t>
            </a: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285984" y="4143380"/>
            <a:ext cx="4319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Club</a:t>
            </a:r>
            <a:r>
              <a:rPr lang="ru-RU" sz="54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8D8E16-8D7A-40EC-B58B-11EA857DB71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2571750" y="2000250"/>
            <a:ext cx="55721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3366FF"/>
                </a:solidFill>
                <a:latin typeface="Times New Roman" pitchFamily="18" charset="0"/>
              </a:rPr>
              <a:t>The more you live,</a:t>
            </a:r>
          </a:p>
          <a:p>
            <a:pPr algn="ctr"/>
            <a:r>
              <a:rPr lang="en-US" sz="4400" b="1">
                <a:solidFill>
                  <a:srgbClr val="3366FF"/>
                </a:solidFill>
                <a:latin typeface="Times New Roman" pitchFamily="18" charset="0"/>
              </a:rPr>
              <a:t>The more you travel,</a:t>
            </a:r>
          </a:p>
          <a:p>
            <a:pPr algn="ctr"/>
            <a:r>
              <a:rPr lang="en-US" sz="4400" b="1">
                <a:solidFill>
                  <a:srgbClr val="008000"/>
                </a:solidFill>
                <a:latin typeface="Times New Roman" pitchFamily="18" charset="0"/>
              </a:rPr>
              <a:t>The more you travel,</a:t>
            </a:r>
          </a:p>
          <a:p>
            <a:pPr algn="ctr"/>
            <a:r>
              <a:rPr lang="en-US" sz="4400" b="1">
                <a:solidFill>
                  <a:srgbClr val="008000"/>
                </a:solidFill>
                <a:latin typeface="Times New Roman" pitchFamily="18" charset="0"/>
              </a:rPr>
              <a:t>The more you see</a:t>
            </a:r>
            <a:r>
              <a:rPr lang="en-US" sz="4400" b="1">
                <a:latin typeface="Times New Roman" pitchFamily="18" charset="0"/>
              </a:rPr>
              <a:t>,</a:t>
            </a:r>
          </a:p>
          <a:p>
            <a:pPr algn="ctr"/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The more you see,</a:t>
            </a:r>
          </a:p>
          <a:p>
            <a:pPr algn="ctr"/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The more you learn!</a:t>
            </a:r>
            <a:endParaRPr lang="ru-RU" sz="4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28604"/>
            <a:ext cx="764386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The motto of our lesson:</a:t>
            </a:r>
            <a:r>
              <a:rPr lang="en-US" sz="480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9" name="Picture 2" descr="D:\Мои документики\Школьные документики\Презентации\Страны\The UK\ЛОНДОН\study-adul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071813"/>
            <a:ext cx="71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18"/>
          <p:cNvGrpSpPr>
            <a:grpSpLocks/>
          </p:cNvGrpSpPr>
          <p:nvPr/>
        </p:nvGrpSpPr>
        <p:grpSpPr bwMode="auto">
          <a:xfrm>
            <a:off x="142875" y="285750"/>
            <a:ext cx="8786813" cy="3043238"/>
            <a:chOff x="304800" y="1905000"/>
            <a:chExt cx="8534400" cy="2743200"/>
          </a:xfrm>
        </p:grpSpPr>
        <p:sp>
          <p:nvSpPr>
            <p:cNvPr id="5" name="Прямоугольник 3"/>
            <p:cNvSpPr>
              <a:spLocks noChangeArrowheads="1"/>
            </p:cNvSpPr>
            <p:nvPr/>
          </p:nvSpPr>
          <p:spPr bwMode="auto">
            <a:xfrm>
              <a:off x="304800" y="2743200"/>
              <a:ext cx="1905000" cy="1371600"/>
            </a:xfrm>
            <a:prstGeom prst="rect">
              <a:avLst/>
            </a:prstGeom>
            <a:ln w="57150" algn="ctr">
              <a:solidFill>
                <a:srgbClr val="FF33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Speak</a:t>
              </a:r>
              <a:endPara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4"/>
            <p:cNvSpPr>
              <a:spLocks noChangeArrowheads="1"/>
            </p:cNvSpPr>
            <p:nvPr/>
          </p:nvSpPr>
          <p:spPr bwMode="auto">
            <a:xfrm>
              <a:off x="2362200" y="2743200"/>
              <a:ext cx="1828800" cy="1371600"/>
            </a:xfrm>
            <a:prstGeom prst="rect">
              <a:avLst/>
            </a:prstGeom>
            <a:ln w="57150" algn="ctr">
              <a:solidFill>
                <a:srgbClr val="FFFF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Listen</a:t>
              </a:r>
              <a:endPara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4343400" y="2743200"/>
              <a:ext cx="1905000" cy="1371600"/>
            </a:xfrm>
            <a:prstGeom prst="rect">
              <a:avLst/>
            </a:prstGeom>
            <a:ln w="57150" algn="ctr">
              <a:solidFill>
                <a:srgbClr val="F79646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Read</a:t>
              </a:r>
              <a:endPara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10"/>
            <p:cNvSpPr>
              <a:spLocks noChangeArrowheads="1"/>
            </p:cNvSpPr>
            <p:nvPr/>
          </p:nvSpPr>
          <p:spPr bwMode="auto">
            <a:xfrm>
              <a:off x="6477000" y="2743200"/>
              <a:ext cx="2362200" cy="1371600"/>
            </a:xfrm>
            <a:prstGeom prst="rect">
              <a:avLst/>
            </a:prstGeom>
            <a:ln w="57150" algn="ctr">
              <a:solidFill>
                <a:srgbClr val="FFCCFF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Write</a:t>
              </a:r>
              <a:endPara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6477000" y="2133600"/>
              <a:ext cx="1143000" cy="609600"/>
            </a:xfrm>
            <a:prstGeom prst="rect">
              <a:avLst/>
            </a:prstGeom>
            <a:ln w="57150" algn="ctr">
              <a:solidFill>
                <a:srgbClr val="FFCCFF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0" name="Кольцо 12"/>
            <p:cNvSpPr>
              <a:spLocks noChangeArrowheads="1"/>
            </p:cNvSpPr>
            <p:nvPr/>
          </p:nvSpPr>
          <p:spPr bwMode="auto">
            <a:xfrm>
              <a:off x="1371600" y="4114800"/>
              <a:ext cx="533400" cy="533400"/>
            </a:xfrm>
            <a:custGeom>
              <a:avLst/>
              <a:gdLst>
                <a:gd name="T0" fmla="*/ 266700 w 533400"/>
                <a:gd name="T1" fmla="*/ 0 h 533400"/>
                <a:gd name="T2" fmla="*/ 78115 w 533400"/>
                <a:gd name="T3" fmla="*/ 78115 h 533400"/>
                <a:gd name="T4" fmla="*/ 0 w 533400"/>
                <a:gd name="T5" fmla="*/ 266700 h 533400"/>
                <a:gd name="T6" fmla="*/ 78115 w 533400"/>
                <a:gd name="T7" fmla="*/ 455285 h 533400"/>
                <a:gd name="T8" fmla="*/ 266700 w 533400"/>
                <a:gd name="T9" fmla="*/ 533400 h 533400"/>
                <a:gd name="T10" fmla="*/ 455285 w 533400"/>
                <a:gd name="T11" fmla="*/ 455285 h 533400"/>
                <a:gd name="T12" fmla="*/ 533400 w 533400"/>
                <a:gd name="T13" fmla="*/ 266700 h 533400"/>
                <a:gd name="T14" fmla="*/ 455285 w 533400"/>
                <a:gd name="T15" fmla="*/ 78115 h 53340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78115 w 533400"/>
                <a:gd name="T25" fmla="*/ 78115 h 533400"/>
                <a:gd name="T26" fmla="*/ 455285 w 533400"/>
                <a:gd name="T27" fmla="*/ 455285 h 5334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3400" h="533400">
                  <a:moveTo>
                    <a:pt x="0" y="266700"/>
                  </a:moveTo>
                  <a:lnTo>
                    <a:pt x="0" y="266700"/>
                  </a:lnTo>
                  <a:cubicBezTo>
                    <a:pt x="0" y="119405"/>
                    <a:pt x="119405" y="0"/>
                    <a:pt x="266699" y="0"/>
                  </a:cubicBezTo>
                  <a:cubicBezTo>
                    <a:pt x="413994" y="0"/>
                    <a:pt x="533400" y="119405"/>
                    <a:pt x="533400" y="266700"/>
                  </a:cubicBezTo>
                  <a:cubicBezTo>
                    <a:pt x="533400" y="413994"/>
                    <a:pt x="413994" y="533399"/>
                    <a:pt x="266700" y="533400"/>
                  </a:cubicBezTo>
                  <a:cubicBezTo>
                    <a:pt x="119405" y="533400"/>
                    <a:pt x="0" y="413994"/>
                    <a:pt x="0" y="266700"/>
                  </a:cubicBezTo>
                  <a:close/>
                  <a:moveTo>
                    <a:pt x="133350" y="266700"/>
                  </a:moveTo>
                  <a:lnTo>
                    <a:pt x="133350" y="266700"/>
                  </a:lnTo>
                  <a:cubicBezTo>
                    <a:pt x="133350" y="340347"/>
                    <a:pt x="193052" y="400049"/>
                    <a:pt x="266699" y="400050"/>
                  </a:cubicBezTo>
                  <a:lnTo>
                    <a:pt x="266700" y="400050"/>
                  </a:lnTo>
                  <a:cubicBezTo>
                    <a:pt x="340347" y="400049"/>
                    <a:pt x="400050" y="340347"/>
                    <a:pt x="400050" y="266700"/>
                  </a:cubicBezTo>
                  <a:cubicBezTo>
                    <a:pt x="400050" y="193052"/>
                    <a:pt x="340347" y="133350"/>
                    <a:pt x="266700" y="133350"/>
                  </a:cubicBezTo>
                  <a:lnTo>
                    <a:pt x="266699" y="133350"/>
                  </a:lnTo>
                  <a:cubicBezTo>
                    <a:pt x="193052" y="133350"/>
                    <a:pt x="133350" y="193052"/>
                    <a:pt x="133350" y="266699"/>
                  </a:cubicBezTo>
                  <a:close/>
                </a:path>
              </a:pathLst>
            </a:custGeom>
            <a:ln w="57150" algn="ctr">
              <a:solidFill>
                <a:srgbClr val="FF33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" name="Кольцо 13"/>
            <p:cNvSpPr>
              <a:spLocks noChangeArrowheads="1"/>
            </p:cNvSpPr>
            <p:nvPr/>
          </p:nvSpPr>
          <p:spPr bwMode="auto">
            <a:xfrm>
              <a:off x="457200" y="4114800"/>
              <a:ext cx="533400" cy="533400"/>
            </a:xfrm>
            <a:custGeom>
              <a:avLst/>
              <a:gdLst>
                <a:gd name="T0" fmla="*/ 266700 w 533400"/>
                <a:gd name="T1" fmla="*/ 0 h 533400"/>
                <a:gd name="T2" fmla="*/ 78115 w 533400"/>
                <a:gd name="T3" fmla="*/ 78115 h 533400"/>
                <a:gd name="T4" fmla="*/ 0 w 533400"/>
                <a:gd name="T5" fmla="*/ 266700 h 533400"/>
                <a:gd name="T6" fmla="*/ 78115 w 533400"/>
                <a:gd name="T7" fmla="*/ 455285 h 533400"/>
                <a:gd name="T8" fmla="*/ 266700 w 533400"/>
                <a:gd name="T9" fmla="*/ 533400 h 533400"/>
                <a:gd name="T10" fmla="*/ 455285 w 533400"/>
                <a:gd name="T11" fmla="*/ 455285 h 533400"/>
                <a:gd name="T12" fmla="*/ 533400 w 533400"/>
                <a:gd name="T13" fmla="*/ 266700 h 533400"/>
                <a:gd name="T14" fmla="*/ 455285 w 533400"/>
                <a:gd name="T15" fmla="*/ 78115 h 53340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78115 w 533400"/>
                <a:gd name="T25" fmla="*/ 78115 h 533400"/>
                <a:gd name="T26" fmla="*/ 455285 w 533400"/>
                <a:gd name="T27" fmla="*/ 455285 h 5334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3400" h="533400">
                  <a:moveTo>
                    <a:pt x="0" y="266700"/>
                  </a:moveTo>
                  <a:lnTo>
                    <a:pt x="0" y="266700"/>
                  </a:lnTo>
                  <a:cubicBezTo>
                    <a:pt x="0" y="119405"/>
                    <a:pt x="119405" y="0"/>
                    <a:pt x="266699" y="0"/>
                  </a:cubicBezTo>
                  <a:cubicBezTo>
                    <a:pt x="413994" y="0"/>
                    <a:pt x="533400" y="119405"/>
                    <a:pt x="533400" y="266700"/>
                  </a:cubicBezTo>
                  <a:cubicBezTo>
                    <a:pt x="533400" y="413994"/>
                    <a:pt x="413994" y="533399"/>
                    <a:pt x="266700" y="533400"/>
                  </a:cubicBezTo>
                  <a:cubicBezTo>
                    <a:pt x="119405" y="533400"/>
                    <a:pt x="0" y="413994"/>
                    <a:pt x="0" y="266700"/>
                  </a:cubicBezTo>
                  <a:close/>
                  <a:moveTo>
                    <a:pt x="133350" y="266700"/>
                  </a:moveTo>
                  <a:lnTo>
                    <a:pt x="133350" y="266700"/>
                  </a:lnTo>
                  <a:cubicBezTo>
                    <a:pt x="133350" y="340347"/>
                    <a:pt x="193052" y="400049"/>
                    <a:pt x="266699" y="400050"/>
                  </a:cubicBezTo>
                  <a:lnTo>
                    <a:pt x="266700" y="400050"/>
                  </a:lnTo>
                  <a:cubicBezTo>
                    <a:pt x="340347" y="400049"/>
                    <a:pt x="400050" y="340347"/>
                    <a:pt x="400050" y="266700"/>
                  </a:cubicBezTo>
                  <a:cubicBezTo>
                    <a:pt x="400050" y="193052"/>
                    <a:pt x="340347" y="133350"/>
                    <a:pt x="266700" y="133350"/>
                  </a:cubicBezTo>
                  <a:lnTo>
                    <a:pt x="266699" y="133350"/>
                  </a:lnTo>
                  <a:cubicBezTo>
                    <a:pt x="193052" y="133350"/>
                    <a:pt x="133350" y="193052"/>
                    <a:pt x="133350" y="266699"/>
                  </a:cubicBezTo>
                  <a:close/>
                </a:path>
              </a:pathLst>
            </a:custGeom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2" name="Кольцо 28"/>
            <p:cNvSpPr>
              <a:spLocks noChangeArrowheads="1"/>
            </p:cNvSpPr>
            <p:nvPr/>
          </p:nvSpPr>
          <p:spPr bwMode="auto">
            <a:xfrm>
              <a:off x="2438400" y="4114800"/>
              <a:ext cx="533400" cy="533400"/>
            </a:xfrm>
            <a:custGeom>
              <a:avLst/>
              <a:gdLst>
                <a:gd name="T0" fmla="*/ 266700 w 533400"/>
                <a:gd name="T1" fmla="*/ 0 h 533400"/>
                <a:gd name="T2" fmla="*/ 78115 w 533400"/>
                <a:gd name="T3" fmla="*/ 78115 h 533400"/>
                <a:gd name="T4" fmla="*/ 0 w 533400"/>
                <a:gd name="T5" fmla="*/ 266700 h 533400"/>
                <a:gd name="T6" fmla="*/ 78115 w 533400"/>
                <a:gd name="T7" fmla="*/ 455285 h 533400"/>
                <a:gd name="T8" fmla="*/ 266700 w 533400"/>
                <a:gd name="T9" fmla="*/ 533400 h 533400"/>
                <a:gd name="T10" fmla="*/ 455285 w 533400"/>
                <a:gd name="T11" fmla="*/ 455285 h 533400"/>
                <a:gd name="T12" fmla="*/ 533400 w 533400"/>
                <a:gd name="T13" fmla="*/ 266700 h 533400"/>
                <a:gd name="T14" fmla="*/ 455285 w 533400"/>
                <a:gd name="T15" fmla="*/ 78115 h 53340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78115 w 533400"/>
                <a:gd name="T25" fmla="*/ 78115 h 533400"/>
                <a:gd name="T26" fmla="*/ 455285 w 533400"/>
                <a:gd name="T27" fmla="*/ 455285 h 5334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3400" h="533400">
                  <a:moveTo>
                    <a:pt x="0" y="266700"/>
                  </a:moveTo>
                  <a:lnTo>
                    <a:pt x="0" y="266700"/>
                  </a:lnTo>
                  <a:cubicBezTo>
                    <a:pt x="0" y="119405"/>
                    <a:pt x="119405" y="0"/>
                    <a:pt x="266699" y="0"/>
                  </a:cubicBezTo>
                  <a:cubicBezTo>
                    <a:pt x="413994" y="0"/>
                    <a:pt x="533400" y="119405"/>
                    <a:pt x="533400" y="266700"/>
                  </a:cubicBezTo>
                  <a:cubicBezTo>
                    <a:pt x="533400" y="413994"/>
                    <a:pt x="413994" y="533399"/>
                    <a:pt x="266700" y="533400"/>
                  </a:cubicBezTo>
                  <a:cubicBezTo>
                    <a:pt x="119405" y="533400"/>
                    <a:pt x="0" y="413994"/>
                    <a:pt x="0" y="266700"/>
                  </a:cubicBezTo>
                  <a:close/>
                  <a:moveTo>
                    <a:pt x="133350" y="266700"/>
                  </a:moveTo>
                  <a:lnTo>
                    <a:pt x="133350" y="266700"/>
                  </a:lnTo>
                  <a:cubicBezTo>
                    <a:pt x="133350" y="340347"/>
                    <a:pt x="193052" y="400049"/>
                    <a:pt x="266699" y="400050"/>
                  </a:cubicBezTo>
                  <a:lnTo>
                    <a:pt x="266700" y="400050"/>
                  </a:lnTo>
                  <a:cubicBezTo>
                    <a:pt x="340347" y="400049"/>
                    <a:pt x="400050" y="340347"/>
                    <a:pt x="400050" y="266700"/>
                  </a:cubicBezTo>
                  <a:cubicBezTo>
                    <a:pt x="400050" y="193052"/>
                    <a:pt x="340347" y="133350"/>
                    <a:pt x="266700" y="133350"/>
                  </a:cubicBezTo>
                  <a:lnTo>
                    <a:pt x="266699" y="133350"/>
                  </a:lnTo>
                  <a:cubicBezTo>
                    <a:pt x="193052" y="133350"/>
                    <a:pt x="133350" y="193052"/>
                    <a:pt x="133350" y="266699"/>
                  </a:cubicBezTo>
                  <a:close/>
                </a:path>
              </a:pathLst>
            </a:custGeom>
            <a:ln w="57150" algn="ctr">
              <a:solidFill>
                <a:srgbClr val="FFFF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Кольцо 29"/>
            <p:cNvSpPr>
              <a:spLocks noChangeArrowheads="1"/>
            </p:cNvSpPr>
            <p:nvPr/>
          </p:nvSpPr>
          <p:spPr bwMode="auto">
            <a:xfrm>
              <a:off x="4572000" y="4114800"/>
              <a:ext cx="533400" cy="533400"/>
            </a:xfrm>
            <a:custGeom>
              <a:avLst/>
              <a:gdLst>
                <a:gd name="T0" fmla="*/ 266700 w 533400"/>
                <a:gd name="T1" fmla="*/ 0 h 533400"/>
                <a:gd name="T2" fmla="*/ 78115 w 533400"/>
                <a:gd name="T3" fmla="*/ 78115 h 533400"/>
                <a:gd name="T4" fmla="*/ 0 w 533400"/>
                <a:gd name="T5" fmla="*/ 266700 h 533400"/>
                <a:gd name="T6" fmla="*/ 78115 w 533400"/>
                <a:gd name="T7" fmla="*/ 455285 h 533400"/>
                <a:gd name="T8" fmla="*/ 266700 w 533400"/>
                <a:gd name="T9" fmla="*/ 533400 h 533400"/>
                <a:gd name="T10" fmla="*/ 455285 w 533400"/>
                <a:gd name="T11" fmla="*/ 455285 h 533400"/>
                <a:gd name="T12" fmla="*/ 533400 w 533400"/>
                <a:gd name="T13" fmla="*/ 266700 h 533400"/>
                <a:gd name="T14" fmla="*/ 455285 w 533400"/>
                <a:gd name="T15" fmla="*/ 78115 h 53340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78115 w 533400"/>
                <a:gd name="T25" fmla="*/ 78115 h 533400"/>
                <a:gd name="T26" fmla="*/ 455285 w 533400"/>
                <a:gd name="T27" fmla="*/ 455285 h 5334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3400" h="533400">
                  <a:moveTo>
                    <a:pt x="0" y="266700"/>
                  </a:moveTo>
                  <a:lnTo>
                    <a:pt x="0" y="266700"/>
                  </a:lnTo>
                  <a:cubicBezTo>
                    <a:pt x="0" y="119405"/>
                    <a:pt x="119405" y="0"/>
                    <a:pt x="266699" y="0"/>
                  </a:cubicBezTo>
                  <a:cubicBezTo>
                    <a:pt x="413994" y="0"/>
                    <a:pt x="533400" y="119405"/>
                    <a:pt x="533400" y="266700"/>
                  </a:cubicBezTo>
                  <a:cubicBezTo>
                    <a:pt x="533400" y="413994"/>
                    <a:pt x="413994" y="533399"/>
                    <a:pt x="266700" y="533400"/>
                  </a:cubicBezTo>
                  <a:cubicBezTo>
                    <a:pt x="119405" y="533400"/>
                    <a:pt x="0" y="413994"/>
                    <a:pt x="0" y="266700"/>
                  </a:cubicBezTo>
                  <a:close/>
                  <a:moveTo>
                    <a:pt x="133350" y="266700"/>
                  </a:moveTo>
                  <a:lnTo>
                    <a:pt x="133350" y="266700"/>
                  </a:lnTo>
                  <a:cubicBezTo>
                    <a:pt x="133350" y="340347"/>
                    <a:pt x="193052" y="400049"/>
                    <a:pt x="266699" y="400050"/>
                  </a:cubicBezTo>
                  <a:lnTo>
                    <a:pt x="266700" y="400050"/>
                  </a:lnTo>
                  <a:cubicBezTo>
                    <a:pt x="340347" y="400049"/>
                    <a:pt x="400050" y="340347"/>
                    <a:pt x="400050" y="266700"/>
                  </a:cubicBezTo>
                  <a:cubicBezTo>
                    <a:pt x="400050" y="193052"/>
                    <a:pt x="340347" y="133350"/>
                    <a:pt x="266700" y="133350"/>
                  </a:cubicBezTo>
                  <a:lnTo>
                    <a:pt x="266699" y="133350"/>
                  </a:lnTo>
                  <a:cubicBezTo>
                    <a:pt x="193052" y="133350"/>
                    <a:pt x="133350" y="193052"/>
                    <a:pt x="133350" y="266699"/>
                  </a:cubicBezTo>
                  <a:close/>
                </a:path>
              </a:pathLst>
            </a:custGeom>
            <a:ln w="57150" algn="ctr">
              <a:solidFill>
                <a:srgbClr val="F79646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Кольцо 30"/>
            <p:cNvSpPr>
              <a:spLocks noChangeArrowheads="1"/>
            </p:cNvSpPr>
            <p:nvPr/>
          </p:nvSpPr>
          <p:spPr bwMode="auto">
            <a:xfrm>
              <a:off x="3505200" y="4114800"/>
              <a:ext cx="533400" cy="533400"/>
            </a:xfrm>
            <a:custGeom>
              <a:avLst/>
              <a:gdLst>
                <a:gd name="T0" fmla="*/ 266700 w 533400"/>
                <a:gd name="T1" fmla="*/ 0 h 533400"/>
                <a:gd name="T2" fmla="*/ 78115 w 533400"/>
                <a:gd name="T3" fmla="*/ 78115 h 533400"/>
                <a:gd name="T4" fmla="*/ 0 w 533400"/>
                <a:gd name="T5" fmla="*/ 266700 h 533400"/>
                <a:gd name="T6" fmla="*/ 78115 w 533400"/>
                <a:gd name="T7" fmla="*/ 455285 h 533400"/>
                <a:gd name="T8" fmla="*/ 266700 w 533400"/>
                <a:gd name="T9" fmla="*/ 533400 h 533400"/>
                <a:gd name="T10" fmla="*/ 455285 w 533400"/>
                <a:gd name="T11" fmla="*/ 455285 h 533400"/>
                <a:gd name="T12" fmla="*/ 533400 w 533400"/>
                <a:gd name="T13" fmla="*/ 266700 h 533400"/>
                <a:gd name="T14" fmla="*/ 455285 w 533400"/>
                <a:gd name="T15" fmla="*/ 78115 h 53340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78115 w 533400"/>
                <a:gd name="T25" fmla="*/ 78115 h 533400"/>
                <a:gd name="T26" fmla="*/ 455285 w 533400"/>
                <a:gd name="T27" fmla="*/ 455285 h 5334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3400" h="533400">
                  <a:moveTo>
                    <a:pt x="0" y="266700"/>
                  </a:moveTo>
                  <a:lnTo>
                    <a:pt x="0" y="266700"/>
                  </a:lnTo>
                  <a:cubicBezTo>
                    <a:pt x="0" y="119405"/>
                    <a:pt x="119405" y="0"/>
                    <a:pt x="266699" y="0"/>
                  </a:cubicBezTo>
                  <a:cubicBezTo>
                    <a:pt x="413994" y="0"/>
                    <a:pt x="533400" y="119405"/>
                    <a:pt x="533400" y="266700"/>
                  </a:cubicBezTo>
                  <a:cubicBezTo>
                    <a:pt x="533400" y="413994"/>
                    <a:pt x="413994" y="533399"/>
                    <a:pt x="266700" y="533400"/>
                  </a:cubicBezTo>
                  <a:cubicBezTo>
                    <a:pt x="119405" y="533400"/>
                    <a:pt x="0" y="413994"/>
                    <a:pt x="0" y="266700"/>
                  </a:cubicBezTo>
                  <a:close/>
                  <a:moveTo>
                    <a:pt x="133350" y="266700"/>
                  </a:moveTo>
                  <a:lnTo>
                    <a:pt x="133350" y="266700"/>
                  </a:lnTo>
                  <a:cubicBezTo>
                    <a:pt x="133350" y="340347"/>
                    <a:pt x="193052" y="400049"/>
                    <a:pt x="266699" y="400050"/>
                  </a:cubicBezTo>
                  <a:lnTo>
                    <a:pt x="266700" y="400050"/>
                  </a:lnTo>
                  <a:cubicBezTo>
                    <a:pt x="340347" y="400049"/>
                    <a:pt x="400050" y="340347"/>
                    <a:pt x="400050" y="266700"/>
                  </a:cubicBezTo>
                  <a:cubicBezTo>
                    <a:pt x="400050" y="193052"/>
                    <a:pt x="340347" y="133350"/>
                    <a:pt x="266700" y="133350"/>
                  </a:cubicBezTo>
                  <a:lnTo>
                    <a:pt x="266699" y="133350"/>
                  </a:lnTo>
                  <a:cubicBezTo>
                    <a:pt x="193052" y="133350"/>
                    <a:pt x="133350" y="193052"/>
                    <a:pt x="133350" y="266699"/>
                  </a:cubicBezTo>
                  <a:close/>
                </a:path>
              </a:pathLst>
            </a:custGeom>
            <a:ln w="57150" algn="ctr">
              <a:solidFill>
                <a:srgbClr val="FFFF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Кольцо 31"/>
            <p:cNvSpPr>
              <a:spLocks noChangeArrowheads="1"/>
            </p:cNvSpPr>
            <p:nvPr/>
          </p:nvSpPr>
          <p:spPr bwMode="auto">
            <a:xfrm>
              <a:off x="5562600" y="4114800"/>
              <a:ext cx="533400" cy="533400"/>
            </a:xfrm>
            <a:custGeom>
              <a:avLst/>
              <a:gdLst>
                <a:gd name="T0" fmla="*/ 266700 w 533400"/>
                <a:gd name="T1" fmla="*/ 0 h 533400"/>
                <a:gd name="T2" fmla="*/ 78115 w 533400"/>
                <a:gd name="T3" fmla="*/ 78115 h 533400"/>
                <a:gd name="T4" fmla="*/ 0 w 533400"/>
                <a:gd name="T5" fmla="*/ 266700 h 533400"/>
                <a:gd name="T6" fmla="*/ 78115 w 533400"/>
                <a:gd name="T7" fmla="*/ 455285 h 533400"/>
                <a:gd name="T8" fmla="*/ 266700 w 533400"/>
                <a:gd name="T9" fmla="*/ 533400 h 533400"/>
                <a:gd name="T10" fmla="*/ 455285 w 533400"/>
                <a:gd name="T11" fmla="*/ 455285 h 533400"/>
                <a:gd name="T12" fmla="*/ 533400 w 533400"/>
                <a:gd name="T13" fmla="*/ 266700 h 533400"/>
                <a:gd name="T14" fmla="*/ 455285 w 533400"/>
                <a:gd name="T15" fmla="*/ 78115 h 53340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78115 w 533400"/>
                <a:gd name="T25" fmla="*/ 78115 h 533400"/>
                <a:gd name="T26" fmla="*/ 455285 w 533400"/>
                <a:gd name="T27" fmla="*/ 455285 h 5334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3400" h="533400">
                  <a:moveTo>
                    <a:pt x="0" y="266700"/>
                  </a:moveTo>
                  <a:lnTo>
                    <a:pt x="0" y="266700"/>
                  </a:lnTo>
                  <a:cubicBezTo>
                    <a:pt x="0" y="119405"/>
                    <a:pt x="119405" y="0"/>
                    <a:pt x="266699" y="0"/>
                  </a:cubicBezTo>
                  <a:cubicBezTo>
                    <a:pt x="413994" y="0"/>
                    <a:pt x="533400" y="119405"/>
                    <a:pt x="533400" y="266700"/>
                  </a:cubicBezTo>
                  <a:cubicBezTo>
                    <a:pt x="533400" y="413994"/>
                    <a:pt x="413994" y="533399"/>
                    <a:pt x="266700" y="533400"/>
                  </a:cubicBezTo>
                  <a:cubicBezTo>
                    <a:pt x="119405" y="533400"/>
                    <a:pt x="0" y="413994"/>
                    <a:pt x="0" y="266700"/>
                  </a:cubicBezTo>
                  <a:close/>
                  <a:moveTo>
                    <a:pt x="133350" y="266700"/>
                  </a:moveTo>
                  <a:lnTo>
                    <a:pt x="133350" y="266700"/>
                  </a:lnTo>
                  <a:cubicBezTo>
                    <a:pt x="133350" y="340347"/>
                    <a:pt x="193052" y="400049"/>
                    <a:pt x="266699" y="400050"/>
                  </a:cubicBezTo>
                  <a:lnTo>
                    <a:pt x="266700" y="400050"/>
                  </a:lnTo>
                  <a:cubicBezTo>
                    <a:pt x="340347" y="400049"/>
                    <a:pt x="400050" y="340347"/>
                    <a:pt x="400050" y="266700"/>
                  </a:cubicBezTo>
                  <a:cubicBezTo>
                    <a:pt x="400050" y="193052"/>
                    <a:pt x="340347" y="133350"/>
                    <a:pt x="266700" y="133350"/>
                  </a:cubicBezTo>
                  <a:lnTo>
                    <a:pt x="266699" y="133350"/>
                  </a:lnTo>
                  <a:cubicBezTo>
                    <a:pt x="193052" y="133350"/>
                    <a:pt x="133350" y="193052"/>
                    <a:pt x="133350" y="266699"/>
                  </a:cubicBezTo>
                  <a:close/>
                </a:path>
              </a:pathLst>
            </a:custGeom>
            <a:ln w="57150" algn="ctr">
              <a:solidFill>
                <a:srgbClr val="F79646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Кольцо 32"/>
            <p:cNvSpPr>
              <a:spLocks noChangeArrowheads="1"/>
            </p:cNvSpPr>
            <p:nvPr/>
          </p:nvSpPr>
          <p:spPr bwMode="auto">
            <a:xfrm>
              <a:off x="7924800" y="4114800"/>
              <a:ext cx="533400" cy="533400"/>
            </a:xfrm>
            <a:custGeom>
              <a:avLst/>
              <a:gdLst>
                <a:gd name="T0" fmla="*/ 266700 w 533400"/>
                <a:gd name="T1" fmla="*/ 0 h 533400"/>
                <a:gd name="T2" fmla="*/ 78115 w 533400"/>
                <a:gd name="T3" fmla="*/ 78115 h 533400"/>
                <a:gd name="T4" fmla="*/ 0 w 533400"/>
                <a:gd name="T5" fmla="*/ 266700 h 533400"/>
                <a:gd name="T6" fmla="*/ 78115 w 533400"/>
                <a:gd name="T7" fmla="*/ 455285 h 533400"/>
                <a:gd name="T8" fmla="*/ 266700 w 533400"/>
                <a:gd name="T9" fmla="*/ 533400 h 533400"/>
                <a:gd name="T10" fmla="*/ 455285 w 533400"/>
                <a:gd name="T11" fmla="*/ 455285 h 533400"/>
                <a:gd name="T12" fmla="*/ 533400 w 533400"/>
                <a:gd name="T13" fmla="*/ 266700 h 533400"/>
                <a:gd name="T14" fmla="*/ 455285 w 533400"/>
                <a:gd name="T15" fmla="*/ 78115 h 53340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78115 w 533400"/>
                <a:gd name="T25" fmla="*/ 78115 h 533400"/>
                <a:gd name="T26" fmla="*/ 455285 w 533400"/>
                <a:gd name="T27" fmla="*/ 455285 h 5334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3400" h="533400">
                  <a:moveTo>
                    <a:pt x="0" y="266700"/>
                  </a:moveTo>
                  <a:lnTo>
                    <a:pt x="0" y="266700"/>
                  </a:lnTo>
                  <a:cubicBezTo>
                    <a:pt x="0" y="119405"/>
                    <a:pt x="119405" y="0"/>
                    <a:pt x="266699" y="0"/>
                  </a:cubicBezTo>
                  <a:cubicBezTo>
                    <a:pt x="413994" y="0"/>
                    <a:pt x="533400" y="119405"/>
                    <a:pt x="533400" y="266700"/>
                  </a:cubicBezTo>
                  <a:cubicBezTo>
                    <a:pt x="533400" y="413994"/>
                    <a:pt x="413994" y="533399"/>
                    <a:pt x="266700" y="533400"/>
                  </a:cubicBezTo>
                  <a:cubicBezTo>
                    <a:pt x="119405" y="533400"/>
                    <a:pt x="0" y="413994"/>
                    <a:pt x="0" y="266700"/>
                  </a:cubicBezTo>
                  <a:close/>
                  <a:moveTo>
                    <a:pt x="132113" y="266700"/>
                  </a:moveTo>
                  <a:lnTo>
                    <a:pt x="132113" y="266700"/>
                  </a:lnTo>
                  <a:cubicBezTo>
                    <a:pt x="132113" y="341030"/>
                    <a:pt x="192369" y="401286"/>
                    <a:pt x="266699" y="401287"/>
                  </a:cubicBezTo>
                  <a:lnTo>
                    <a:pt x="266700" y="401287"/>
                  </a:lnTo>
                  <a:cubicBezTo>
                    <a:pt x="341030" y="401286"/>
                    <a:pt x="401287" y="341030"/>
                    <a:pt x="401287" y="266700"/>
                  </a:cubicBezTo>
                  <a:cubicBezTo>
                    <a:pt x="401287" y="192369"/>
                    <a:pt x="341030" y="132113"/>
                    <a:pt x="266700" y="132113"/>
                  </a:cubicBezTo>
                  <a:lnTo>
                    <a:pt x="266699" y="132113"/>
                  </a:lnTo>
                  <a:cubicBezTo>
                    <a:pt x="192369" y="132113"/>
                    <a:pt x="132113" y="192369"/>
                    <a:pt x="132113" y="266699"/>
                  </a:cubicBezTo>
                  <a:close/>
                </a:path>
              </a:pathLst>
            </a:custGeom>
            <a:ln w="57150" algn="ctr">
              <a:solidFill>
                <a:srgbClr val="FFCCFF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Кольцо 33"/>
            <p:cNvSpPr>
              <a:spLocks noChangeArrowheads="1"/>
            </p:cNvSpPr>
            <p:nvPr/>
          </p:nvSpPr>
          <p:spPr bwMode="auto">
            <a:xfrm>
              <a:off x="6629400" y="4114800"/>
              <a:ext cx="533400" cy="533400"/>
            </a:xfrm>
            <a:custGeom>
              <a:avLst/>
              <a:gdLst>
                <a:gd name="T0" fmla="*/ 266700 w 533400"/>
                <a:gd name="T1" fmla="*/ 0 h 533400"/>
                <a:gd name="T2" fmla="*/ 78115 w 533400"/>
                <a:gd name="T3" fmla="*/ 78115 h 533400"/>
                <a:gd name="T4" fmla="*/ 0 w 533400"/>
                <a:gd name="T5" fmla="*/ 266700 h 533400"/>
                <a:gd name="T6" fmla="*/ 78115 w 533400"/>
                <a:gd name="T7" fmla="*/ 455285 h 533400"/>
                <a:gd name="T8" fmla="*/ 266700 w 533400"/>
                <a:gd name="T9" fmla="*/ 533400 h 533400"/>
                <a:gd name="T10" fmla="*/ 455285 w 533400"/>
                <a:gd name="T11" fmla="*/ 455285 h 533400"/>
                <a:gd name="T12" fmla="*/ 533400 w 533400"/>
                <a:gd name="T13" fmla="*/ 266700 h 533400"/>
                <a:gd name="T14" fmla="*/ 455285 w 533400"/>
                <a:gd name="T15" fmla="*/ 78115 h 53340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78115 w 533400"/>
                <a:gd name="T25" fmla="*/ 78115 h 533400"/>
                <a:gd name="T26" fmla="*/ 455285 w 533400"/>
                <a:gd name="T27" fmla="*/ 455285 h 5334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3400" h="533400">
                  <a:moveTo>
                    <a:pt x="0" y="266700"/>
                  </a:moveTo>
                  <a:lnTo>
                    <a:pt x="0" y="266700"/>
                  </a:lnTo>
                  <a:cubicBezTo>
                    <a:pt x="0" y="119405"/>
                    <a:pt x="119405" y="0"/>
                    <a:pt x="266699" y="0"/>
                  </a:cubicBezTo>
                  <a:cubicBezTo>
                    <a:pt x="413994" y="0"/>
                    <a:pt x="533400" y="119405"/>
                    <a:pt x="533400" y="266700"/>
                  </a:cubicBezTo>
                  <a:cubicBezTo>
                    <a:pt x="533400" y="413994"/>
                    <a:pt x="413994" y="533399"/>
                    <a:pt x="266700" y="533400"/>
                  </a:cubicBezTo>
                  <a:cubicBezTo>
                    <a:pt x="119405" y="533400"/>
                    <a:pt x="0" y="413994"/>
                    <a:pt x="0" y="266700"/>
                  </a:cubicBezTo>
                  <a:close/>
                  <a:moveTo>
                    <a:pt x="133350" y="266700"/>
                  </a:moveTo>
                  <a:lnTo>
                    <a:pt x="133350" y="266700"/>
                  </a:lnTo>
                  <a:cubicBezTo>
                    <a:pt x="133350" y="340347"/>
                    <a:pt x="193052" y="400049"/>
                    <a:pt x="266699" y="400050"/>
                  </a:cubicBezTo>
                  <a:lnTo>
                    <a:pt x="266700" y="400050"/>
                  </a:lnTo>
                  <a:cubicBezTo>
                    <a:pt x="340347" y="400049"/>
                    <a:pt x="400050" y="340347"/>
                    <a:pt x="400050" y="266700"/>
                  </a:cubicBezTo>
                  <a:cubicBezTo>
                    <a:pt x="400050" y="193052"/>
                    <a:pt x="340347" y="133350"/>
                    <a:pt x="266700" y="133350"/>
                  </a:cubicBezTo>
                  <a:lnTo>
                    <a:pt x="266699" y="133350"/>
                  </a:lnTo>
                  <a:cubicBezTo>
                    <a:pt x="193052" y="133350"/>
                    <a:pt x="133350" y="193052"/>
                    <a:pt x="133350" y="266699"/>
                  </a:cubicBezTo>
                  <a:close/>
                </a:path>
              </a:pathLst>
            </a:custGeom>
            <a:ln w="57150" algn="ctr">
              <a:solidFill>
                <a:srgbClr val="FFCCFF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8153400" y="1905000"/>
              <a:ext cx="152400" cy="838200"/>
            </a:xfrm>
            <a:prstGeom prst="rect">
              <a:avLst/>
            </a:prstGeom>
            <a:ln w="57150">
              <a:solidFill>
                <a:srgbClr val="FFCCFF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pPr>
                <a:defRPr/>
              </a:pPr>
              <a:endParaRPr lang="ru-RU">
                <a:latin typeface="Garamond" pitchFamily="18" charset="0"/>
              </a:endParaRPr>
            </a:p>
          </p:txBody>
        </p:sp>
      </p:grpSp>
      <p:sp>
        <p:nvSpPr>
          <p:cNvPr id="12291" name="Прямоугольник 18"/>
          <p:cNvSpPr>
            <a:spLocks noChangeArrowheads="1"/>
          </p:cNvSpPr>
          <p:nvPr/>
        </p:nvSpPr>
        <p:spPr bwMode="auto">
          <a:xfrm>
            <a:off x="1428750" y="3786188"/>
            <a:ext cx="7500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Can you help me?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Можете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мне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 don’t understand the task</a:t>
            </a:r>
            <a:r>
              <a:rPr lang="en-GB" sz="24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понял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Can you repeat it, please?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Повторите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пожалуйста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Can you translate the word ______ into Russian?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Переведите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I’m ready</a:t>
            </a:r>
            <a:r>
              <a:rPr lang="en-GB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Я готов.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Can I start?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Могу я начать? </a:t>
            </a:r>
          </a:p>
        </p:txBody>
      </p:sp>
      <p:pic>
        <p:nvPicPr>
          <p:cNvPr id="22" name="Picture 7" descr="arg-newtrain-sm-r-16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781675"/>
            <a:ext cx="17621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76216 -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D:\Картинки\Шаблоны\1244955972_globe-033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 b="12500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313" y="0"/>
            <a:ext cx="8643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b="1" kern="0" dirty="0">
                <a:solidFill>
                  <a:srgbClr val="FFFF00"/>
                </a:solidFill>
                <a:effectLst>
                  <a:glow rad="101600">
                    <a:srgbClr val="FFCC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Why do people like to travel?</a:t>
            </a:r>
            <a:endParaRPr lang="ru-RU" sz="5000" b="1" kern="0" dirty="0">
              <a:solidFill>
                <a:srgbClr val="FFFF00"/>
              </a:solidFill>
              <a:effectLst>
                <a:glow rad="101600">
                  <a:srgbClr val="FFCC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142984"/>
            <a:ext cx="69627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8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 visit new places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meet people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80008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 study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master English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80008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 see famous places of interest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learn more about the countries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80008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 challenge yourself</a:t>
            </a:r>
            <a:endParaRPr lang="ru-RU" sz="2800" b="1" dirty="0">
              <a:solidFill>
                <a:srgbClr val="800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enjoy new experiences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80008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 learn a new language</a:t>
            </a:r>
            <a:endParaRPr lang="ru-RU" sz="2800" b="1" dirty="0">
              <a:solidFill>
                <a:srgbClr val="80008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experience new cultures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80008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 have fun</a:t>
            </a:r>
            <a:endParaRPr lang="ru-RU" sz="2800" b="1" dirty="0">
              <a:solidFill>
                <a:srgbClr val="80008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see new things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643563" y="3000375"/>
            <a:ext cx="35004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rgbClr val="FF3300"/>
                </a:solidFill>
                <a:effectLst>
                  <a:glow rad="101600">
                    <a:schemeClr val="accent5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Use:  </a:t>
            </a:r>
            <a:r>
              <a:rPr lang="en-US" sz="4000" b="1" u="sng" dirty="0">
                <a:solidFill>
                  <a:srgbClr val="0000CC"/>
                </a:solidFill>
                <a:effectLst>
                  <a:glow rad="101600">
                    <a:schemeClr val="accent5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i="1" dirty="0">
                <a:solidFill>
                  <a:srgbClr val="FF0066"/>
                </a:solidFill>
                <a:effectLst>
                  <a:glow rad="101600">
                    <a:schemeClr val="accent5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think…,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i="1" dirty="0">
                <a:solidFill>
                  <a:srgbClr val="FF0066"/>
                </a:solidFill>
                <a:effectLst>
                  <a:glow rad="101600">
                    <a:schemeClr val="accent5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I’m sure…,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i="1" dirty="0">
                <a:solidFill>
                  <a:srgbClr val="FF0066"/>
                </a:solidFill>
                <a:effectLst>
                  <a:glow rad="101600">
                    <a:schemeClr val="accent5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my opinion…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0"/>
            <a:ext cx="8001000" cy="6858000"/>
          </a:xfrm>
          <a:noFill/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5572125"/>
            <a:ext cx="11191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0688" y="0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Phonetic drills.</a:t>
            </a:r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25" y="5715000"/>
            <a:ext cx="45704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British Money.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0"/>
            <a:ext cx="800100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£</a:t>
            </a:r>
            <a:endParaRPr lang="ru-RU" sz="9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38" y="428625"/>
            <a:ext cx="79295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penny</a:t>
            </a:r>
          </a:p>
          <a:p>
            <a:pPr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( five, ten, twenty, fifty)  pence</a:t>
            </a:r>
          </a:p>
          <a:p>
            <a:pPr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pound = 100 pence</a:t>
            </a:r>
          </a:p>
          <a:p>
            <a:pPr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Five (ten, twenty, fifty ) pounds</a:t>
            </a:r>
            <a:endParaRPr lang="ru-RU" sz="3600" b="1" dirty="0">
              <a:solidFill>
                <a:schemeClr val="hlink"/>
              </a:solidFill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10" descr="angleterre_pnew2_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143250"/>
            <a:ext cx="6715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189913" y="0"/>
            <a:ext cx="954087" cy="193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£</a:t>
            </a:r>
            <a:endParaRPr lang="ru-RU" sz="12000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DC53B-4C76-4877-8E12-DADDE87ED8CD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5D6DC56-18EB-40B3-B1DC-0130B015D53A}" type="slidenum">
              <a:rPr lang="en-US" sz="1200">
                <a:solidFill>
                  <a:srgbClr val="1F497D"/>
                </a:solidFill>
                <a:cs typeface="Arial" charset="0"/>
              </a:rPr>
              <a:pPr algn="r"/>
              <a:t>9</a:t>
            </a:fld>
            <a:endParaRPr lang="en-US" sz="12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4104" name="Rectangle 8"/>
          <p:cNvSpPr>
            <a:spLocks noGrp="1"/>
          </p:cNvSpPr>
          <p:nvPr>
            <p:ph type="title" idx="4294967295"/>
          </p:nvPr>
        </p:nvSpPr>
        <p:spPr>
          <a:xfrm>
            <a:off x="928688" y="214313"/>
            <a:ext cx="5857875" cy="1571625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important things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travelling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0" y="2357438"/>
          <a:ext cx="9144000" cy="4500570"/>
        </p:xfrm>
        <a:graphic>
          <a:graphicData uri="http://schemas.openxmlformats.org/drawingml/2006/table">
            <a:tbl>
              <a:tblPr/>
              <a:tblGrid>
                <a:gridCol w="1752600"/>
                <a:gridCol w="2590800"/>
                <a:gridCol w="2438400"/>
                <a:gridCol w="2362200"/>
              </a:tblGrid>
              <a:tr h="190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Weather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Where to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spend a trip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Where to stay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Things to do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10800000" flipV="1">
            <a:off x="714375" y="1857375"/>
            <a:ext cx="1366838" cy="1071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785269" y="2285206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676775" y="2033588"/>
            <a:ext cx="1100138" cy="690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15125" y="1785938"/>
            <a:ext cx="1143000" cy="107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0485A"/>
      </a:dk2>
      <a:lt2>
        <a:srgbClr val="777777"/>
      </a:lt2>
      <a:accent1>
        <a:srgbClr val="CC0000"/>
      </a:accent1>
      <a:accent2>
        <a:srgbClr val="7382A1"/>
      </a:accent2>
      <a:accent3>
        <a:srgbClr val="FFFFFF"/>
      </a:accent3>
      <a:accent4>
        <a:srgbClr val="000000"/>
      </a:accent4>
      <a:accent5>
        <a:srgbClr val="E2AAAA"/>
      </a:accent5>
      <a:accent6>
        <a:srgbClr val="687591"/>
      </a:accent6>
      <a:hlink>
        <a:srgbClr val="FF5757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0485A"/>
        </a:dk2>
        <a:lt2>
          <a:srgbClr val="777777"/>
        </a:lt2>
        <a:accent1>
          <a:srgbClr val="CC0000"/>
        </a:accent1>
        <a:accent2>
          <a:srgbClr val="7382A1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87591"/>
        </a:accent6>
        <a:hlink>
          <a:srgbClr val="FF5757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CCCCCC"/>
      </a:accent1>
      <a:accent2>
        <a:srgbClr val="0080FF"/>
      </a:accent2>
      <a:accent3>
        <a:srgbClr val="FFFFFF"/>
      </a:accent3>
      <a:accent4>
        <a:srgbClr val="404040"/>
      </a:accent4>
      <a:accent5>
        <a:srgbClr val="E2E2E2"/>
      </a:accent5>
      <a:accent6>
        <a:srgbClr val="0073E7"/>
      </a:accent6>
      <a:hlink>
        <a:srgbClr val="666666"/>
      </a:hlink>
      <a:folHlink>
        <a:srgbClr val="E3294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DDDDDD"/>
      </a:lt2>
      <a:accent1>
        <a:srgbClr val="FF9933"/>
      </a:accent1>
      <a:accent2>
        <a:srgbClr val="7993B3"/>
      </a:accent2>
      <a:accent3>
        <a:srgbClr val="FFFFFF"/>
      </a:accent3>
      <a:accent4>
        <a:srgbClr val="000000"/>
      </a:accent4>
      <a:accent5>
        <a:srgbClr val="FFCAAD"/>
      </a:accent5>
      <a:accent6>
        <a:srgbClr val="6D85A2"/>
      </a:accent6>
      <a:hlink>
        <a:srgbClr val="CC0000"/>
      </a:hlink>
      <a:folHlink>
        <a:srgbClr val="77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DDDDDD"/>
        </a:lt2>
        <a:accent1>
          <a:srgbClr val="FF9933"/>
        </a:accent1>
        <a:accent2>
          <a:srgbClr val="7993B3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6D85A2"/>
        </a:accent6>
        <a:hlink>
          <a:srgbClr val="CC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755</Words>
  <Application>Microsoft Office PowerPoint</Application>
  <PresentationFormat>Экран (4:3)</PresentationFormat>
  <Paragraphs>239</Paragraphs>
  <Slides>31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Wingdings</vt:lpstr>
      <vt:lpstr>Calibri</vt:lpstr>
      <vt:lpstr>Times New Roman</vt:lpstr>
      <vt:lpstr>Garamond</vt:lpstr>
      <vt:lpstr>Comic Sans MS</vt:lpstr>
      <vt:lpstr>Franklin Gothic Book</vt:lpstr>
      <vt:lpstr>Оформление по умолчанию</vt:lpstr>
      <vt:lpstr>Office Theme</vt:lpstr>
      <vt:lpstr>Default Design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The important things  for travelling</vt:lpstr>
      <vt:lpstr>Слайд 10</vt:lpstr>
      <vt:lpstr>Слайд 11</vt:lpstr>
      <vt:lpstr>The important things  for travelling</vt:lpstr>
      <vt:lpstr>Слайд 13</vt:lpstr>
      <vt:lpstr>Слайд 14</vt:lpstr>
      <vt:lpstr>What is the capital of … ?</vt:lpstr>
      <vt:lpstr>What is the weather like in London?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Tower Bridge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ИВ</cp:lastModifiedBy>
  <cp:revision>55</cp:revision>
  <dcterms:created xsi:type="dcterms:W3CDTF">2011-02-06T11:26:32Z</dcterms:created>
  <dcterms:modified xsi:type="dcterms:W3CDTF">2012-01-25T17:01:20Z</dcterms:modified>
</cp:coreProperties>
</file>