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65" r:id="rId4"/>
    <p:sldId id="258" r:id="rId5"/>
    <p:sldId id="263" r:id="rId6"/>
    <p:sldId id="268" r:id="rId7"/>
    <p:sldId id="264" r:id="rId8"/>
    <p:sldId id="259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7183" autoAdjust="0"/>
  </p:normalViewPr>
  <p:slideViewPr>
    <p:cSldViewPr>
      <p:cViewPr>
        <p:scale>
          <a:sx n="80" d="100"/>
          <a:sy n="80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49A04-1CE3-4360-93FA-D77E3C1660D5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1C0DB-2EC3-4B46-A51A-CA65D2A028E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6ED03-9A13-4ACA-9E66-CB7B22FC64F5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7F1CD-8928-4268-A92F-0442D16D9C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7F1CD-8928-4268-A92F-0442D16D9C0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B0EDD-F9DD-4A7B-8F05-D0DF7EDE7437}" type="slidenum">
              <a:rPr lang="ru-RU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F348-1862-4893-855D-E902DE5A4021}" type="datetimeFigureOut">
              <a:rPr lang="ru-RU" smtClean="0"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DD7F3-3798-40D6-8AD9-D0F0EEF69A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2" descr="imagesCAM1EAR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-243408"/>
            <a:ext cx="9144000" cy="7315200"/>
          </a:xfr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Площадь прямоугольника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Documents and Settings\user\Рабочий стол\Новая папка\1289990974_masha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60648"/>
            <a:ext cx="8892480" cy="596960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716016" y="1124744"/>
            <a:ext cx="24016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Площадь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3356992"/>
            <a:ext cx="3773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прямоугольника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AutoShape 15"/>
          <p:cNvSpPr>
            <a:spLocks noChangeArrowheads="1"/>
          </p:cNvSpPr>
          <p:nvPr/>
        </p:nvSpPr>
        <p:spPr bwMode="auto">
          <a:xfrm>
            <a:off x="6444208" y="1772816"/>
            <a:ext cx="1763985" cy="1440160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6000" b="1" i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grpSp>
        <p:nvGrpSpPr>
          <p:cNvPr id="28" name="Группа 27"/>
          <p:cNvGrpSpPr/>
          <p:nvPr/>
        </p:nvGrpSpPr>
        <p:grpSpPr>
          <a:xfrm>
            <a:off x="1763804" y="2132856"/>
            <a:ext cx="4392737" cy="575820"/>
            <a:chOff x="1907820" y="2132856"/>
            <a:chExt cx="4392737" cy="575820"/>
          </a:xfrm>
        </p:grpSpPr>
        <p:grpSp>
          <p:nvGrpSpPr>
            <p:cNvPr id="2" name="Group 14"/>
            <p:cNvGrpSpPr>
              <a:grpSpLocks/>
            </p:cNvGrpSpPr>
            <p:nvPr/>
          </p:nvGrpSpPr>
          <p:grpSpPr bwMode="auto">
            <a:xfrm>
              <a:off x="1907820" y="2132856"/>
              <a:ext cx="4392737" cy="575820"/>
              <a:chOff x="881" y="378"/>
              <a:chExt cx="2994" cy="408"/>
            </a:xfrm>
          </p:grpSpPr>
          <p:sp>
            <p:nvSpPr>
              <p:cNvPr id="10260" name="Oval 10"/>
              <p:cNvSpPr>
                <a:spLocks noChangeArrowheads="1"/>
              </p:cNvSpPr>
              <p:nvPr/>
            </p:nvSpPr>
            <p:spPr bwMode="auto">
              <a:xfrm>
                <a:off x="2608" y="572"/>
                <a:ext cx="90" cy="91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2" name="WordArt 12"/>
              <p:cNvSpPr>
                <a:spLocks noChangeArrowheads="1" noChangeShapeType="1" noTextEdit="1"/>
              </p:cNvSpPr>
              <p:nvPr/>
            </p:nvSpPr>
            <p:spPr bwMode="auto">
              <a:xfrm>
                <a:off x="881" y="378"/>
                <a:ext cx="2994" cy="40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 dirty="0" smtClean="0">
                    <a:ln w="19050">
                      <a:solidFill>
                        <a:srgbClr val="00CCFF"/>
                      </a:solidFill>
                      <a:round/>
                      <a:headEnd/>
                      <a:tailEnd/>
                    </a:ln>
                    <a:solidFill>
                      <a:srgbClr val="00008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( 81:9  6+18) :8:9= </a:t>
                </a:r>
                <a:endParaRPr lang="ru-RU" sz="3600" b="1" i="1" kern="10" dirty="0">
                  <a:ln w="19050">
                    <a:solidFill>
                      <a:srgbClr val="00CCFF"/>
                    </a:solidFill>
                    <a:round/>
                    <a:headEnd/>
                    <a:tailEnd/>
                  </a:ln>
                  <a:solidFill>
                    <a:srgbClr val="00008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26" name="Oval 10"/>
            <p:cNvSpPr>
              <a:spLocks noChangeArrowheads="1"/>
            </p:cNvSpPr>
            <p:nvPr/>
          </p:nvSpPr>
          <p:spPr bwMode="auto">
            <a:xfrm flipV="1">
              <a:off x="3347864" y="2420644"/>
              <a:ext cx="144016" cy="144017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rgbClr val="00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1763688" y="404664"/>
            <a:ext cx="64776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Считаем устно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123" name="Picture 3" descr="C:\Documents and Settings\user\Рабочий стол\Новая папка\mash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996952"/>
            <a:ext cx="1512168" cy="2995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Школьники посадили 3 ряда берез  по 8 берез в каждом ряду и еще им осталось посадить 6 берез. Сколько всего берез надо было посадить?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Documents and Settings\user\Рабочий стол\Новая папка\imagesCAZ3WYK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861048"/>
            <a:ext cx="3038777" cy="18449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75656" y="404664"/>
            <a:ext cx="64776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Считаем устно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AutoShape 15"/>
          <p:cNvSpPr>
            <a:spLocks noChangeArrowheads="1"/>
          </p:cNvSpPr>
          <p:nvPr/>
        </p:nvSpPr>
        <p:spPr bwMode="auto">
          <a:xfrm>
            <a:off x="899592" y="4941168"/>
            <a:ext cx="1763985" cy="1440160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6000" b="1" i="1" dirty="0" smtClean="0">
                <a:solidFill>
                  <a:srgbClr val="FF0000"/>
                </a:solidFill>
                <a:latin typeface="Times New Roman" pitchFamily="18" charset="0"/>
              </a:rPr>
              <a:t>30</a:t>
            </a:r>
            <a:endParaRPr lang="ru-RU" sz="60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Трапеция 3"/>
          <p:cNvSpPr/>
          <p:nvPr/>
        </p:nvSpPr>
        <p:spPr>
          <a:xfrm>
            <a:off x="3203848" y="2348880"/>
            <a:ext cx="2016224" cy="1504184"/>
          </a:xfrm>
          <a:prstGeom prst="trapezoid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0182993">
            <a:off x="387488" y="1654135"/>
            <a:ext cx="2160240" cy="1130424"/>
          </a:xfrm>
          <a:prstGeom prst="rec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9417645">
            <a:off x="6122214" y="1450821"/>
            <a:ext cx="914400" cy="914400"/>
          </a:xfrm>
          <a:prstGeom prst="rect">
            <a:avLst/>
          </a:prstGeo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9289663">
            <a:off x="6007153" y="2961202"/>
            <a:ext cx="770384" cy="187220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ручной ввод 7"/>
          <p:cNvSpPr/>
          <p:nvPr/>
        </p:nvSpPr>
        <p:spPr>
          <a:xfrm rot="8925703">
            <a:off x="805605" y="4646515"/>
            <a:ext cx="1922512" cy="1008112"/>
          </a:xfrm>
          <a:prstGeom prst="flowChartManualInpu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ручной ввод 8"/>
          <p:cNvSpPr/>
          <p:nvPr/>
        </p:nvSpPr>
        <p:spPr>
          <a:xfrm rot="1315367">
            <a:off x="5050594" y="4536607"/>
            <a:ext cx="914400" cy="1969368"/>
          </a:xfrm>
          <a:prstGeom prst="flowChartManualInpu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7020272" y="2276872"/>
            <a:ext cx="1780784" cy="1800200"/>
          </a:xfrm>
          <a:prstGeom prst="triangl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81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67544" y="260648"/>
            <a:ext cx="8356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Геометрические </a:t>
            </a:r>
            <a:r>
              <a:rPr lang="ru-RU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фигуры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971550" y="4221163"/>
            <a:ext cx="736600" cy="684212"/>
            <a:chOff x="1509" y="2614"/>
            <a:chExt cx="464" cy="431"/>
          </a:xfrm>
          <a:solidFill>
            <a:srgbClr val="FF33CC"/>
          </a:solidFill>
        </p:grpSpPr>
        <p:sp>
          <p:nvSpPr>
            <p:cNvPr id="1056" name="Rectangle 5"/>
            <p:cNvSpPr>
              <a:spLocks noChangeArrowheads="1"/>
            </p:cNvSpPr>
            <p:nvPr/>
          </p:nvSpPr>
          <p:spPr bwMode="auto">
            <a:xfrm flipH="1">
              <a:off x="1509" y="2614"/>
              <a:ext cx="464" cy="43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graphicFrame>
          <p:nvGraphicFramePr>
            <p:cNvPr id="1027" name="Object 7"/>
            <p:cNvGraphicFramePr>
              <a:graphicFrameLocks noChangeAspect="1"/>
            </p:cNvGraphicFramePr>
            <p:nvPr/>
          </p:nvGraphicFramePr>
          <p:xfrm>
            <a:off x="1565" y="2704"/>
            <a:ext cx="397" cy="275"/>
          </p:xfrm>
          <a:graphic>
            <a:graphicData uri="http://schemas.openxmlformats.org/presentationml/2006/ole">
              <p:oleObj spid="_x0000_s2051" name="Equation" r:id="rId3" imgW="330120" imgH="228600" progId="Equation.DSMT4">
                <p:embed/>
              </p:oleObj>
            </a:graphicData>
          </a:graphic>
        </p:graphicFrame>
      </p:grp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3851275" y="2708275"/>
            <a:ext cx="2879725" cy="360045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3851275" y="5589588"/>
            <a:ext cx="720725" cy="719732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4572000" y="5589588"/>
            <a:ext cx="720725" cy="719137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5292725" y="5589588"/>
            <a:ext cx="720725" cy="719137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6011863" y="5589588"/>
            <a:ext cx="720725" cy="719137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3851275" y="4868863"/>
            <a:ext cx="720725" cy="719137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5</a:t>
            </a: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4572000" y="4868863"/>
            <a:ext cx="720725" cy="719137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6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5292725" y="4868863"/>
            <a:ext cx="720725" cy="719137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7</a:t>
            </a:r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6011863" y="4868863"/>
            <a:ext cx="720725" cy="719137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8</a:t>
            </a:r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3851275" y="414972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9</a:t>
            </a:r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4572000" y="414972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10</a:t>
            </a:r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5292725" y="414972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11</a:t>
            </a: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6011863" y="414972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12</a:t>
            </a:r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3851275" y="3429000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13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4572000" y="3429000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14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5292725" y="3429000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15</a:t>
            </a:r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6011863" y="3429000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16</a:t>
            </a:r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3851275" y="270827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17</a:t>
            </a:r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4572000" y="270827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18</a:t>
            </a:r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5292725" y="270827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19</a:t>
            </a:r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6011863" y="2708275"/>
            <a:ext cx="720725" cy="719138"/>
          </a:xfrm>
          <a:prstGeom prst="rect">
            <a:avLst/>
          </a:prstGeom>
          <a:solidFill>
            <a:srgbClr val="FF33CC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20</a:t>
            </a: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971600" y="4221088"/>
            <a:ext cx="736600" cy="684212"/>
            <a:chOff x="1509" y="2614"/>
            <a:chExt cx="464" cy="431"/>
          </a:xfrm>
          <a:solidFill>
            <a:srgbClr val="FF33CC"/>
          </a:solidFill>
        </p:grpSpPr>
        <p:sp>
          <p:nvSpPr>
            <p:cNvPr id="1055" name="Rectangle 38"/>
            <p:cNvSpPr>
              <a:spLocks noChangeArrowheads="1"/>
            </p:cNvSpPr>
            <p:nvPr/>
          </p:nvSpPr>
          <p:spPr bwMode="auto">
            <a:xfrm flipH="1">
              <a:off x="1509" y="2614"/>
              <a:ext cx="464" cy="43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graphicFrame>
          <p:nvGraphicFramePr>
            <p:cNvPr id="1026" name="Object 39"/>
            <p:cNvGraphicFramePr>
              <a:graphicFrameLocks noChangeAspect="1"/>
            </p:cNvGraphicFramePr>
            <p:nvPr/>
          </p:nvGraphicFramePr>
          <p:xfrm>
            <a:off x="1565" y="2704"/>
            <a:ext cx="397" cy="275"/>
          </p:xfrm>
          <a:graphic>
            <a:graphicData uri="http://schemas.openxmlformats.org/presentationml/2006/ole">
              <p:oleObj spid="_x0000_s2050" name="Equation" r:id="rId4" imgW="330120" imgH="228600" progId="Equation.DSMT4">
                <p:embed/>
              </p:oleObj>
            </a:graphicData>
          </a:graphic>
        </p:graphicFrame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6084888" y="1989140"/>
            <a:ext cx="1965325" cy="646113"/>
            <a:chOff x="3833" y="1253"/>
            <a:chExt cx="1238" cy="407"/>
          </a:xfrm>
        </p:grpSpPr>
        <p:sp>
          <p:nvSpPr>
            <p:cNvPr id="1053" name="Text Box 40"/>
            <p:cNvSpPr txBox="1">
              <a:spLocks noChangeArrowheads="1"/>
            </p:cNvSpPr>
            <p:nvPr/>
          </p:nvSpPr>
          <p:spPr bwMode="auto">
            <a:xfrm>
              <a:off x="3833" y="1253"/>
              <a:ext cx="1206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dirty="0"/>
                <a:t>S = 20 </a:t>
              </a:r>
              <a:r>
                <a:rPr lang="ru-RU" sz="3600" dirty="0"/>
                <a:t>см</a:t>
              </a:r>
            </a:p>
          </p:txBody>
        </p:sp>
        <p:sp>
          <p:nvSpPr>
            <p:cNvPr id="1054" name="Text Box 41"/>
            <p:cNvSpPr txBox="1">
              <a:spLocks noChangeArrowheads="1"/>
            </p:cNvSpPr>
            <p:nvPr/>
          </p:nvSpPr>
          <p:spPr bwMode="auto">
            <a:xfrm>
              <a:off x="4876" y="1253"/>
              <a:ext cx="1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/>
                <a:t>2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6948264" y="422108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04048" y="1844824"/>
            <a:ext cx="343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79512" y="1052736"/>
            <a:ext cx="33123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измерить площадь 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 задачи проще!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Поглядите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сюда!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Стали мерки в три ряда.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Будто бы солдатики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Равные квадратики.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Чтобы площадь нам узнать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Нужно их пересчитать!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15816" y="332656"/>
            <a:ext cx="3435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Площадь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32948E-6 L 0.31406 0.2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3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4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6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8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9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1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1500"/>
                            </p:stCondLst>
                            <p:childTnLst>
                              <p:par>
                                <p:cTn id="9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animBg="1"/>
      <p:bldP spid="27665" grpId="0" animBg="1"/>
      <p:bldP spid="27666" grpId="0" animBg="1"/>
      <p:bldP spid="27667" grpId="0" animBg="1"/>
      <p:bldP spid="27668" grpId="0" animBg="1"/>
      <p:bldP spid="27669" grpId="0" animBg="1"/>
      <p:bldP spid="27670" grpId="0" animBg="1"/>
      <p:bldP spid="27671" grpId="0" animBg="1"/>
      <p:bldP spid="27673" grpId="0" animBg="1"/>
      <p:bldP spid="27674" grpId="0" animBg="1"/>
      <p:bldP spid="27675" grpId="0" animBg="1"/>
      <p:bldP spid="27676" grpId="0" animBg="1"/>
      <p:bldP spid="27677" grpId="0" animBg="1"/>
      <p:bldP spid="27678" grpId="0" animBg="1"/>
      <p:bldP spid="27679" grpId="0" animBg="1"/>
      <p:bldP spid="27680" grpId="0" animBg="1"/>
      <p:bldP spid="27681" grpId="0" animBg="1"/>
      <p:bldP spid="27682" grpId="0" animBg="1"/>
      <p:bldP spid="27683" grpId="0" animBg="1"/>
      <p:bldP spid="27684" grpId="0" animBg="1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5266928" cy="4205064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Любопытная Варвара смотрит влево, смотрит вправо</a:t>
            </a:r>
          </a:p>
          <a:p>
            <a:pPr>
              <a:lnSpc>
                <a:spcPct val="800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Возвращается обратно</a:t>
            </a: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Расслабляется. Приятно!</a:t>
            </a:r>
          </a:p>
          <a:p>
            <a:pPr>
              <a:lnSpc>
                <a:spcPct val="800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  потом глядит вперед. Здесь немного отдохнет.</a:t>
            </a:r>
          </a:p>
          <a:p>
            <a:pPr>
              <a:lnSpc>
                <a:spcPct val="800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Возвращается обратно</a:t>
            </a: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Расслабляется. Приятно!</a:t>
            </a:r>
          </a:p>
          <a:p>
            <a:pPr>
              <a:lnSpc>
                <a:spcPct val="800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 Варвара смотрит вверх.</a:t>
            </a: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Выше  всех, все выше вверх.</a:t>
            </a:r>
          </a:p>
          <a:p>
            <a:pPr>
              <a:lnSpc>
                <a:spcPct val="800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Возвращается обратно</a:t>
            </a: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Расслабляется. Приятно!</a:t>
            </a:r>
          </a:p>
          <a:p>
            <a:pPr>
              <a:lnSpc>
                <a:spcPct val="800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Вот Варвара смотрит вниз, мышцы шеи напряглись.</a:t>
            </a:r>
          </a:p>
          <a:p>
            <a:pPr>
              <a:lnSpc>
                <a:spcPct val="800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Возвращается обратно</a:t>
            </a:r>
          </a:p>
          <a:p>
            <a:pPr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Расслабляется. Приятно!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476672"/>
            <a:ext cx="63239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Физкультминутка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9218" name="Picture 2" descr="MCj024161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2749" y="4653136"/>
            <a:ext cx="1926163" cy="1424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найти площадь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прямоугольника,нужно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его длину умножить на ширину.</a:t>
            </a:r>
          </a:p>
          <a:p>
            <a:pPr algn="ctr">
              <a:buNone/>
            </a:pPr>
            <a:r>
              <a:rPr lang="en-US" i="1" dirty="0" smtClean="0"/>
              <a:t>S</a:t>
            </a:r>
            <a:r>
              <a:rPr lang="en-US" dirty="0" smtClean="0"/>
              <a:t>-</a:t>
            </a:r>
            <a:r>
              <a:rPr lang="ru-RU" dirty="0" smtClean="0"/>
              <a:t>площадь,</a:t>
            </a:r>
            <a:r>
              <a:rPr lang="en-US" i="1" dirty="0" smtClean="0"/>
              <a:t>a </a:t>
            </a:r>
            <a:r>
              <a:rPr lang="en-US" dirty="0" smtClean="0"/>
              <a:t>–</a:t>
            </a:r>
            <a:r>
              <a:rPr lang="ru-RU" dirty="0" smtClean="0"/>
              <a:t>длина, </a:t>
            </a:r>
            <a:r>
              <a:rPr lang="en-US" i="1" dirty="0" smtClean="0"/>
              <a:t>b</a:t>
            </a:r>
            <a:r>
              <a:rPr lang="en-US" dirty="0" smtClean="0"/>
              <a:t>-</a:t>
            </a:r>
            <a:r>
              <a:rPr lang="ru-RU" dirty="0" smtClean="0"/>
              <a:t>ширина</a:t>
            </a:r>
          </a:p>
          <a:p>
            <a:pPr>
              <a:buNone/>
            </a:pPr>
            <a:r>
              <a:rPr lang="en-US" sz="5400" b="1" i="1" dirty="0" smtClean="0">
                <a:solidFill>
                  <a:srgbClr val="FF3300"/>
                </a:solidFill>
              </a:rPr>
              <a:t>                  S=a</a:t>
            </a:r>
            <a:r>
              <a:rPr lang="ru-RU" sz="5400" b="1" i="1" dirty="0" smtClean="0"/>
              <a:t> </a:t>
            </a:r>
            <a:r>
              <a:rPr lang="ru-RU" sz="5400" b="1" i="1" dirty="0" smtClean="0">
                <a:solidFill>
                  <a:srgbClr val="FF0000"/>
                </a:solidFill>
              </a:rPr>
              <a:t>∙ </a:t>
            </a:r>
            <a:r>
              <a:rPr lang="en-US" sz="5400" b="1" i="1" dirty="0" smtClean="0">
                <a:solidFill>
                  <a:srgbClr val="FF3300"/>
                </a:solidFill>
              </a:rPr>
              <a:t>b</a:t>
            </a:r>
            <a:endParaRPr lang="ru-RU" sz="5400" b="1" i="1" dirty="0"/>
          </a:p>
        </p:txBody>
      </p:sp>
      <p:pic>
        <p:nvPicPr>
          <p:cNvPr id="7170" name="Picture 2" descr="C:\Documents and Settings\user\Рабочий стол\Новая папка\imagesCAR9HX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293095"/>
            <a:ext cx="2234732" cy="21602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6 (стр. 55)</a:t>
            </a:r>
            <a:endParaRPr lang="ru-RU" dirty="0"/>
          </a:p>
        </p:txBody>
      </p:sp>
      <p:pic>
        <p:nvPicPr>
          <p:cNvPr id="3074" name="Picture 2" descr="C:\Documents and Settings\user\Рабочий стол\2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124744"/>
            <a:ext cx="1328017" cy="1800200"/>
          </a:xfrm>
          <a:prstGeom prst="rect">
            <a:avLst/>
          </a:prstGeom>
          <a:noFill/>
        </p:spPr>
      </p:pic>
      <p:pic>
        <p:nvPicPr>
          <p:cNvPr id="10" name="Picture 2" descr="C:\Documents and Settings\user\Рабочий стол\20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268760"/>
            <a:ext cx="1368152" cy="1800200"/>
          </a:xfrm>
          <a:prstGeom prst="rect">
            <a:avLst/>
          </a:prstGeom>
          <a:noFill/>
        </p:spPr>
      </p:pic>
      <p:pic>
        <p:nvPicPr>
          <p:cNvPr id="11" name="Picture 2" descr="C:\Documents and Settings\user\Рабочий стол\2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268760"/>
            <a:ext cx="1328017" cy="1800200"/>
          </a:xfrm>
          <a:prstGeom prst="rect">
            <a:avLst/>
          </a:prstGeom>
          <a:noFill/>
        </p:spPr>
      </p:pic>
      <p:pic>
        <p:nvPicPr>
          <p:cNvPr id="12" name="Picture 2" descr="C:\Documents and Settings\user\Рабочий стол\2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052736"/>
            <a:ext cx="1328017" cy="1800200"/>
          </a:xfrm>
          <a:prstGeom prst="rect">
            <a:avLst/>
          </a:prstGeom>
          <a:noFill/>
        </p:spPr>
      </p:pic>
      <p:sp>
        <p:nvSpPr>
          <p:cNvPr id="13" name="Левая фигурная скобка 12"/>
          <p:cNvSpPr/>
          <p:nvPr/>
        </p:nvSpPr>
        <p:spPr>
          <a:xfrm rot="16200000">
            <a:off x="3995936" y="764704"/>
            <a:ext cx="432048" cy="5472608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347864" y="3933056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20 кг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683568" y="4077072"/>
            <a:ext cx="1728192" cy="2232248"/>
            <a:chOff x="645" y="2667"/>
            <a:chExt cx="1307" cy="1549"/>
          </a:xfrm>
        </p:grpSpPr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645" y="2667"/>
              <a:ext cx="1307" cy="1549"/>
              <a:chOff x="1285" y="1563"/>
              <a:chExt cx="1723" cy="2301"/>
            </a:xfrm>
          </p:grpSpPr>
          <p:sp>
            <p:nvSpPr>
              <p:cNvPr id="21" name="Freeform 17" descr="Дуб"/>
              <p:cNvSpPr>
                <a:spLocks/>
              </p:cNvSpPr>
              <p:nvPr/>
            </p:nvSpPr>
            <p:spPr bwMode="auto">
              <a:xfrm>
                <a:off x="1320" y="1624"/>
                <a:ext cx="1584" cy="2240"/>
              </a:xfrm>
              <a:custGeom>
                <a:avLst/>
                <a:gdLst>
                  <a:gd name="T0" fmla="*/ 80 w 1584"/>
                  <a:gd name="T1" fmla="*/ 0 h 2240"/>
                  <a:gd name="T2" fmla="*/ 1584 w 1584"/>
                  <a:gd name="T3" fmla="*/ 128 h 2240"/>
                  <a:gd name="T4" fmla="*/ 1520 w 1584"/>
                  <a:gd name="T5" fmla="*/ 2176 h 2240"/>
                  <a:gd name="T6" fmla="*/ 976 w 1584"/>
                  <a:gd name="T7" fmla="*/ 2240 h 2240"/>
                  <a:gd name="T8" fmla="*/ 336 w 1584"/>
                  <a:gd name="T9" fmla="*/ 2144 h 2240"/>
                  <a:gd name="T10" fmla="*/ 128 w 1584"/>
                  <a:gd name="T11" fmla="*/ 2096 h 2240"/>
                  <a:gd name="T12" fmla="*/ 0 w 1584"/>
                  <a:gd name="T13" fmla="*/ 1360 h 2240"/>
                  <a:gd name="T14" fmla="*/ 80 w 1584"/>
                  <a:gd name="T15" fmla="*/ 0 h 22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84"/>
                  <a:gd name="T25" fmla="*/ 0 h 2240"/>
                  <a:gd name="T26" fmla="*/ 1584 w 1584"/>
                  <a:gd name="T27" fmla="*/ 2240 h 224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84" h="2240">
                    <a:moveTo>
                      <a:pt x="80" y="0"/>
                    </a:moveTo>
                    <a:lnTo>
                      <a:pt x="1584" y="128"/>
                    </a:lnTo>
                    <a:lnTo>
                      <a:pt x="1520" y="2176"/>
                    </a:lnTo>
                    <a:lnTo>
                      <a:pt x="976" y="2240"/>
                    </a:lnTo>
                    <a:lnTo>
                      <a:pt x="336" y="2144"/>
                    </a:lnTo>
                    <a:lnTo>
                      <a:pt x="128" y="2096"/>
                    </a:lnTo>
                    <a:lnTo>
                      <a:pt x="0" y="1360"/>
                    </a:lnTo>
                    <a:lnTo>
                      <a:pt x="80" y="0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19050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1861" y="1720"/>
                <a:ext cx="118" cy="2096"/>
              </a:xfrm>
              <a:custGeom>
                <a:avLst/>
                <a:gdLst>
                  <a:gd name="T0" fmla="*/ 115 w 118"/>
                  <a:gd name="T1" fmla="*/ 0 h 2096"/>
                  <a:gd name="T2" fmla="*/ 3 w 118"/>
                  <a:gd name="T3" fmla="*/ 912 h 2096"/>
                  <a:gd name="T4" fmla="*/ 99 w 118"/>
                  <a:gd name="T5" fmla="*/ 1856 h 2096"/>
                  <a:gd name="T6" fmla="*/ 115 w 118"/>
                  <a:gd name="T7" fmla="*/ 2096 h 20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8"/>
                  <a:gd name="T13" fmla="*/ 0 h 2096"/>
                  <a:gd name="T14" fmla="*/ 118 w 118"/>
                  <a:gd name="T15" fmla="*/ 2096 h 20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8" h="2096">
                    <a:moveTo>
                      <a:pt x="115" y="0"/>
                    </a:moveTo>
                    <a:cubicBezTo>
                      <a:pt x="94" y="152"/>
                      <a:pt x="6" y="603"/>
                      <a:pt x="3" y="912"/>
                    </a:cubicBezTo>
                    <a:cubicBezTo>
                      <a:pt x="0" y="1221"/>
                      <a:pt x="80" y="1659"/>
                      <a:pt x="99" y="1856"/>
                    </a:cubicBezTo>
                    <a:cubicBezTo>
                      <a:pt x="118" y="2053"/>
                      <a:pt x="112" y="2046"/>
                      <a:pt x="115" y="2096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auto">
              <a:xfrm>
                <a:off x="1565" y="1672"/>
                <a:ext cx="187" cy="2112"/>
              </a:xfrm>
              <a:custGeom>
                <a:avLst/>
                <a:gdLst>
                  <a:gd name="T0" fmla="*/ 115 w 187"/>
                  <a:gd name="T1" fmla="*/ 0 h 2112"/>
                  <a:gd name="T2" fmla="*/ 3 w 187"/>
                  <a:gd name="T3" fmla="*/ 976 h 2112"/>
                  <a:gd name="T4" fmla="*/ 131 w 187"/>
                  <a:gd name="T5" fmla="*/ 1888 h 2112"/>
                  <a:gd name="T6" fmla="*/ 187 w 187"/>
                  <a:gd name="T7" fmla="*/ 2112 h 2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7"/>
                  <a:gd name="T13" fmla="*/ 0 h 2112"/>
                  <a:gd name="T14" fmla="*/ 187 w 187"/>
                  <a:gd name="T15" fmla="*/ 2112 h 2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7" h="2112">
                    <a:moveTo>
                      <a:pt x="115" y="0"/>
                    </a:moveTo>
                    <a:cubicBezTo>
                      <a:pt x="96" y="163"/>
                      <a:pt x="0" y="661"/>
                      <a:pt x="3" y="976"/>
                    </a:cubicBezTo>
                    <a:cubicBezTo>
                      <a:pt x="6" y="1291"/>
                      <a:pt x="100" y="1699"/>
                      <a:pt x="131" y="1888"/>
                    </a:cubicBezTo>
                    <a:cubicBezTo>
                      <a:pt x="162" y="2077"/>
                      <a:pt x="175" y="2066"/>
                      <a:pt x="187" y="2112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2600" y="1736"/>
                <a:ext cx="120" cy="2096"/>
              </a:xfrm>
              <a:custGeom>
                <a:avLst/>
                <a:gdLst>
                  <a:gd name="T0" fmla="*/ 48 w 120"/>
                  <a:gd name="T1" fmla="*/ 0 h 2096"/>
                  <a:gd name="T2" fmla="*/ 112 w 120"/>
                  <a:gd name="T3" fmla="*/ 704 h 2096"/>
                  <a:gd name="T4" fmla="*/ 96 w 120"/>
                  <a:gd name="T5" fmla="*/ 1344 h 2096"/>
                  <a:gd name="T6" fmla="*/ 0 w 120"/>
                  <a:gd name="T7" fmla="*/ 2096 h 20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0"/>
                  <a:gd name="T13" fmla="*/ 0 h 2096"/>
                  <a:gd name="T14" fmla="*/ 120 w 120"/>
                  <a:gd name="T15" fmla="*/ 2096 h 20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0" h="2096">
                    <a:moveTo>
                      <a:pt x="48" y="0"/>
                    </a:moveTo>
                    <a:cubicBezTo>
                      <a:pt x="59" y="117"/>
                      <a:pt x="104" y="480"/>
                      <a:pt x="112" y="704"/>
                    </a:cubicBezTo>
                    <a:cubicBezTo>
                      <a:pt x="120" y="928"/>
                      <a:pt x="115" y="1112"/>
                      <a:pt x="96" y="1344"/>
                    </a:cubicBezTo>
                    <a:cubicBezTo>
                      <a:pt x="77" y="1576"/>
                      <a:pt x="20" y="1939"/>
                      <a:pt x="0" y="2096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2131" y="1720"/>
                <a:ext cx="101" cy="2112"/>
              </a:xfrm>
              <a:custGeom>
                <a:avLst/>
                <a:gdLst>
                  <a:gd name="T0" fmla="*/ 69 w 101"/>
                  <a:gd name="T1" fmla="*/ 0 h 2112"/>
                  <a:gd name="T2" fmla="*/ 5 w 101"/>
                  <a:gd name="T3" fmla="*/ 928 h 2112"/>
                  <a:gd name="T4" fmla="*/ 37 w 101"/>
                  <a:gd name="T5" fmla="*/ 1712 h 2112"/>
                  <a:gd name="T6" fmla="*/ 101 w 101"/>
                  <a:gd name="T7" fmla="*/ 2112 h 21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"/>
                  <a:gd name="T13" fmla="*/ 0 h 2112"/>
                  <a:gd name="T14" fmla="*/ 101 w 101"/>
                  <a:gd name="T15" fmla="*/ 2112 h 21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" h="2112">
                    <a:moveTo>
                      <a:pt x="69" y="0"/>
                    </a:moveTo>
                    <a:cubicBezTo>
                      <a:pt x="58" y="157"/>
                      <a:pt x="10" y="643"/>
                      <a:pt x="5" y="928"/>
                    </a:cubicBezTo>
                    <a:cubicBezTo>
                      <a:pt x="0" y="1213"/>
                      <a:pt x="21" y="1515"/>
                      <a:pt x="37" y="1712"/>
                    </a:cubicBezTo>
                    <a:cubicBezTo>
                      <a:pt x="53" y="1909"/>
                      <a:pt x="88" y="2029"/>
                      <a:pt x="101" y="2112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auto">
              <a:xfrm>
                <a:off x="2392" y="1752"/>
                <a:ext cx="35" cy="2096"/>
              </a:xfrm>
              <a:custGeom>
                <a:avLst/>
                <a:gdLst>
                  <a:gd name="T0" fmla="*/ 32 w 35"/>
                  <a:gd name="T1" fmla="*/ 0 h 2096"/>
                  <a:gd name="T2" fmla="*/ 32 w 35"/>
                  <a:gd name="T3" fmla="*/ 912 h 2096"/>
                  <a:gd name="T4" fmla="*/ 16 w 35"/>
                  <a:gd name="T5" fmla="*/ 1664 h 2096"/>
                  <a:gd name="T6" fmla="*/ 0 w 35"/>
                  <a:gd name="T7" fmla="*/ 2096 h 20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2096"/>
                  <a:gd name="T14" fmla="*/ 35 w 35"/>
                  <a:gd name="T15" fmla="*/ 2096 h 20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2096">
                    <a:moveTo>
                      <a:pt x="32" y="0"/>
                    </a:moveTo>
                    <a:cubicBezTo>
                      <a:pt x="32" y="152"/>
                      <a:pt x="35" y="635"/>
                      <a:pt x="32" y="912"/>
                    </a:cubicBezTo>
                    <a:cubicBezTo>
                      <a:pt x="29" y="1189"/>
                      <a:pt x="21" y="1467"/>
                      <a:pt x="16" y="1664"/>
                    </a:cubicBezTo>
                    <a:cubicBezTo>
                      <a:pt x="11" y="1861"/>
                      <a:pt x="3" y="2006"/>
                      <a:pt x="0" y="2096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" name="Group 23"/>
              <p:cNvGrpSpPr>
                <a:grpSpLocks/>
              </p:cNvGrpSpPr>
              <p:nvPr/>
            </p:nvGrpSpPr>
            <p:grpSpPr bwMode="auto">
              <a:xfrm>
                <a:off x="1285" y="1640"/>
                <a:ext cx="1723" cy="2165"/>
                <a:chOff x="1285" y="1640"/>
                <a:chExt cx="1723" cy="2165"/>
              </a:xfrm>
            </p:grpSpPr>
            <p:sp>
              <p:nvSpPr>
                <p:cNvPr id="30" name="Freeform 24" descr="Дуб"/>
                <p:cNvSpPr>
                  <a:spLocks/>
                </p:cNvSpPr>
                <p:nvPr/>
              </p:nvSpPr>
              <p:spPr bwMode="auto">
                <a:xfrm>
                  <a:off x="1285" y="1640"/>
                  <a:ext cx="163" cy="2085"/>
                </a:xfrm>
                <a:custGeom>
                  <a:avLst/>
                  <a:gdLst>
                    <a:gd name="T0" fmla="*/ 115 w 163"/>
                    <a:gd name="T1" fmla="*/ 0 h 2085"/>
                    <a:gd name="T2" fmla="*/ 3 w 163"/>
                    <a:gd name="T3" fmla="*/ 976 h 2085"/>
                    <a:gd name="T4" fmla="*/ 131 w 163"/>
                    <a:gd name="T5" fmla="*/ 1888 h 2085"/>
                    <a:gd name="T6" fmla="*/ 163 w 163"/>
                    <a:gd name="T7" fmla="*/ 2064 h 208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63"/>
                    <a:gd name="T13" fmla="*/ 0 h 2085"/>
                    <a:gd name="T14" fmla="*/ 163 w 163"/>
                    <a:gd name="T15" fmla="*/ 2085 h 208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3" h="2085">
                      <a:moveTo>
                        <a:pt x="115" y="0"/>
                      </a:moveTo>
                      <a:cubicBezTo>
                        <a:pt x="96" y="163"/>
                        <a:pt x="0" y="661"/>
                        <a:pt x="3" y="976"/>
                      </a:cubicBezTo>
                      <a:cubicBezTo>
                        <a:pt x="6" y="1291"/>
                        <a:pt x="104" y="1707"/>
                        <a:pt x="131" y="1888"/>
                      </a:cubicBezTo>
                      <a:cubicBezTo>
                        <a:pt x="158" y="2069"/>
                        <a:pt x="159" y="2085"/>
                        <a:pt x="163" y="2064"/>
                      </a:cubicBezTo>
                    </a:path>
                  </a:pathLst>
                </a:cu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25" descr="Дуб"/>
                <p:cNvSpPr>
                  <a:spLocks/>
                </p:cNvSpPr>
                <p:nvPr/>
              </p:nvSpPr>
              <p:spPr bwMode="auto">
                <a:xfrm flipH="1">
                  <a:off x="2845" y="1720"/>
                  <a:ext cx="163" cy="2085"/>
                </a:xfrm>
                <a:custGeom>
                  <a:avLst/>
                  <a:gdLst>
                    <a:gd name="T0" fmla="*/ 115 w 163"/>
                    <a:gd name="T1" fmla="*/ 0 h 2085"/>
                    <a:gd name="T2" fmla="*/ 3 w 163"/>
                    <a:gd name="T3" fmla="*/ 976 h 2085"/>
                    <a:gd name="T4" fmla="*/ 131 w 163"/>
                    <a:gd name="T5" fmla="*/ 1888 h 2085"/>
                    <a:gd name="T6" fmla="*/ 163 w 163"/>
                    <a:gd name="T7" fmla="*/ 2064 h 208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63"/>
                    <a:gd name="T13" fmla="*/ 0 h 2085"/>
                    <a:gd name="T14" fmla="*/ 163 w 163"/>
                    <a:gd name="T15" fmla="*/ 2085 h 208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3" h="2085">
                      <a:moveTo>
                        <a:pt x="115" y="0"/>
                      </a:moveTo>
                      <a:cubicBezTo>
                        <a:pt x="96" y="163"/>
                        <a:pt x="0" y="661"/>
                        <a:pt x="3" y="976"/>
                      </a:cubicBezTo>
                      <a:cubicBezTo>
                        <a:pt x="6" y="1291"/>
                        <a:pt x="104" y="1707"/>
                        <a:pt x="131" y="1888"/>
                      </a:cubicBezTo>
                      <a:cubicBezTo>
                        <a:pt x="158" y="2069"/>
                        <a:pt x="159" y="2085"/>
                        <a:pt x="163" y="2064"/>
                      </a:cubicBezTo>
                    </a:path>
                  </a:pathLst>
                </a:cu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8" name="Freeform 26"/>
              <p:cNvSpPr>
                <a:spLocks/>
              </p:cNvSpPr>
              <p:nvPr/>
            </p:nvSpPr>
            <p:spPr bwMode="auto">
              <a:xfrm>
                <a:off x="1320" y="1563"/>
                <a:ext cx="1664" cy="248"/>
              </a:xfrm>
              <a:custGeom>
                <a:avLst/>
                <a:gdLst>
                  <a:gd name="T0" fmla="*/ 112 w 1568"/>
                  <a:gd name="T1" fmla="*/ 13 h 152"/>
                  <a:gd name="T2" fmla="*/ 864 w 1568"/>
                  <a:gd name="T3" fmla="*/ 13 h 152"/>
                  <a:gd name="T4" fmla="*/ 1504 w 1568"/>
                  <a:gd name="T5" fmla="*/ 93 h 152"/>
                  <a:gd name="T6" fmla="*/ 1248 w 1568"/>
                  <a:gd name="T7" fmla="*/ 141 h 152"/>
                  <a:gd name="T8" fmla="*/ 672 w 1568"/>
                  <a:gd name="T9" fmla="*/ 141 h 152"/>
                  <a:gd name="T10" fmla="*/ 192 w 1568"/>
                  <a:gd name="T11" fmla="*/ 77 h 152"/>
                  <a:gd name="T12" fmla="*/ 112 w 1568"/>
                  <a:gd name="T13" fmla="*/ 13 h 1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68"/>
                  <a:gd name="T22" fmla="*/ 0 h 152"/>
                  <a:gd name="T23" fmla="*/ 1568 w 1568"/>
                  <a:gd name="T24" fmla="*/ 152 h 15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68" h="152">
                    <a:moveTo>
                      <a:pt x="112" y="13"/>
                    </a:moveTo>
                    <a:cubicBezTo>
                      <a:pt x="224" y="2"/>
                      <a:pt x="632" y="0"/>
                      <a:pt x="864" y="13"/>
                    </a:cubicBezTo>
                    <a:cubicBezTo>
                      <a:pt x="1096" y="26"/>
                      <a:pt x="1440" y="72"/>
                      <a:pt x="1504" y="93"/>
                    </a:cubicBezTo>
                    <a:cubicBezTo>
                      <a:pt x="1568" y="114"/>
                      <a:pt x="1387" y="133"/>
                      <a:pt x="1248" y="141"/>
                    </a:cubicBezTo>
                    <a:cubicBezTo>
                      <a:pt x="1109" y="149"/>
                      <a:pt x="848" y="152"/>
                      <a:pt x="672" y="141"/>
                    </a:cubicBezTo>
                    <a:cubicBezTo>
                      <a:pt x="496" y="130"/>
                      <a:pt x="285" y="98"/>
                      <a:pt x="192" y="77"/>
                    </a:cubicBezTo>
                    <a:cubicBezTo>
                      <a:pt x="99" y="56"/>
                      <a:pt x="0" y="24"/>
                      <a:pt x="112" y="1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auto">
              <a:xfrm>
                <a:off x="1448" y="3720"/>
                <a:ext cx="1408" cy="133"/>
              </a:xfrm>
              <a:custGeom>
                <a:avLst/>
                <a:gdLst>
                  <a:gd name="T0" fmla="*/ 0 w 1408"/>
                  <a:gd name="T1" fmla="*/ 0 h 133"/>
                  <a:gd name="T2" fmla="*/ 352 w 1408"/>
                  <a:gd name="T3" fmla="*/ 80 h 133"/>
                  <a:gd name="T4" fmla="*/ 800 w 1408"/>
                  <a:gd name="T5" fmla="*/ 128 h 133"/>
                  <a:gd name="T6" fmla="*/ 1152 w 1408"/>
                  <a:gd name="T7" fmla="*/ 112 h 133"/>
                  <a:gd name="T8" fmla="*/ 1408 w 1408"/>
                  <a:gd name="T9" fmla="*/ 64 h 1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08"/>
                  <a:gd name="T16" fmla="*/ 0 h 133"/>
                  <a:gd name="T17" fmla="*/ 1408 w 1408"/>
                  <a:gd name="T18" fmla="*/ 133 h 1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08" h="133">
                    <a:moveTo>
                      <a:pt x="0" y="0"/>
                    </a:moveTo>
                    <a:cubicBezTo>
                      <a:pt x="59" y="13"/>
                      <a:pt x="219" y="59"/>
                      <a:pt x="352" y="80"/>
                    </a:cubicBezTo>
                    <a:cubicBezTo>
                      <a:pt x="485" y="101"/>
                      <a:pt x="667" y="123"/>
                      <a:pt x="800" y="128"/>
                    </a:cubicBezTo>
                    <a:cubicBezTo>
                      <a:pt x="933" y="133"/>
                      <a:pt x="1051" y="123"/>
                      <a:pt x="1152" y="112"/>
                    </a:cubicBezTo>
                    <a:cubicBezTo>
                      <a:pt x="1253" y="101"/>
                      <a:pt x="1330" y="80"/>
                      <a:pt x="1408" y="64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" name="Freeform 28"/>
            <p:cNvSpPr>
              <a:spLocks/>
            </p:cNvSpPr>
            <p:nvPr/>
          </p:nvSpPr>
          <p:spPr bwMode="auto">
            <a:xfrm>
              <a:off x="672" y="2960"/>
              <a:ext cx="1240" cy="117"/>
            </a:xfrm>
            <a:custGeom>
              <a:avLst/>
              <a:gdLst>
                <a:gd name="T0" fmla="*/ 0 w 1240"/>
                <a:gd name="T1" fmla="*/ 0 h 117"/>
                <a:gd name="T2" fmla="*/ 464 w 1240"/>
                <a:gd name="T3" fmla="*/ 96 h 117"/>
                <a:gd name="T4" fmla="*/ 848 w 1240"/>
                <a:gd name="T5" fmla="*/ 112 h 117"/>
                <a:gd name="T6" fmla="*/ 1200 w 1240"/>
                <a:gd name="T7" fmla="*/ 64 h 117"/>
                <a:gd name="T8" fmla="*/ 1088 w 1240"/>
                <a:gd name="T9" fmla="*/ 80 h 1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0"/>
                <a:gd name="T16" fmla="*/ 0 h 117"/>
                <a:gd name="T17" fmla="*/ 1240 w 1240"/>
                <a:gd name="T18" fmla="*/ 117 h 1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0" h="117">
                  <a:moveTo>
                    <a:pt x="0" y="0"/>
                  </a:moveTo>
                  <a:cubicBezTo>
                    <a:pt x="161" y="38"/>
                    <a:pt x="323" y="77"/>
                    <a:pt x="464" y="96"/>
                  </a:cubicBezTo>
                  <a:cubicBezTo>
                    <a:pt x="605" y="115"/>
                    <a:pt x="725" y="117"/>
                    <a:pt x="848" y="112"/>
                  </a:cubicBezTo>
                  <a:cubicBezTo>
                    <a:pt x="971" y="107"/>
                    <a:pt x="1160" y="69"/>
                    <a:pt x="1200" y="64"/>
                  </a:cubicBezTo>
                  <a:cubicBezTo>
                    <a:pt x="1240" y="59"/>
                    <a:pt x="1111" y="77"/>
                    <a:pt x="1088" y="80"/>
                  </a:cubicBezTo>
                </a:path>
              </a:pathLst>
            </a:custGeom>
            <a:noFill/>
            <a:ln w="762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29"/>
            <p:cNvSpPr>
              <a:spLocks/>
            </p:cNvSpPr>
            <p:nvPr/>
          </p:nvSpPr>
          <p:spPr bwMode="auto">
            <a:xfrm>
              <a:off x="672" y="3008"/>
              <a:ext cx="1272" cy="115"/>
            </a:xfrm>
            <a:custGeom>
              <a:avLst/>
              <a:gdLst>
                <a:gd name="T0" fmla="*/ 0 w 1272"/>
                <a:gd name="T1" fmla="*/ 0 h 115"/>
                <a:gd name="T2" fmla="*/ 464 w 1272"/>
                <a:gd name="T3" fmla="*/ 96 h 115"/>
                <a:gd name="T4" fmla="*/ 848 w 1272"/>
                <a:gd name="T5" fmla="*/ 112 h 115"/>
                <a:gd name="T6" fmla="*/ 1232 w 1272"/>
                <a:gd name="T7" fmla="*/ 80 h 115"/>
                <a:gd name="T8" fmla="*/ 1088 w 1272"/>
                <a:gd name="T9" fmla="*/ 8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72"/>
                <a:gd name="T16" fmla="*/ 0 h 115"/>
                <a:gd name="T17" fmla="*/ 1272 w 1272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72" h="115">
                  <a:moveTo>
                    <a:pt x="0" y="0"/>
                  </a:moveTo>
                  <a:cubicBezTo>
                    <a:pt x="161" y="38"/>
                    <a:pt x="323" y="77"/>
                    <a:pt x="464" y="96"/>
                  </a:cubicBezTo>
                  <a:cubicBezTo>
                    <a:pt x="605" y="115"/>
                    <a:pt x="720" y="115"/>
                    <a:pt x="848" y="112"/>
                  </a:cubicBezTo>
                  <a:cubicBezTo>
                    <a:pt x="976" y="109"/>
                    <a:pt x="1192" y="85"/>
                    <a:pt x="1232" y="80"/>
                  </a:cubicBezTo>
                  <a:cubicBezTo>
                    <a:pt x="1272" y="75"/>
                    <a:pt x="1118" y="80"/>
                    <a:pt x="1088" y="80"/>
                  </a:cubicBezTo>
                </a:path>
              </a:pathLst>
            </a:custGeom>
            <a:noFill/>
            <a:ln w="762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0"/>
            <p:cNvSpPr>
              <a:spLocks/>
            </p:cNvSpPr>
            <p:nvPr/>
          </p:nvSpPr>
          <p:spPr bwMode="auto">
            <a:xfrm>
              <a:off x="688" y="3744"/>
              <a:ext cx="1189" cy="115"/>
            </a:xfrm>
            <a:custGeom>
              <a:avLst/>
              <a:gdLst>
                <a:gd name="T0" fmla="*/ 0 w 1189"/>
                <a:gd name="T1" fmla="*/ 0 h 115"/>
                <a:gd name="T2" fmla="*/ 464 w 1189"/>
                <a:gd name="T3" fmla="*/ 96 h 115"/>
                <a:gd name="T4" fmla="*/ 848 w 1189"/>
                <a:gd name="T5" fmla="*/ 112 h 115"/>
                <a:gd name="T6" fmla="*/ 1120 w 1189"/>
                <a:gd name="T7" fmla="*/ 96 h 115"/>
                <a:gd name="T8" fmla="*/ 1184 w 1189"/>
                <a:gd name="T9" fmla="*/ 80 h 115"/>
                <a:gd name="T10" fmla="*/ 1088 w 1189"/>
                <a:gd name="T11" fmla="*/ 80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89"/>
                <a:gd name="T19" fmla="*/ 0 h 115"/>
                <a:gd name="T20" fmla="*/ 1189 w 1189"/>
                <a:gd name="T21" fmla="*/ 115 h 1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89" h="115">
                  <a:moveTo>
                    <a:pt x="0" y="0"/>
                  </a:moveTo>
                  <a:cubicBezTo>
                    <a:pt x="161" y="38"/>
                    <a:pt x="323" y="77"/>
                    <a:pt x="464" y="96"/>
                  </a:cubicBezTo>
                  <a:cubicBezTo>
                    <a:pt x="605" y="115"/>
                    <a:pt x="739" y="112"/>
                    <a:pt x="848" y="112"/>
                  </a:cubicBezTo>
                  <a:cubicBezTo>
                    <a:pt x="957" y="112"/>
                    <a:pt x="1064" y="101"/>
                    <a:pt x="1120" y="96"/>
                  </a:cubicBezTo>
                  <a:cubicBezTo>
                    <a:pt x="1176" y="91"/>
                    <a:pt x="1189" y="83"/>
                    <a:pt x="1184" y="80"/>
                  </a:cubicBezTo>
                  <a:cubicBezTo>
                    <a:pt x="1179" y="77"/>
                    <a:pt x="1108" y="80"/>
                    <a:pt x="1088" y="80"/>
                  </a:cubicBezTo>
                </a:path>
              </a:pathLst>
            </a:custGeom>
            <a:noFill/>
            <a:ln w="762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31"/>
            <p:cNvSpPr>
              <a:spLocks/>
            </p:cNvSpPr>
            <p:nvPr/>
          </p:nvSpPr>
          <p:spPr bwMode="auto">
            <a:xfrm>
              <a:off x="688" y="3792"/>
              <a:ext cx="1208" cy="115"/>
            </a:xfrm>
            <a:custGeom>
              <a:avLst/>
              <a:gdLst>
                <a:gd name="T0" fmla="*/ 0 w 1208"/>
                <a:gd name="T1" fmla="*/ 0 h 115"/>
                <a:gd name="T2" fmla="*/ 464 w 1208"/>
                <a:gd name="T3" fmla="*/ 96 h 115"/>
                <a:gd name="T4" fmla="*/ 848 w 1208"/>
                <a:gd name="T5" fmla="*/ 112 h 115"/>
                <a:gd name="T6" fmla="*/ 1168 w 1208"/>
                <a:gd name="T7" fmla="*/ 96 h 115"/>
                <a:gd name="T8" fmla="*/ 1088 w 1208"/>
                <a:gd name="T9" fmla="*/ 8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08"/>
                <a:gd name="T16" fmla="*/ 0 h 115"/>
                <a:gd name="T17" fmla="*/ 1208 w 1208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08" h="115">
                  <a:moveTo>
                    <a:pt x="0" y="0"/>
                  </a:moveTo>
                  <a:cubicBezTo>
                    <a:pt x="161" y="38"/>
                    <a:pt x="323" y="77"/>
                    <a:pt x="464" y="96"/>
                  </a:cubicBezTo>
                  <a:cubicBezTo>
                    <a:pt x="605" y="115"/>
                    <a:pt x="731" y="112"/>
                    <a:pt x="848" y="112"/>
                  </a:cubicBezTo>
                  <a:cubicBezTo>
                    <a:pt x="965" y="112"/>
                    <a:pt x="1128" y="101"/>
                    <a:pt x="1168" y="96"/>
                  </a:cubicBezTo>
                  <a:cubicBezTo>
                    <a:pt x="1208" y="91"/>
                    <a:pt x="1105" y="83"/>
                    <a:pt x="1088" y="80"/>
                  </a:cubicBezTo>
                </a:path>
              </a:pathLst>
            </a:custGeom>
            <a:noFill/>
            <a:ln w="762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971600" y="4941168"/>
            <a:ext cx="12961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30 кг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43808" y="5085184"/>
            <a:ext cx="26372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- ? банок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Documents and Settings\user\Рабочий стол\Новая папка\imagesCAE2F1R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4653136"/>
            <a:ext cx="3343228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548680"/>
            <a:ext cx="70416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Домашнее задание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194" name="Рисунок 7" descr="http://multkadr.allgrafic.info/_ph/24/2/4822438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356992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619672" y="1484784"/>
            <a:ext cx="4546848" cy="356125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Стр. 55</a:t>
            </a:r>
          </a:p>
          <a:p>
            <a:pPr>
              <a:buNone/>
            </a:pPr>
            <a:r>
              <a:rPr lang="ru-RU" b="1" dirty="0" smtClean="0"/>
              <a:t>№  5 (3,4)</a:t>
            </a:r>
          </a:p>
          <a:p>
            <a:pPr>
              <a:buNone/>
            </a:pPr>
            <a:r>
              <a:rPr lang="ru-RU" b="1" dirty="0" smtClean="0"/>
              <a:t>№ 7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227</Words>
  <Application>Microsoft Office PowerPoint</Application>
  <PresentationFormat>Экран (4:3)</PresentationFormat>
  <Paragraphs>85</Paragraphs>
  <Slides>9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MathType 5.0 Equation</vt:lpstr>
      <vt:lpstr>Площадь прямоугольника </vt:lpstr>
      <vt:lpstr>Слайд 2</vt:lpstr>
      <vt:lpstr>Слайд 3</vt:lpstr>
      <vt:lpstr>Слайд 4</vt:lpstr>
      <vt:lpstr>Слайд 5</vt:lpstr>
      <vt:lpstr>Слайд 6</vt:lpstr>
      <vt:lpstr>Чтобы найти площадь прямоугольника,нужно</vt:lpstr>
      <vt:lpstr>Задача № 6 (стр. 55)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21</cp:revision>
  <dcterms:created xsi:type="dcterms:W3CDTF">2012-01-07T02:37:59Z</dcterms:created>
  <dcterms:modified xsi:type="dcterms:W3CDTF">2012-01-07T06:04:35Z</dcterms:modified>
</cp:coreProperties>
</file>